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9" r:id="rId3"/>
    <p:sldId id="267" r:id="rId4"/>
    <p:sldId id="269" r:id="rId5"/>
    <p:sldId id="270" r:id="rId6"/>
    <p:sldId id="271" r:id="rId7"/>
    <p:sldId id="272" r:id="rId8"/>
    <p:sldId id="273" r:id="rId9"/>
    <p:sldId id="274" r:id="rId10"/>
    <p:sldId id="275" r:id="rId11"/>
    <p:sldId id="276" r:id="rId12"/>
    <p:sldId id="277" r:id="rId13"/>
    <p:sldId id="280" r:id="rId14"/>
    <p:sldId id="281" r:id="rId15"/>
    <p:sldId id="282" r:id="rId16"/>
    <p:sldId id="283" r:id="rId17"/>
    <p:sldId id="278"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6"/>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rk977@drexel.edu"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121839" cy="1538883"/>
          </a:xfrm>
          <a:prstGeom prst="rect">
            <a:avLst/>
          </a:prstGeom>
          <a:solidFill>
            <a:srgbClr val="3B3B3B"/>
          </a:solidFill>
        </p:spPr>
        <p:txBody>
          <a:bodyPr wrap="none" rtlCol="0">
            <a:spAutoFit/>
          </a:bodyPr>
          <a:lstStyle/>
          <a:p>
            <a:r>
              <a:rPr lang="en-US" sz="6600" dirty="0">
                <a:solidFill>
                  <a:srgbClr val="FF6600"/>
                </a:solidFill>
              </a:rPr>
              <a:t>NLP Resume Extraction</a:t>
            </a:r>
          </a:p>
          <a:p>
            <a:r>
              <a:rPr lang="en-US" sz="2800" b="1" dirty="0"/>
              <a:t>11/30/2023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(Exploratory Data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sz="2800" dirty="0">
              <a:solidFill>
                <a:srgbClr val="FF6600"/>
              </a:solidFill>
            </a:endParaRPr>
          </a:p>
          <a:p>
            <a:r>
              <a:rPr lang="en-US" sz="2800" dirty="0">
                <a:solidFill>
                  <a:srgbClr val="FF6600"/>
                </a:solidFill>
              </a:rPr>
              <a:t>Skills Analysis (Word Cloud)</a:t>
            </a:r>
          </a:p>
          <a:p>
            <a:r>
              <a:rPr lang="en-US" dirty="0">
                <a:solidFill>
                  <a:srgbClr val="FF6600"/>
                </a:solidFill>
              </a:rPr>
              <a:t>A Word Cloud analysis of skills offers a visual representation of the most frequently mentioned skills in the dataset.</a:t>
            </a:r>
            <a:endParaRPr lang="en-US" sz="2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a:extLst>
              <a:ext uri="{FF2B5EF4-FFF2-40B4-BE49-F238E27FC236}">
                <a16:creationId xmlns:a16="http://schemas.microsoft.com/office/drawing/2014/main" id="{2BED945D-0E85-29E2-A4D3-468444CF1780}"/>
              </a:ext>
            </a:extLst>
          </p:cNvPr>
          <p:cNvPicPr>
            <a:picLocks noChangeAspect="1"/>
          </p:cNvPicPr>
          <p:nvPr/>
        </p:nvPicPr>
        <p:blipFill>
          <a:blip r:embed="rId3"/>
          <a:stretch>
            <a:fillRect/>
          </a:stretch>
        </p:blipFill>
        <p:spPr>
          <a:xfrm>
            <a:off x="5868450" y="2667064"/>
            <a:ext cx="6188241" cy="3693823"/>
          </a:xfrm>
          <a:prstGeom prst="rect">
            <a:avLst/>
          </a:prstGeom>
        </p:spPr>
      </p:pic>
    </p:spTree>
    <p:extLst>
      <p:ext uri="{BB962C8B-B14F-4D97-AF65-F5344CB8AC3E}">
        <p14:creationId xmlns:p14="http://schemas.microsoft.com/office/powerpoint/2010/main" val="2625697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(Exploratory Data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sz="2800" dirty="0">
              <a:solidFill>
                <a:srgbClr val="FF6600"/>
              </a:solidFill>
            </a:endParaRPr>
          </a:p>
          <a:p>
            <a:r>
              <a:rPr lang="en-US" sz="2800" dirty="0">
                <a:solidFill>
                  <a:srgbClr val="FF6600"/>
                </a:solidFill>
              </a:rPr>
              <a:t>Experience Analysis</a:t>
            </a:r>
          </a:p>
          <a:p>
            <a:r>
              <a:rPr lang="en-US" dirty="0">
                <a:solidFill>
                  <a:srgbClr val="FF6600"/>
                </a:solidFill>
              </a:rPr>
              <a:t>Analyzing the distribution of 'Years of Experience' provides insights into the workforce's experience levels.</a:t>
            </a:r>
            <a:endParaRPr lang="en-US" sz="2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C44BC22B-DF9E-B802-C57C-D94C169FEF5E}"/>
              </a:ext>
            </a:extLst>
          </p:cNvPr>
          <p:cNvPicPr>
            <a:picLocks noChangeAspect="1"/>
          </p:cNvPicPr>
          <p:nvPr/>
        </p:nvPicPr>
        <p:blipFill>
          <a:blip r:embed="rId3"/>
          <a:stretch>
            <a:fillRect/>
          </a:stretch>
        </p:blipFill>
        <p:spPr>
          <a:xfrm>
            <a:off x="6096000" y="2530762"/>
            <a:ext cx="5518996" cy="4234873"/>
          </a:xfrm>
          <a:prstGeom prst="rect">
            <a:avLst/>
          </a:prstGeom>
        </p:spPr>
      </p:pic>
    </p:spTree>
    <p:extLst>
      <p:ext uri="{BB962C8B-B14F-4D97-AF65-F5344CB8AC3E}">
        <p14:creationId xmlns:p14="http://schemas.microsoft.com/office/powerpoint/2010/main" val="334595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Summary</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r>
              <a:rPr lang="en-US" sz="2800" dirty="0">
                <a:solidFill>
                  <a:srgbClr val="FF6600"/>
                </a:solidFill>
              </a:rPr>
              <a:t>The EDA process has provided valuable insights into the dataset's composition, revealing trends and patterns that can inform strategic decisions. Key findings include the distribution of skills, geographic preferences, and the prevalence of professionals from top companies and educational institutions.</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38514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Model Selection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Logistic Regression (Base Model):</a:t>
            </a:r>
          </a:p>
          <a:p>
            <a:pPr marL="342900" indent="-342900" algn="l">
              <a:buFont typeface="Arial" panose="020B0604020202020204" pitchFamily="34" charset="0"/>
              <a:buChar char="•"/>
            </a:pPr>
            <a:r>
              <a:rPr lang="en-US" dirty="0">
                <a:solidFill>
                  <a:srgbClr val="FF6600"/>
                </a:solidFill>
              </a:rPr>
              <a:t>Accuracy: 96.88%</a:t>
            </a:r>
          </a:p>
          <a:p>
            <a:pPr marL="342900" indent="-342900" algn="l">
              <a:buFont typeface="Arial" panose="020B0604020202020204" pitchFamily="34" charset="0"/>
              <a:buChar char="•"/>
            </a:pPr>
            <a:r>
              <a:rPr lang="en-US" dirty="0">
                <a:solidFill>
                  <a:srgbClr val="FF6600"/>
                </a:solidFill>
              </a:rPr>
              <a:t>Interpretability: Logistic regression is a simple and interpretable model, making it easy to understand the relationship between features and predictions. However, it may struggle with capturing complex patterns.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50007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Model Selection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Random Forest (Ensemble Model):</a:t>
            </a:r>
          </a:p>
          <a:p>
            <a:pPr marL="342900" indent="-342900" algn="just">
              <a:buFont typeface="Arial" panose="020B0604020202020204" pitchFamily="34" charset="0"/>
              <a:buChar char="•"/>
            </a:pPr>
            <a:r>
              <a:rPr lang="en-US" dirty="0">
                <a:solidFill>
                  <a:srgbClr val="FF6600"/>
                </a:solidFill>
              </a:rPr>
              <a:t>Accuracy: 93.75%</a:t>
            </a:r>
          </a:p>
          <a:p>
            <a:pPr marL="342900" indent="-342900" algn="just">
              <a:buFont typeface="Arial" panose="020B0604020202020204" pitchFamily="34" charset="0"/>
              <a:buChar char="•"/>
            </a:pPr>
            <a:r>
              <a:rPr lang="en-US" dirty="0">
                <a:solidFill>
                  <a:srgbClr val="FF6600"/>
                </a:solidFill>
              </a:rPr>
              <a:t>Interpretability: Random Forest is an ensemble model known for its robustness and ability to handle complex relationships. While it provides good accuracy, its ensemble nature might make it less interpretable than logistic regression.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731245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Model Selection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Gradient Boosting (Boosting Model):</a:t>
            </a:r>
          </a:p>
          <a:p>
            <a:pPr marL="342900" indent="-342900" algn="just">
              <a:buFont typeface="Arial" panose="020B0604020202020204" pitchFamily="34" charset="0"/>
              <a:buChar char="•"/>
            </a:pPr>
            <a:r>
              <a:rPr lang="en-US" dirty="0">
                <a:solidFill>
                  <a:srgbClr val="FF6600"/>
                </a:solidFill>
              </a:rPr>
              <a:t>Accuracy: 100.00%</a:t>
            </a:r>
          </a:p>
          <a:p>
            <a:pPr marL="342900" indent="-342900" algn="just">
              <a:buFont typeface="Arial" panose="020B0604020202020204" pitchFamily="34" charset="0"/>
              <a:buChar char="•"/>
            </a:pPr>
            <a:r>
              <a:rPr lang="en-US" dirty="0">
                <a:solidFill>
                  <a:srgbClr val="FF6600"/>
                </a:solidFill>
              </a:rPr>
              <a:t>Interpretability: Gradient Boosting performs exceptionally well in terms of accuracy. It sequentially improves weak learners, resulting in a powerful model. However, this might raise concerns about overfitting, especially if the dataset is not extensive.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389347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Model Selection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Support Vector Machine (SVM):</a:t>
            </a:r>
          </a:p>
          <a:p>
            <a:pPr marL="342900" indent="-342900" algn="just">
              <a:buFont typeface="Arial" panose="020B0604020202020204" pitchFamily="34" charset="0"/>
              <a:buChar char="•"/>
            </a:pPr>
            <a:r>
              <a:rPr lang="en-US" dirty="0">
                <a:solidFill>
                  <a:srgbClr val="FF6600"/>
                </a:solidFill>
              </a:rPr>
              <a:t>Accuracy: 84.38%</a:t>
            </a:r>
          </a:p>
          <a:p>
            <a:pPr marL="342900" indent="-342900" algn="just">
              <a:buFont typeface="Arial" panose="020B0604020202020204" pitchFamily="34" charset="0"/>
              <a:buChar char="•"/>
            </a:pPr>
            <a:r>
              <a:rPr lang="en-US" dirty="0">
                <a:solidFill>
                  <a:srgbClr val="FF6600"/>
                </a:solidFill>
              </a:rPr>
              <a:t>Interpretability: SVM is effective in capturing intricate patterns in high-dimensional spaces. However, the lower accuracy compared to other models could be a trade-off for increased interpretability.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877977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99376" y="525485"/>
            <a:ext cx="6858002" cy="580703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Recommendations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fontScale="85000" lnSpcReduction="20000"/>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r>
              <a:rPr lang="en-US" sz="3300" dirty="0">
                <a:solidFill>
                  <a:srgbClr val="FF6600"/>
                </a:solidFill>
              </a:rPr>
              <a:t>Best Model: Gradient Boosting</a:t>
            </a:r>
          </a:p>
          <a:p>
            <a:endParaRPr lang="en-US" sz="2800" dirty="0">
              <a:solidFill>
                <a:srgbClr val="FF6600"/>
              </a:solidFill>
            </a:endParaRPr>
          </a:p>
          <a:p>
            <a:pPr algn="l"/>
            <a:r>
              <a:rPr lang="en-US" sz="2800" dirty="0">
                <a:solidFill>
                  <a:srgbClr val="FF6600"/>
                </a:solidFill>
              </a:rPr>
              <a:t>While all models show strong performance, Gradient Boosting stands out with perfect accuracy. However, there is a need for caution, as achieving 100% accuracy might indicate overfitting, especially if the dataset is limited. Further evaluation on different datasets and thorough cross-validation is </a:t>
            </a:r>
            <a:r>
              <a:rPr lang="en-US" sz="2800">
                <a:solidFill>
                  <a:srgbClr val="FF6600"/>
                </a:solidFill>
              </a:rPr>
              <a:t>recommended.</a:t>
            </a:r>
          </a:p>
          <a:p>
            <a:pPr algn="l"/>
            <a:endParaRPr lang="en-US" sz="2800" dirty="0">
              <a:solidFill>
                <a:srgbClr val="FF6600"/>
              </a:solidFill>
            </a:endParaRPr>
          </a:p>
          <a:p>
            <a:r>
              <a:rPr lang="en-US" sz="3300" dirty="0">
                <a:solidFill>
                  <a:srgbClr val="FF6600"/>
                </a:solidFill>
              </a:rPr>
              <a:t>Considerations:</a:t>
            </a:r>
            <a:endParaRPr lang="en-US" sz="2800" dirty="0">
              <a:solidFill>
                <a:srgbClr val="FF6600"/>
              </a:solidFill>
            </a:endParaRPr>
          </a:p>
          <a:p>
            <a:pPr algn="l"/>
            <a:r>
              <a:rPr lang="en-US" sz="2800" dirty="0">
                <a:solidFill>
                  <a:srgbClr val="FF6600"/>
                </a:solidFill>
              </a:rPr>
              <a:t>Logistic Regression provides a good balance between accuracy and interpretability.</a:t>
            </a:r>
          </a:p>
          <a:p>
            <a:pPr algn="l"/>
            <a:r>
              <a:rPr lang="en-US" sz="2800" dirty="0">
                <a:solidFill>
                  <a:srgbClr val="FF6600"/>
                </a:solidFill>
              </a:rPr>
              <a:t>Random Forest offers a robust solution for capturing complex patterns.</a:t>
            </a:r>
          </a:p>
          <a:p>
            <a:pPr algn="l"/>
            <a:r>
              <a:rPr lang="en-US" sz="2800" dirty="0">
                <a:solidFill>
                  <a:srgbClr val="FF6600"/>
                </a:solidFill>
              </a:rPr>
              <a:t>SVM, while slightly less accurate, might be preferred if interpretability is a top priority.</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254498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Team</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endParaRPr lang="en-US" sz="2800" dirty="0">
              <a:solidFill>
                <a:srgbClr val="FF6600"/>
              </a:solidFill>
            </a:endParaRPr>
          </a:p>
          <a:p>
            <a:pPr algn="just"/>
            <a:r>
              <a:rPr lang="en-US" sz="2800" dirty="0">
                <a:solidFill>
                  <a:srgbClr val="FF6600"/>
                </a:solidFill>
              </a:rPr>
              <a:t>          </a:t>
            </a:r>
            <a:r>
              <a:rPr lang="en-US" dirty="0">
                <a:solidFill>
                  <a:srgbClr val="FF6600"/>
                </a:solidFill>
              </a:rPr>
              <a:t>Name: Ritu Kukreja</a:t>
            </a:r>
          </a:p>
          <a:p>
            <a:pPr lvl="1" algn="just"/>
            <a:r>
              <a:rPr lang="en-US" sz="2400" dirty="0">
                <a:solidFill>
                  <a:srgbClr val="FF6600"/>
                </a:solidFill>
              </a:rPr>
              <a:t>     Email: </a:t>
            </a:r>
            <a:r>
              <a:rPr lang="en-US" sz="2400" dirty="0">
                <a:solidFill>
                  <a:srgbClr val="FF6600"/>
                </a:solidFill>
                <a:hlinkClick r:id="rId2"/>
              </a:rPr>
              <a:t>rk977@drexel.edu</a:t>
            </a:r>
            <a:endParaRPr lang="en-US" sz="2400" dirty="0">
              <a:solidFill>
                <a:srgbClr val="FF6600"/>
              </a:solidFill>
            </a:endParaRPr>
          </a:p>
          <a:p>
            <a:pPr lvl="1" algn="just"/>
            <a:r>
              <a:rPr lang="en-US" sz="2400" dirty="0">
                <a:solidFill>
                  <a:srgbClr val="FF6600"/>
                </a:solidFill>
              </a:rPr>
              <a:t>     Country: United States</a:t>
            </a:r>
          </a:p>
          <a:p>
            <a:pPr lvl="1" algn="just"/>
            <a:r>
              <a:rPr lang="en-US" sz="2400" dirty="0">
                <a:solidFill>
                  <a:srgbClr val="FF6600"/>
                </a:solidFill>
              </a:rPr>
              <a:t>     College/Company: Drexel University</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86526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Model Selection</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Executive Summary</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r>
              <a:rPr lang="en-US" sz="2800" dirty="0">
                <a:solidFill>
                  <a:srgbClr val="FF6600"/>
                </a:solidFill>
              </a:rPr>
              <a:t>My project, titled "NLP Resume Extraction" revolves around the exploration and analysis of a dataset. We'll highlight key patterns and insights obtained from the data exploration and modeling, offering a quick glimpse into the main findings.</a:t>
            </a:r>
            <a:endParaRPr lang="en-US" sz="2000"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5654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Problem Statement</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r>
              <a:rPr lang="en-US" sz="2800" dirty="0">
                <a:solidFill>
                  <a:srgbClr val="FF6600"/>
                </a:solidFill>
              </a:rPr>
              <a:t>The challenge lies in extracting relevant information from resumes and predicting experience levels accurately. By identifying crucial features and patterns, I aim to develop a model that can efficiently classify professionals into distinct experience categories based on available resume data.</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883748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Approach</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r>
              <a:rPr lang="en-US" sz="2800" dirty="0">
                <a:solidFill>
                  <a:srgbClr val="FF6600"/>
                </a:solidFill>
              </a:rPr>
              <a:t>My approach involves two main steps: Exploratory Data Analysis (EDA) and Model Selection. EDA helps me to understand the characteristics of the data, while Model Selection guides me in choosing the most effective algorithms for predicting experience levels.</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74172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8C41339-0BBA-277F-AFED-96112B0B1CE9}"/>
              </a:ext>
            </a:extLst>
          </p:cNvPr>
          <p:cNvPicPr>
            <a:picLocks noChangeAspect="1"/>
          </p:cNvPicPr>
          <p:nvPr/>
        </p:nvPicPr>
        <p:blipFill>
          <a:blip r:embed="rId2"/>
          <a:stretch>
            <a:fillRect/>
          </a:stretch>
        </p:blipFill>
        <p:spPr>
          <a:xfrm>
            <a:off x="8470754" y="2514191"/>
            <a:ext cx="3721246" cy="4052864"/>
          </a:xfrm>
          <a:prstGeom prst="rect">
            <a:avLst/>
          </a:prstGeom>
        </p:spPr>
      </p:pic>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(Exploratory Data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sz="2800" dirty="0">
              <a:solidFill>
                <a:srgbClr val="FF6600"/>
              </a:solidFill>
            </a:endParaRPr>
          </a:p>
          <a:p>
            <a:r>
              <a:rPr lang="en-US" sz="2800" dirty="0">
                <a:solidFill>
                  <a:srgbClr val="FF6600"/>
                </a:solidFill>
              </a:rPr>
              <a:t>Summary Statistics</a:t>
            </a:r>
          </a:p>
          <a:p>
            <a:r>
              <a:rPr lang="en-US" dirty="0">
                <a:solidFill>
                  <a:srgbClr val="FF6600"/>
                </a:solidFill>
              </a:rPr>
              <a:t>I initiated the exploration by computing summary statistics, providing an overview of the dataset's composition and structure.</a:t>
            </a:r>
          </a:p>
          <a:p>
            <a:pPr algn="l"/>
            <a:endParaRPr lang="en-US" sz="2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C707A5DB-5BD6-0F97-5957-AC25E1AB7738}"/>
              </a:ext>
            </a:extLst>
          </p:cNvPr>
          <p:cNvSpPr txBox="1"/>
          <p:nvPr/>
        </p:nvSpPr>
        <p:spPr>
          <a:xfrm>
            <a:off x="5814289" y="2974110"/>
            <a:ext cx="2656464" cy="1846659"/>
          </a:xfrm>
          <a:prstGeom prst="rect">
            <a:avLst/>
          </a:prstGeom>
          <a:noFill/>
        </p:spPr>
        <p:txBody>
          <a:bodyPr wrap="square" rtlCol="0">
            <a:spAutoFit/>
          </a:bodyPr>
          <a:lstStyle/>
          <a:p>
            <a:pPr algn="l"/>
            <a:r>
              <a:rPr lang="en-US" sz="1600" b="0" dirty="0">
                <a:solidFill>
                  <a:srgbClr val="57A64A"/>
                </a:solidFill>
                <a:effectLst/>
                <a:latin typeface="Courier New" panose="02070309020205020404" pitchFamily="49" charset="0"/>
                <a:cs typeface="Courier New" panose="02070309020205020404" pitchFamily="49" charset="0"/>
              </a:rPr>
              <a:t># Task 1: Summary Statistics</a:t>
            </a:r>
            <a:endParaRPr lang="en-US" sz="1600" b="0" dirty="0">
              <a:solidFill>
                <a:srgbClr val="DADADA"/>
              </a:solidFill>
              <a:effectLst/>
              <a:latin typeface="Courier New" panose="02070309020205020404" pitchFamily="49" charset="0"/>
              <a:cs typeface="Courier New" panose="02070309020205020404" pitchFamily="49" charset="0"/>
            </a:endParaRPr>
          </a:p>
          <a:p>
            <a:pPr algn="l"/>
            <a:r>
              <a:rPr lang="en-US" sz="1600" b="0" dirty="0">
                <a:solidFill>
                  <a:schemeClr val="accent3">
                    <a:lumMod val="75000"/>
                  </a:schemeClr>
                </a:solidFill>
                <a:effectLst/>
                <a:latin typeface="Courier New" panose="02070309020205020404" pitchFamily="49" charset="0"/>
                <a:cs typeface="Courier New" panose="02070309020205020404" pitchFamily="49" charset="0"/>
              </a:rPr>
              <a:t>print(resume_df.info())</a:t>
            </a:r>
          </a:p>
          <a:p>
            <a:pPr algn="l"/>
            <a:r>
              <a:rPr lang="en-US" sz="1600" b="0" dirty="0">
                <a:solidFill>
                  <a:schemeClr val="accent3">
                    <a:lumMod val="75000"/>
                  </a:schemeClr>
                </a:solidFill>
                <a:effectLst/>
                <a:latin typeface="Courier New" panose="02070309020205020404" pitchFamily="49" charset="0"/>
                <a:cs typeface="Courier New" panose="02070309020205020404" pitchFamily="49" charset="0"/>
              </a:rPr>
              <a:t>print(</a:t>
            </a:r>
            <a:r>
              <a:rPr lang="en-US" sz="1600" b="0" dirty="0" err="1">
                <a:solidFill>
                  <a:schemeClr val="accent3">
                    <a:lumMod val="75000"/>
                  </a:schemeClr>
                </a:solidFill>
                <a:effectLst/>
                <a:latin typeface="Courier New" panose="02070309020205020404" pitchFamily="49" charset="0"/>
                <a:cs typeface="Courier New" panose="02070309020205020404" pitchFamily="49" charset="0"/>
              </a:rPr>
              <a:t>resume_df.describe</a:t>
            </a:r>
            <a:r>
              <a:rPr lang="en-US" sz="1600" b="0" dirty="0">
                <a:solidFill>
                  <a:schemeClr val="accent3">
                    <a:lumMod val="75000"/>
                  </a:schemeClr>
                </a:solidFill>
                <a:effectLst/>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424416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(Exploratory Data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sz="2800" dirty="0">
              <a:solidFill>
                <a:srgbClr val="FF6600"/>
              </a:solidFill>
            </a:endParaRPr>
          </a:p>
          <a:p>
            <a:r>
              <a:rPr lang="en-US" sz="2800" dirty="0">
                <a:solidFill>
                  <a:srgbClr val="FF6600"/>
                </a:solidFill>
              </a:rPr>
              <a:t>Distribution of Numerical Features</a:t>
            </a:r>
          </a:p>
          <a:p>
            <a:r>
              <a:rPr lang="en-US" dirty="0">
                <a:solidFill>
                  <a:srgbClr val="FF6600"/>
                </a:solidFill>
              </a:rPr>
              <a:t>Visualizing the distribution of numerical features like 'Graduation Year' allows us to understand the temporal aspects of the dataset.</a:t>
            </a:r>
          </a:p>
          <a:p>
            <a:endParaRPr lang="en-US" sz="2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8" name="Picture 7">
            <a:extLst>
              <a:ext uri="{FF2B5EF4-FFF2-40B4-BE49-F238E27FC236}">
                <a16:creationId xmlns:a16="http://schemas.microsoft.com/office/drawing/2014/main" id="{C11C416E-8EC4-06B8-B8C1-1947324D281D}"/>
              </a:ext>
            </a:extLst>
          </p:cNvPr>
          <p:cNvPicPr>
            <a:picLocks noChangeAspect="1"/>
          </p:cNvPicPr>
          <p:nvPr/>
        </p:nvPicPr>
        <p:blipFill>
          <a:blip r:embed="rId3"/>
          <a:stretch>
            <a:fillRect/>
          </a:stretch>
        </p:blipFill>
        <p:spPr>
          <a:xfrm>
            <a:off x="7025388" y="2578367"/>
            <a:ext cx="3874365" cy="4279633"/>
          </a:xfrm>
          <a:prstGeom prst="rect">
            <a:avLst/>
          </a:prstGeom>
        </p:spPr>
      </p:pic>
    </p:spTree>
    <p:extLst>
      <p:ext uri="{BB962C8B-B14F-4D97-AF65-F5344CB8AC3E}">
        <p14:creationId xmlns:p14="http://schemas.microsoft.com/office/powerpoint/2010/main" val="1438430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(Exploratory Data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sz="2800" dirty="0">
              <a:solidFill>
                <a:srgbClr val="FF6600"/>
              </a:solidFill>
            </a:endParaRPr>
          </a:p>
          <a:p>
            <a:r>
              <a:rPr lang="en-US" sz="2800" dirty="0">
                <a:solidFill>
                  <a:srgbClr val="FF6600"/>
                </a:solidFill>
              </a:rPr>
              <a:t>Categorical Feature Exploration</a:t>
            </a:r>
          </a:p>
          <a:p>
            <a:r>
              <a:rPr lang="en-US" dirty="0">
                <a:solidFill>
                  <a:srgbClr val="FF6600"/>
                </a:solidFill>
              </a:rPr>
              <a:t>Exploring categorical features such as 'Designation,' 'Companies,' 'Skills,' 'College Name,' 'Degree,' and 'Location' unveils insights into the diversity and prevalence of different categories.</a:t>
            </a:r>
          </a:p>
          <a:p>
            <a:endParaRPr lang="en-US" sz="2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C5107A0D-D256-A609-1F5E-F009514861A7}"/>
              </a:ext>
            </a:extLst>
          </p:cNvPr>
          <p:cNvPicPr>
            <a:picLocks noChangeAspect="1"/>
          </p:cNvPicPr>
          <p:nvPr/>
        </p:nvPicPr>
        <p:blipFill>
          <a:blip r:embed="rId3"/>
          <a:stretch>
            <a:fillRect/>
          </a:stretch>
        </p:blipFill>
        <p:spPr>
          <a:xfrm>
            <a:off x="6154056" y="2928568"/>
            <a:ext cx="5637894" cy="3839137"/>
          </a:xfrm>
          <a:prstGeom prst="rect">
            <a:avLst/>
          </a:prstGeom>
        </p:spPr>
      </p:pic>
    </p:spTree>
    <p:extLst>
      <p:ext uri="{BB962C8B-B14F-4D97-AF65-F5344CB8AC3E}">
        <p14:creationId xmlns:p14="http://schemas.microsoft.com/office/powerpoint/2010/main" val="38792439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3139</TotalTime>
  <Words>770</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PowerPoint Presentation</vt:lpstr>
      <vt:lpstr>   Team</vt:lpstr>
      <vt:lpstr>   Agenda</vt:lpstr>
      <vt:lpstr>   Executive Summary</vt:lpstr>
      <vt:lpstr>   Problem Statement</vt:lpstr>
      <vt:lpstr>   Approach</vt:lpstr>
      <vt:lpstr>   EDA (Exploratory Data Analysis)</vt:lpstr>
      <vt:lpstr>   EDA (Exploratory Data Analysis)</vt:lpstr>
      <vt:lpstr>   EDA (Exploratory Data Analysis)</vt:lpstr>
      <vt:lpstr>   EDA (Exploratory Data Analysis)</vt:lpstr>
      <vt:lpstr>   EDA (Exploratory Data Analysis)</vt:lpstr>
      <vt:lpstr>   EDA Summary</vt:lpstr>
      <vt:lpstr>   Model Selection</vt:lpstr>
      <vt:lpstr>   Model Selection</vt:lpstr>
      <vt:lpstr>   Model Selection</vt:lpstr>
      <vt:lpstr>   Model Selection</vt:lpstr>
      <vt:lpstr>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Kukreja,Ritu</dc:creator>
  <cp:lastModifiedBy>Kukreja,Ritu</cp:lastModifiedBy>
  <cp:revision>78</cp:revision>
  <dcterms:created xsi:type="dcterms:W3CDTF">2023-11-26T14:43:47Z</dcterms:created>
  <dcterms:modified xsi:type="dcterms:W3CDTF">2023-11-30T19:58:34Z</dcterms:modified>
</cp:coreProperties>
</file>