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0B46E-96A2-48C4-B7F1-A011E75B55AE}" v="2" dt="2023-09-15T03:36:08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kreja,Ritu" userId="65ed4287-91c5-4fd1-8493-7934f162fab5" providerId="ADAL" clId="{74A0B46E-96A2-48C4-B7F1-A011E75B55AE}"/>
    <pc:docChg chg="undo redo custSel delSld modSld">
      <pc:chgData name="Kukreja,Ritu" userId="65ed4287-91c5-4fd1-8493-7934f162fab5" providerId="ADAL" clId="{74A0B46E-96A2-48C4-B7F1-A011E75B55AE}" dt="2023-09-15T03:55:58.117" v="220" actId="14100"/>
      <pc:docMkLst>
        <pc:docMk/>
      </pc:docMkLst>
      <pc:sldChg chg="modSp mod">
        <pc:chgData name="Kukreja,Ritu" userId="65ed4287-91c5-4fd1-8493-7934f162fab5" providerId="ADAL" clId="{74A0B46E-96A2-48C4-B7F1-A011E75B55AE}" dt="2023-09-15T03:55:58.117" v="220" actId="14100"/>
        <pc:sldMkLst>
          <pc:docMk/>
          <pc:sldMk cId="4047255108" sldId="267"/>
        </pc:sldMkLst>
        <pc:spChg chg="mod">
          <ac:chgData name="Kukreja,Ritu" userId="65ed4287-91c5-4fd1-8493-7934f162fab5" providerId="ADAL" clId="{74A0B46E-96A2-48C4-B7F1-A011E75B55AE}" dt="2023-09-15T03:55:58.117" v="220" actId="14100"/>
          <ac:spMkLst>
            <pc:docMk/>
            <pc:sldMk cId="4047255108" sldId="267"/>
            <ac:spMk id="2" creationId="{E8B8F26E-9345-4747-9094-972E38700A17}"/>
          </ac:spMkLst>
        </pc:spChg>
        <pc:spChg chg="mod">
          <ac:chgData name="Kukreja,Ritu" userId="65ed4287-91c5-4fd1-8493-7934f162fab5" providerId="ADAL" clId="{74A0B46E-96A2-48C4-B7F1-A011E75B55AE}" dt="2023-09-15T03:41:27.364" v="215" actId="20577"/>
          <ac:spMkLst>
            <pc:docMk/>
            <pc:sldMk cId="4047255108" sldId="267"/>
            <ac:spMk id="3" creationId="{60B3D5A6-E766-7C41-BD00-B22DA4727FBA}"/>
          </ac:spMkLst>
        </pc:spChg>
      </pc:sldChg>
      <pc:sldChg chg="modSp mod">
        <pc:chgData name="Kukreja,Ritu" userId="65ed4287-91c5-4fd1-8493-7934f162fab5" providerId="ADAL" clId="{74A0B46E-96A2-48C4-B7F1-A011E75B55AE}" dt="2023-09-15T03:55:19.996" v="217" actId="14100"/>
        <pc:sldMkLst>
          <pc:docMk/>
          <pc:sldMk cId="2958523960" sldId="269"/>
        </pc:sldMkLst>
        <pc:spChg chg="mod">
          <ac:chgData name="Kukreja,Ritu" userId="65ed4287-91c5-4fd1-8493-7934f162fab5" providerId="ADAL" clId="{74A0B46E-96A2-48C4-B7F1-A011E75B55AE}" dt="2023-09-15T03:29:42.818" v="112" actId="1076"/>
          <ac:spMkLst>
            <pc:docMk/>
            <pc:sldMk cId="2958523960" sldId="269"/>
            <ac:spMk id="7" creationId="{AF756F7C-5FE6-90CF-B358-C0C9229946AC}"/>
          </ac:spMkLst>
        </pc:spChg>
        <pc:grpChg chg="mod">
          <ac:chgData name="Kukreja,Ritu" userId="65ed4287-91c5-4fd1-8493-7934f162fab5" providerId="ADAL" clId="{74A0B46E-96A2-48C4-B7F1-A011E75B55AE}" dt="2023-09-15T03:55:19.996" v="217" actId="14100"/>
          <ac:grpSpMkLst>
            <pc:docMk/>
            <pc:sldMk cId="2958523960" sldId="269"/>
            <ac:grpSpMk id="9" creationId="{424325A8-EBD8-9321-1FC6-8EFF6352E5B8}"/>
          </ac:grpSpMkLst>
        </pc:grpChg>
      </pc:sldChg>
      <pc:sldChg chg="modSp mod">
        <pc:chgData name="Kukreja,Ritu" userId="65ed4287-91c5-4fd1-8493-7934f162fab5" providerId="ADAL" clId="{74A0B46E-96A2-48C4-B7F1-A011E75B55AE}" dt="2023-09-15T03:26:35.139" v="107" actId="255"/>
        <pc:sldMkLst>
          <pc:docMk/>
          <pc:sldMk cId="2307997150" sldId="272"/>
        </pc:sldMkLst>
        <pc:spChg chg="mod">
          <ac:chgData name="Kukreja,Ritu" userId="65ed4287-91c5-4fd1-8493-7934f162fab5" providerId="ADAL" clId="{74A0B46E-96A2-48C4-B7F1-A011E75B55AE}" dt="2023-09-15T03:26:35.139" v="107" actId="255"/>
          <ac:spMkLst>
            <pc:docMk/>
            <pc:sldMk cId="2307997150" sldId="272"/>
            <ac:spMk id="10" creationId="{546CB3EA-ABB2-739D-0351-1806028D731F}"/>
          </ac:spMkLst>
        </pc:spChg>
      </pc:sldChg>
      <pc:sldChg chg="modSp mod">
        <pc:chgData name="Kukreja,Ritu" userId="65ed4287-91c5-4fd1-8493-7934f162fab5" providerId="ADAL" clId="{74A0B46E-96A2-48C4-B7F1-A011E75B55AE}" dt="2023-09-15T03:26:58.323" v="111" actId="14100"/>
        <pc:sldMkLst>
          <pc:docMk/>
          <pc:sldMk cId="125916450" sldId="273"/>
        </pc:sldMkLst>
        <pc:spChg chg="mod">
          <ac:chgData name="Kukreja,Ritu" userId="65ed4287-91c5-4fd1-8493-7934f162fab5" providerId="ADAL" clId="{74A0B46E-96A2-48C4-B7F1-A011E75B55AE}" dt="2023-09-15T03:26:58.323" v="111" actId="14100"/>
          <ac:spMkLst>
            <pc:docMk/>
            <pc:sldMk cId="125916450" sldId="273"/>
            <ac:spMk id="10" creationId="{546CB3EA-ABB2-739D-0351-1806028D731F}"/>
          </ac:spMkLst>
        </pc:spChg>
      </pc:sldChg>
      <pc:sldChg chg="addSp modSp mod">
        <pc:chgData name="Kukreja,Ritu" userId="65ed4287-91c5-4fd1-8493-7934f162fab5" providerId="ADAL" clId="{74A0B46E-96A2-48C4-B7F1-A011E75B55AE}" dt="2023-09-15T03:19:46.841" v="26" actId="14100"/>
        <pc:sldMkLst>
          <pc:docMk/>
          <pc:sldMk cId="2919226582" sldId="275"/>
        </pc:sldMkLst>
        <pc:spChg chg="add mod">
          <ac:chgData name="Kukreja,Ritu" userId="65ed4287-91c5-4fd1-8493-7934f162fab5" providerId="ADAL" clId="{74A0B46E-96A2-48C4-B7F1-A011E75B55AE}" dt="2023-09-15T03:19:31.929" v="23" actId="14100"/>
          <ac:spMkLst>
            <pc:docMk/>
            <pc:sldMk cId="2919226582" sldId="275"/>
            <ac:spMk id="2" creationId="{AC52D18A-0C5E-74F1-7AA0-6DCA673AF81F}"/>
          </ac:spMkLst>
        </pc:spChg>
        <pc:spChg chg="mod">
          <ac:chgData name="Kukreja,Ritu" userId="65ed4287-91c5-4fd1-8493-7934f162fab5" providerId="ADAL" clId="{74A0B46E-96A2-48C4-B7F1-A011E75B55AE}" dt="2023-09-15T03:19:46.841" v="26" actId="14100"/>
          <ac:spMkLst>
            <pc:docMk/>
            <pc:sldMk cId="2919226582" sldId="275"/>
            <ac:spMk id="10" creationId="{546CB3EA-ABB2-739D-0351-1806028D731F}"/>
          </ac:spMkLst>
        </pc:spChg>
      </pc:sldChg>
      <pc:sldChg chg="modSp mod">
        <pc:chgData name="Kukreja,Ritu" userId="65ed4287-91c5-4fd1-8493-7934f162fab5" providerId="ADAL" clId="{74A0B46E-96A2-48C4-B7F1-A011E75B55AE}" dt="2023-09-15T03:20:56.847" v="30" actId="20577"/>
        <pc:sldMkLst>
          <pc:docMk/>
          <pc:sldMk cId="920635787" sldId="276"/>
        </pc:sldMkLst>
        <pc:spChg chg="mod">
          <ac:chgData name="Kukreja,Ritu" userId="65ed4287-91c5-4fd1-8493-7934f162fab5" providerId="ADAL" clId="{74A0B46E-96A2-48C4-B7F1-A011E75B55AE}" dt="2023-09-15T03:20:56.847" v="30" actId="20577"/>
          <ac:spMkLst>
            <pc:docMk/>
            <pc:sldMk cId="920635787" sldId="276"/>
            <ac:spMk id="10" creationId="{546CB3EA-ABB2-739D-0351-1806028D731F}"/>
          </ac:spMkLst>
        </pc:spChg>
      </pc:sldChg>
      <pc:sldChg chg="addSp delSp modSp del mod">
        <pc:chgData name="Kukreja,Ritu" userId="65ed4287-91c5-4fd1-8493-7934f162fab5" providerId="ADAL" clId="{74A0B46E-96A2-48C4-B7F1-A011E75B55AE}" dt="2023-09-15T03:41:18.270" v="195" actId="2696"/>
        <pc:sldMkLst>
          <pc:docMk/>
          <pc:sldMk cId="193401325" sldId="279"/>
        </pc:sldMkLst>
        <pc:spChg chg="del mod">
          <ac:chgData name="Kukreja,Ritu" userId="65ed4287-91c5-4fd1-8493-7934f162fab5" providerId="ADAL" clId="{74A0B46E-96A2-48C4-B7F1-A011E75B55AE}" dt="2023-09-15T03:23:28.283" v="76"/>
          <ac:spMkLst>
            <pc:docMk/>
            <pc:sldMk cId="193401325" sldId="279"/>
            <ac:spMk id="2" creationId="{094F1F00-E98C-1416-7104-37060BABE331}"/>
          </ac:spMkLst>
        </pc:spChg>
        <pc:spChg chg="add mod">
          <ac:chgData name="Kukreja,Ritu" userId="65ed4287-91c5-4fd1-8493-7934f162fab5" providerId="ADAL" clId="{74A0B46E-96A2-48C4-B7F1-A011E75B55AE}" dt="2023-09-15T03:39:53.221" v="194" actId="1076"/>
          <ac:spMkLst>
            <pc:docMk/>
            <pc:sldMk cId="193401325" sldId="279"/>
            <ac:spMk id="5" creationId="{79E544B7-4409-EB63-E9AD-81BC7483B76F}"/>
          </ac:spMkLst>
        </pc:spChg>
        <pc:spChg chg="mod">
          <ac:chgData name="Kukreja,Ritu" userId="65ed4287-91c5-4fd1-8493-7934f162fab5" providerId="ADAL" clId="{74A0B46E-96A2-48C4-B7F1-A011E75B55AE}" dt="2023-09-15T03:39:04.134" v="192" actId="20577"/>
          <ac:spMkLst>
            <pc:docMk/>
            <pc:sldMk cId="193401325" sldId="279"/>
            <ac:spMk id="10" creationId="{546CB3EA-ABB2-739D-0351-1806028D731F}"/>
          </ac:spMkLst>
        </pc:spChg>
      </pc:sldChg>
      <pc:sldChg chg="delSp modSp mod">
        <pc:chgData name="Kukreja,Ritu" userId="65ed4287-91c5-4fd1-8493-7934f162fab5" providerId="ADAL" clId="{74A0B46E-96A2-48C4-B7F1-A011E75B55AE}" dt="2023-09-15T03:38:19.948" v="190" actId="14100"/>
        <pc:sldMkLst>
          <pc:docMk/>
          <pc:sldMk cId="437775535" sldId="280"/>
        </pc:sldMkLst>
        <pc:spChg chg="mod">
          <ac:chgData name="Kukreja,Ritu" userId="65ed4287-91c5-4fd1-8493-7934f162fab5" providerId="ADAL" clId="{74A0B46E-96A2-48C4-B7F1-A011E75B55AE}" dt="2023-09-15T03:36:36.931" v="178" actId="14100"/>
          <ac:spMkLst>
            <pc:docMk/>
            <pc:sldMk cId="437775535" sldId="280"/>
            <ac:spMk id="7" creationId="{AF756F7C-5FE6-90CF-B358-C0C9229946AC}"/>
          </ac:spMkLst>
        </pc:spChg>
        <pc:spChg chg="mod">
          <ac:chgData name="Kukreja,Ritu" userId="65ed4287-91c5-4fd1-8493-7934f162fab5" providerId="ADAL" clId="{74A0B46E-96A2-48C4-B7F1-A011E75B55AE}" dt="2023-09-15T03:38:19.948" v="190" actId="14100"/>
          <ac:spMkLst>
            <pc:docMk/>
            <pc:sldMk cId="437775535" sldId="280"/>
            <ac:spMk id="10" creationId="{546CB3EA-ABB2-739D-0351-1806028D731F}"/>
          </ac:spMkLst>
        </pc:spChg>
        <pc:picChg chg="del">
          <ac:chgData name="Kukreja,Ritu" userId="65ed4287-91c5-4fd1-8493-7934f162fab5" providerId="ADAL" clId="{74A0B46E-96A2-48C4-B7F1-A011E75B55AE}" dt="2023-09-15T03:36:39.934" v="179" actId="478"/>
          <ac:picMkLst>
            <pc:docMk/>
            <pc:sldMk cId="437775535" sldId="280"/>
            <ac:picMk id="2" creationId="{3BB392F2-EF4A-AC2D-68D1-1C7CEE28F1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9566" y="2345507"/>
            <a:ext cx="9873280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>
                <a:solidFill>
                  <a:schemeClr val="bg1"/>
                </a:solidFill>
              </a:rPr>
              <a:t>G2M Analysis for Investment in cab companies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Sept 14,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1107281" y="6129989"/>
            <a:ext cx="8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proportion of male and female customers for Pink Cab and Yellow Cab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E7019-3E7E-6804-E2E7-211EE1CCA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4" y="2075282"/>
            <a:ext cx="4860393" cy="401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3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1947182" y="5902796"/>
            <a:ext cx="829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cab is generating higher revenue &amp; profits while Pink cab has higher costs resulting in lower total profits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8BD0B-CBFF-4427-C53F-FB09CA06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1" y="1379746"/>
            <a:ext cx="8708576" cy="42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7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3122579" y="228208"/>
            <a:ext cx="7422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Recommendations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272373" y="1607954"/>
            <a:ext cx="116245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extensive analysis conducted, including seasonal trends, company performance, and customer segments, it is recommended that XYZ consider investing in Yellow Cab.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Company Performance: </a:t>
            </a:r>
            <a:r>
              <a:rPr lang="en-US" dirty="0"/>
              <a:t>Yellow Cab has consistently outperformed Pink Cab in terms of total revenue and profit. This indicates better investment potential for XYZ.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Dominance:</a:t>
            </a:r>
            <a:r>
              <a:rPr lang="en-US" dirty="0"/>
              <a:t> Yellow Cab's market capitalization is over 2 times that of Pink Cab, indicating a dominant presence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Profitability:</a:t>
            </a:r>
            <a:r>
              <a:rPr lang="en-US" dirty="0"/>
              <a:t> Despite higher costs, Yellow Cab manages to generate higher total profits compared to Pink Cab.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Market Insights: </a:t>
            </a:r>
            <a:r>
              <a:rPr lang="en-US" dirty="0"/>
              <a:t>The analysis provides valuable insights into seasonal variations in cab usage and customer behavior, which can be leveraged for strategic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Mitigation: </a:t>
            </a:r>
            <a:r>
              <a:rPr lang="en-US" dirty="0"/>
              <a:t>The somewhat predictable cycle and seasonality in the industry suggest lower investment risk in Yellow Cab.</a:t>
            </a:r>
          </a:p>
          <a:p>
            <a:endParaRPr lang="en-US" dirty="0"/>
          </a:p>
          <a:p>
            <a:r>
              <a:rPr lang="en-US" dirty="0"/>
              <a:t>Overall, the data-driven analysis supports the hypothesis that Yellow Cab presents a stronger investment opportunity for XYZ in the cab industry.</a:t>
            </a:r>
          </a:p>
        </p:txBody>
      </p:sp>
    </p:spTree>
    <p:extLst>
      <p:ext uri="{BB962C8B-B14F-4D97-AF65-F5344CB8AC3E}">
        <p14:creationId xmlns:p14="http://schemas.microsoft.com/office/powerpoint/2010/main" val="43777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381001" y="381000"/>
            <a:ext cx="6858002" cy="6096001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4325A8-EBD8-9321-1FC6-8EFF6352E5B8}"/>
              </a:ext>
            </a:extLst>
          </p:cNvPr>
          <p:cNvGrpSpPr/>
          <p:nvPr/>
        </p:nvGrpSpPr>
        <p:grpSpPr>
          <a:xfrm>
            <a:off x="0" y="0"/>
            <a:ext cx="6096000" cy="6858003"/>
            <a:chOff x="0" y="0"/>
            <a:chExt cx="6096000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E18E17-1BBD-6FE0-C6A9-BCDCAE56C8B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465064-0714-5743-882B-8875105A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63771"/>
              <a:ext cx="1654627" cy="99423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647700" y="57902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Background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293914" y="1010415"/>
            <a:ext cx="55190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XYZ, a private equity firm, is looking to venture into the fast-growing cab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Data is analyzed for 2 potential investments- Pink Cab &amp; Yellow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Different customer aspects analyzed to gain insights on best investment choice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76BF1-5C4D-D38F-BBD2-14F3E369822B}"/>
              </a:ext>
            </a:extLst>
          </p:cNvPr>
          <p:cNvSpPr txBox="1"/>
          <p:nvPr/>
        </p:nvSpPr>
        <p:spPr>
          <a:xfrm>
            <a:off x="6449786" y="1010415"/>
            <a:ext cx="55190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Sources: </a:t>
            </a:r>
          </a:p>
          <a:p>
            <a:pPr marL="342900" indent="-342900">
              <a:buAutoNum type="arabicPeriod"/>
            </a:pPr>
            <a:r>
              <a:rPr lang="en-US" sz="2400" dirty="0"/>
              <a:t>Cab Data</a:t>
            </a:r>
          </a:p>
          <a:p>
            <a:pPr marL="342900" indent="-342900">
              <a:buAutoNum type="arabicPeriod"/>
            </a:pPr>
            <a:r>
              <a:rPr lang="en-US" sz="2400" dirty="0"/>
              <a:t>Customer ID</a:t>
            </a:r>
          </a:p>
          <a:p>
            <a:pPr marL="342900" indent="-342900">
              <a:buAutoNum type="arabicPeriod"/>
            </a:pPr>
            <a:r>
              <a:rPr lang="en-US" sz="2400" dirty="0"/>
              <a:t>Transaction ID</a:t>
            </a:r>
          </a:p>
          <a:p>
            <a:pPr marL="342900" indent="-342900">
              <a:buAutoNum type="arabicPeriod"/>
            </a:pPr>
            <a:r>
              <a:rPr lang="en-US" sz="2400" dirty="0"/>
              <a:t>City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Data Period: </a:t>
            </a:r>
          </a:p>
          <a:p>
            <a:r>
              <a:rPr lang="en-US" sz="2400" dirty="0"/>
              <a:t>Jan 31, 2016 to Dec 31, 2018</a:t>
            </a:r>
          </a:p>
          <a:p>
            <a:endParaRPr lang="en-US" sz="2400" dirty="0"/>
          </a:p>
          <a:p>
            <a:r>
              <a:rPr lang="en-US" sz="2400" dirty="0"/>
              <a:t>Data Exploration:</a:t>
            </a:r>
          </a:p>
          <a:p>
            <a:r>
              <a:rPr lang="en-US" sz="2400" dirty="0"/>
              <a:t>Each dataset was examined for the data structure, presence of missing (</a:t>
            </a:r>
            <a:r>
              <a:rPr lang="en-US" sz="2400" dirty="0" err="1"/>
              <a:t>NaN</a:t>
            </a:r>
            <a:r>
              <a:rPr lang="en-US" sz="2400" dirty="0"/>
              <a:t>) values and duplicates.</a:t>
            </a:r>
          </a:p>
        </p:txBody>
      </p:sp>
    </p:spTree>
    <p:extLst>
      <p:ext uri="{BB962C8B-B14F-4D97-AF65-F5344CB8AC3E}">
        <p14:creationId xmlns:p14="http://schemas.microsoft.com/office/powerpoint/2010/main" val="29585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4325A8-EBD8-9321-1FC6-8EFF6352E5B8}"/>
              </a:ext>
            </a:extLst>
          </p:cNvPr>
          <p:cNvGrpSpPr/>
          <p:nvPr/>
        </p:nvGrpSpPr>
        <p:grpSpPr>
          <a:xfrm>
            <a:off x="0" y="0"/>
            <a:ext cx="6096000" cy="6858003"/>
            <a:chOff x="0" y="0"/>
            <a:chExt cx="6096000" cy="6858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E18E17-1BBD-6FE0-C6A9-BCDCAE56C8B8}"/>
                </a:ext>
              </a:extLst>
            </p:cNvPr>
            <p:cNvSpPr/>
            <p:nvPr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465064-0714-5743-882B-8875105A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63771"/>
              <a:ext cx="1654627" cy="99423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647700" y="87085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Approach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288471" y="1010415"/>
            <a:ext cx="55190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Creating an applicable dataset: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Imported necessary libraries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Merged relevant datasets into a master dataset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Removed missing values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Converted </a:t>
            </a:r>
            <a:r>
              <a:rPr lang="en-US" sz="2400" dirty="0" err="1">
                <a:solidFill>
                  <a:schemeClr val="bg1"/>
                </a:solidFill>
              </a:rPr>
              <a:t>TravelDate</a:t>
            </a:r>
            <a:r>
              <a:rPr lang="en-US" sz="2400" dirty="0">
                <a:solidFill>
                  <a:schemeClr val="bg1"/>
                </a:solidFill>
              </a:rPr>
              <a:t> to a </a:t>
            </a:r>
            <a:r>
              <a:rPr lang="en-US" sz="2400" dirty="0" err="1">
                <a:solidFill>
                  <a:schemeClr val="bg1"/>
                </a:solidFill>
              </a:rPr>
              <a:t>DateTime</a:t>
            </a:r>
            <a:r>
              <a:rPr lang="en-US" sz="2400" dirty="0">
                <a:solidFill>
                  <a:schemeClr val="bg1"/>
                </a:solidFill>
              </a:rPr>
              <a:t> format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Removed outliers</a:t>
            </a:r>
          </a:p>
          <a:p>
            <a:pPr marL="285750" indent="-28575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 Preparation &amp; Analysis: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Descriptive Data Visualization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Comparative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F1F00-E98C-1416-7104-37060BABE331}"/>
              </a:ext>
            </a:extLst>
          </p:cNvPr>
          <p:cNvSpPr txBox="1"/>
          <p:nvPr/>
        </p:nvSpPr>
        <p:spPr>
          <a:xfrm>
            <a:off x="6161311" y="2155093"/>
            <a:ext cx="5943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Reason for this approach: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To gain meaningful insights from datasets</a:t>
            </a:r>
          </a:p>
          <a:p>
            <a:pPr marL="342900" indent="-342900">
              <a:buAutoNum type="arabicPeriod"/>
            </a:pPr>
            <a:r>
              <a:rPr lang="en-US" sz="2400" dirty="0"/>
              <a:t>For investigating specific relevant questions</a:t>
            </a:r>
          </a:p>
          <a:p>
            <a:pPr marL="342900" indent="-342900">
              <a:buAutoNum type="arabicPeriod"/>
            </a:pPr>
            <a:r>
              <a:rPr lang="en-US" sz="2400" dirty="0"/>
              <a:t>For comparison of metrics against various factors</a:t>
            </a:r>
          </a:p>
        </p:txBody>
      </p:sp>
    </p:spTree>
    <p:extLst>
      <p:ext uri="{BB962C8B-B14F-4D97-AF65-F5344CB8AC3E}">
        <p14:creationId xmlns:p14="http://schemas.microsoft.com/office/powerpoint/2010/main" val="135844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1947182" y="5902796"/>
            <a:ext cx="8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Steady, somewhat predictable cycle &amp; seasonality in the industry = less investment risk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392F2-EF4A-AC2D-68D1-1C7CEE28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10" y="1907479"/>
            <a:ext cx="7883979" cy="37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723209" y="2645794"/>
            <a:ext cx="3946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Yellow Cab seems to be dominating the market with over</a:t>
            </a:r>
            <a:br>
              <a:rPr lang="en-US" sz="2800" dirty="0"/>
            </a:br>
            <a:r>
              <a:rPr lang="en-US" sz="2800" dirty="0">
                <a:highlight>
                  <a:srgbClr val="00FF00"/>
                </a:highlight>
              </a:rPr>
              <a:t>2x Market Capitalization</a:t>
            </a:r>
            <a:r>
              <a:rPr lang="en-US" sz="2800" dirty="0"/>
              <a:t> compared to Pink Cab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4CA5F-C2EC-2191-B9AB-80481D84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2" y="1607954"/>
            <a:ext cx="5263935" cy="48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651753" y="2655588"/>
            <a:ext cx="45152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relationship between the margin (the profit earned from cab rides) and the number of customers. Each point represents a cab ride transaction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36A4E-5DD3-4061-5923-44B0B2FA9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45" y="1726017"/>
            <a:ext cx="6110970" cy="47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1947181" y="6056978"/>
            <a:ext cx="829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Two densely populated major markets on each (East &amp; West) coast.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8D264-6BAE-C07A-6861-890D884A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3" y="1510217"/>
            <a:ext cx="8969832" cy="44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18E17-1BBD-6FE0-C6A9-BCDCAE56C8B8}"/>
              </a:ext>
            </a:extLst>
          </p:cNvPr>
          <p:cNvSpPr/>
          <p:nvPr/>
        </p:nvSpPr>
        <p:spPr>
          <a:xfrm>
            <a:off x="0" y="0"/>
            <a:ext cx="12192000" cy="137974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70" b="35570"/>
          <a:stretch/>
        </p:blipFill>
        <p:spPr>
          <a:xfrm>
            <a:off x="0" y="358679"/>
            <a:ext cx="2214562" cy="662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56F7C-5FE6-90CF-B358-C0C9229946AC}"/>
              </a:ext>
            </a:extLst>
          </p:cNvPr>
          <p:cNvSpPr txBox="1"/>
          <p:nvPr/>
        </p:nvSpPr>
        <p:spPr>
          <a:xfrm>
            <a:off x="5301342" y="228208"/>
            <a:ext cx="158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6600"/>
                </a:solidFill>
              </a:rPr>
              <a:t>EDA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CB3EA-ABB2-739D-0351-1806028D731F}"/>
              </a:ext>
            </a:extLst>
          </p:cNvPr>
          <p:cNvSpPr txBox="1"/>
          <p:nvPr/>
        </p:nvSpPr>
        <p:spPr>
          <a:xfrm>
            <a:off x="184827" y="5841218"/>
            <a:ext cx="4956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Cab usage patterns between weekdays and weekends for both companies, which can be valuable for making business decisions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09BD5-B7DE-E761-C1B3-0ED05AAA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8426"/>
            <a:ext cx="5141132" cy="403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F7DFC8-411B-541C-BD74-D563195B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42" y="1738426"/>
            <a:ext cx="6730447" cy="403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2D18A-0C5E-74F1-7AA0-6DCA673AF81F}"/>
              </a:ext>
            </a:extLst>
          </p:cNvPr>
          <p:cNvSpPr txBox="1"/>
          <p:nvPr/>
        </p:nvSpPr>
        <p:spPr>
          <a:xfrm>
            <a:off x="6263833" y="5841218"/>
            <a:ext cx="510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cab rides taken by males and females on each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291922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92</TotalTime>
  <Words>493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Kukreja,Ritu</dc:creator>
  <cp:lastModifiedBy>Kukreja,Ritu</cp:lastModifiedBy>
  <cp:revision>1</cp:revision>
  <dcterms:created xsi:type="dcterms:W3CDTF">2023-09-15T01:19:15Z</dcterms:created>
  <dcterms:modified xsi:type="dcterms:W3CDTF">2023-09-15T03:55:58Z</dcterms:modified>
</cp:coreProperties>
</file>