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9" r:id="rId2"/>
    <p:sldId id="272" r:id="rId3"/>
    <p:sldId id="273" r:id="rId4"/>
    <p:sldId id="27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9746B-6400-45AA-AF44-9379984BCB59}"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A6385-A244-4AB4-9DA8-24CE4A34FA2B}" type="slidenum">
              <a:rPr lang="en-US" smtClean="0"/>
              <a:t>‹#›</a:t>
            </a:fld>
            <a:endParaRPr lang="en-US"/>
          </a:p>
        </p:txBody>
      </p:sp>
    </p:spTree>
    <p:extLst>
      <p:ext uri="{BB962C8B-B14F-4D97-AF65-F5344CB8AC3E}">
        <p14:creationId xmlns:p14="http://schemas.microsoft.com/office/powerpoint/2010/main" val="265493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E54DC-5661-417D-B7C7-C81BD4791878}"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7422A0E-5A67-4A49-8A90-693857267618}" type="slidenum">
              <a:rPr lang="en-US" smtClean="0"/>
              <a:t>‹#›</a:t>
            </a:fld>
            <a:endParaRPr lang="en-US"/>
          </a:p>
        </p:txBody>
      </p:sp>
    </p:spTree>
    <p:extLst>
      <p:ext uri="{BB962C8B-B14F-4D97-AF65-F5344CB8AC3E}">
        <p14:creationId xmlns:p14="http://schemas.microsoft.com/office/powerpoint/2010/main" val="5724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E54DC-5661-417D-B7C7-C81BD4791878}"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255501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E54DC-5661-417D-B7C7-C81BD4791878}"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36843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E54DC-5661-417D-B7C7-C81BD4791878}"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368427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AFE54DC-5661-417D-B7C7-C81BD4791878}" type="datetimeFigureOut">
              <a:rPr lang="en-US" smtClean="0"/>
              <a:t>4/30/2018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7422A0E-5A67-4A49-8A90-693857267618}" type="slidenum">
              <a:rPr lang="en-US" smtClean="0"/>
              <a:t>‹#›</a:t>
            </a:fld>
            <a:endParaRPr lang="en-US"/>
          </a:p>
        </p:txBody>
      </p:sp>
    </p:spTree>
    <p:extLst>
      <p:ext uri="{BB962C8B-B14F-4D97-AF65-F5344CB8AC3E}">
        <p14:creationId xmlns:p14="http://schemas.microsoft.com/office/powerpoint/2010/main" val="7752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E54DC-5661-417D-B7C7-C81BD4791878}"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328765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E54DC-5661-417D-B7C7-C81BD4791878}"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27858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E54DC-5661-417D-B7C7-C81BD4791878}"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321856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E54DC-5661-417D-B7C7-C81BD4791878}"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371349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FE54DC-5661-417D-B7C7-C81BD4791878}"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186796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FE54DC-5661-417D-B7C7-C81BD4791878}" type="datetimeFigureOut">
              <a:rPr lang="en-US" smtClean="0"/>
              <a:t>4/30/2018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422A0E-5A67-4A49-8A90-693857267618}" type="slidenum">
              <a:rPr lang="en-US" smtClean="0"/>
              <a:t>‹#›</a:t>
            </a:fld>
            <a:endParaRPr lang="en-US"/>
          </a:p>
        </p:txBody>
      </p:sp>
    </p:spTree>
    <p:extLst>
      <p:ext uri="{BB962C8B-B14F-4D97-AF65-F5344CB8AC3E}">
        <p14:creationId xmlns:p14="http://schemas.microsoft.com/office/powerpoint/2010/main" val="277512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AFE54DC-5661-417D-B7C7-C81BD4791878}" type="datetimeFigureOut">
              <a:rPr lang="en-US" smtClean="0"/>
              <a:t>4/30/2018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7422A0E-5A67-4A49-8A90-693857267618}" type="slidenum">
              <a:rPr lang="en-US" smtClean="0"/>
              <a:t>‹#›</a:t>
            </a:fld>
            <a:endParaRPr lang="en-US"/>
          </a:p>
        </p:txBody>
      </p:sp>
    </p:spTree>
    <p:extLst>
      <p:ext uri="{BB962C8B-B14F-4D97-AF65-F5344CB8AC3E}">
        <p14:creationId xmlns:p14="http://schemas.microsoft.com/office/powerpoint/2010/main" val="4241426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CAC6F186-990E-4A9E-9C75-88580953E2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me">
            <a:extLst>
              <a:ext uri="{FF2B5EF4-FFF2-40B4-BE49-F238E27FC236}">
                <a16:creationId xmlns:a16="http://schemas.microsoft.com/office/drawing/2014/main" id="{38A5EEAA-C6E3-4D18-A787-DFC902206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136" y="1571334"/>
            <a:ext cx="6135454" cy="1601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F2A1E0-30D2-4EDE-8C74-38117FC97871}"/>
              </a:ext>
            </a:extLst>
          </p:cNvPr>
          <p:cNvSpPr txBox="1"/>
          <p:nvPr/>
        </p:nvSpPr>
        <p:spPr>
          <a:xfrm>
            <a:off x="7830219" y="1350091"/>
            <a:ext cx="3569209" cy="3081124"/>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800" dirty="0"/>
              <a:t>Gabriel Alves</a:t>
            </a:r>
          </a:p>
          <a:p>
            <a:pPr indent="-182880" defTabSz="914400">
              <a:lnSpc>
                <a:spcPct val="90000"/>
              </a:lnSpc>
              <a:spcAft>
                <a:spcPts val="600"/>
              </a:spcAft>
              <a:buClr>
                <a:schemeClr val="accent1">
                  <a:lumMod val="75000"/>
                </a:schemeClr>
              </a:buClr>
              <a:buSzPct val="85000"/>
              <a:buFont typeface="Wingdings" pitchFamily="2" charset="2"/>
              <a:buChar char="§"/>
            </a:pPr>
            <a:r>
              <a:rPr lang="en-US" sz="2800" dirty="0"/>
              <a:t>Scott Boxberger</a:t>
            </a:r>
          </a:p>
          <a:p>
            <a:pPr indent="-182880" defTabSz="914400">
              <a:lnSpc>
                <a:spcPct val="90000"/>
              </a:lnSpc>
              <a:spcAft>
                <a:spcPts val="600"/>
              </a:spcAft>
              <a:buClr>
                <a:schemeClr val="accent1">
                  <a:lumMod val="75000"/>
                </a:schemeClr>
              </a:buClr>
              <a:buSzPct val="85000"/>
              <a:buFont typeface="Wingdings" pitchFamily="2" charset="2"/>
              <a:buChar char="§"/>
            </a:pPr>
            <a:r>
              <a:rPr lang="en-US" sz="2800" dirty="0"/>
              <a:t>Erik </a:t>
            </a:r>
            <a:r>
              <a:rPr lang="en-US" sz="2800" dirty="0" err="1"/>
              <a:t>Figge</a:t>
            </a:r>
            <a:endParaRPr lang="en-US" sz="2800" dirty="0"/>
          </a:p>
          <a:p>
            <a:pPr indent="-182880" defTabSz="914400">
              <a:lnSpc>
                <a:spcPct val="90000"/>
              </a:lnSpc>
              <a:spcAft>
                <a:spcPts val="600"/>
              </a:spcAft>
              <a:buClr>
                <a:schemeClr val="accent1">
                  <a:lumMod val="75000"/>
                </a:schemeClr>
              </a:buClr>
              <a:buSzPct val="85000"/>
              <a:buFont typeface="Wingdings" pitchFamily="2" charset="2"/>
              <a:buChar char="§"/>
            </a:pPr>
            <a:r>
              <a:rPr lang="en-US" sz="2800" dirty="0"/>
              <a:t>Rajeev </a:t>
            </a:r>
            <a:r>
              <a:rPr lang="en-US" sz="2800" dirty="0" err="1"/>
              <a:t>Kulshrestha</a:t>
            </a:r>
            <a:endParaRPr lang="en-US" sz="2800" dirty="0"/>
          </a:p>
          <a:p>
            <a:pPr indent="-182880" defTabSz="914400">
              <a:lnSpc>
                <a:spcPct val="90000"/>
              </a:lnSpc>
              <a:spcAft>
                <a:spcPts val="600"/>
              </a:spcAft>
              <a:buClr>
                <a:schemeClr val="accent1">
                  <a:lumMod val="75000"/>
                </a:schemeClr>
              </a:buClr>
              <a:buSzPct val="85000"/>
              <a:buFont typeface="Wingdings" pitchFamily="2" charset="2"/>
              <a:buChar char="§"/>
            </a:pPr>
            <a:endParaRPr lang="en-US" sz="1400" dirty="0"/>
          </a:p>
        </p:txBody>
      </p:sp>
    </p:spTree>
    <p:extLst>
      <p:ext uri="{BB962C8B-B14F-4D97-AF65-F5344CB8AC3E}">
        <p14:creationId xmlns:p14="http://schemas.microsoft.com/office/powerpoint/2010/main" val="359576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E6CE-6076-4355-8DC3-4D95F91514AB}"/>
              </a:ext>
            </a:extLst>
          </p:cNvPr>
          <p:cNvSpPr>
            <a:spLocks noGrp="1"/>
          </p:cNvSpPr>
          <p:nvPr>
            <p:ph type="title"/>
          </p:nvPr>
        </p:nvSpPr>
        <p:spPr/>
        <p:txBody>
          <a:bodyPr/>
          <a:lstStyle/>
          <a:p>
            <a:r>
              <a:rPr lang="en-US" dirty="0"/>
              <a:t>Background</a:t>
            </a:r>
          </a:p>
        </p:txBody>
      </p:sp>
      <p:sp>
        <p:nvSpPr>
          <p:cNvPr id="4" name="Rectangle 3">
            <a:extLst>
              <a:ext uri="{FF2B5EF4-FFF2-40B4-BE49-F238E27FC236}">
                <a16:creationId xmlns:a16="http://schemas.microsoft.com/office/drawing/2014/main" id="{96C686F5-D81F-4BC7-A573-4237B39CB900}"/>
              </a:ext>
            </a:extLst>
          </p:cNvPr>
          <p:cNvSpPr/>
          <p:nvPr/>
        </p:nvSpPr>
        <p:spPr>
          <a:xfrm>
            <a:off x="1069848" y="2373813"/>
            <a:ext cx="9155606" cy="4185761"/>
          </a:xfrm>
          <a:prstGeom prst="rect">
            <a:avLst/>
          </a:prstGeom>
        </p:spPr>
        <p:txBody>
          <a:bodyPr wrap="square">
            <a:spAutoFit/>
          </a:bodyPr>
          <a:lstStyle/>
          <a:p>
            <a:pPr>
              <a:spcBef>
                <a:spcPts val="1800"/>
              </a:spcBef>
              <a:spcAft>
                <a:spcPts val="1800"/>
              </a:spcAft>
            </a:pPr>
            <a:r>
              <a:rPr lang="en-US" dirty="0"/>
              <a:t>Top Level Domains (TLDs) are the letters to the right of the “dot” in an internet domain address (e.g., .com, </a:t>
            </a:r>
            <a:r>
              <a:rPr lang="en-US" dirty="0" err="1"/>
              <a:t>.net</a:t>
            </a:r>
            <a:r>
              <a:rPr lang="en-US" dirty="0"/>
              <a:t>, .org).</a:t>
            </a:r>
          </a:p>
          <a:p>
            <a:pPr>
              <a:spcBef>
                <a:spcPts val="1800"/>
              </a:spcBef>
              <a:spcAft>
                <a:spcPts val="1800"/>
              </a:spcAft>
            </a:pPr>
            <a:r>
              <a:rPr lang="en-US" dirty="0"/>
              <a:t>There are also country code domains (e.g., .us, .ca, .</a:t>
            </a:r>
            <a:r>
              <a:rPr lang="en-US" dirty="0" err="1"/>
              <a:t>br</a:t>
            </a:r>
            <a:r>
              <a:rPr lang="en-US" dirty="0"/>
              <a:t>).  Any TLD that does not represent a country is a generic TLD (gTLD).</a:t>
            </a:r>
          </a:p>
          <a:p>
            <a:pPr>
              <a:spcBef>
                <a:spcPts val="1800"/>
              </a:spcBef>
              <a:spcAft>
                <a:spcPts val="1800"/>
              </a:spcAft>
            </a:pPr>
            <a:r>
              <a:rPr lang="en-US" dirty="0"/>
              <a:t>In 2012, the governing body, Internet Corporation for Assigned Names and Numbers (ICANN), opened up an application process for New </a:t>
            </a:r>
            <a:r>
              <a:rPr lang="en-US" dirty="0" err="1"/>
              <a:t>gTLDs</a:t>
            </a:r>
            <a:r>
              <a:rPr lang="en-US" dirty="0"/>
              <a:t>.  The first delegations of new </a:t>
            </a:r>
            <a:r>
              <a:rPr lang="en-US" dirty="0" err="1"/>
              <a:t>gTLDs</a:t>
            </a:r>
            <a:r>
              <a:rPr lang="en-US" dirty="0"/>
              <a:t> occurred in October 2013.  Discussions are underway for a second round of applications.</a:t>
            </a:r>
          </a:p>
          <a:p>
            <a:pPr>
              <a:spcBef>
                <a:spcPts val="1800"/>
              </a:spcBef>
              <a:spcAft>
                <a:spcPts val="1800"/>
              </a:spcAft>
            </a:pP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099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E76B-8CFE-49B2-B7F1-C4419C2D6689}"/>
              </a:ext>
            </a:extLst>
          </p:cNvPr>
          <p:cNvSpPr>
            <a:spLocks noGrp="1"/>
          </p:cNvSpPr>
          <p:nvPr>
            <p:ph type="title"/>
          </p:nvPr>
        </p:nvSpPr>
        <p:spPr/>
        <p:txBody>
          <a:bodyPr/>
          <a:lstStyle/>
          <a:p>
            <a:r>
              <a:rPr lang="en-US" dirty="0"/>
              <a:t>Vision</a:t>
            </a:r>
          </a:p>
        </p:txBody>
      </p:sp>
      <p:sp>
        <p:nvSpPr>
          <p:cNvPr id="3" name="Content Placeholder 2">
            <a:extLst>
              <a:ext uri="{FF2B5EF4-FFF2-40B4-BE49-F238E27FC236}">
                <a16:creationId xmlns:a16="http://schemas.microsoft.com/office/drawing/2014/main" id="{32680AD8-5FFA-46E9-B567-91018206D010}"/>
              </a:ext>
            </a:extLst>
          </p:cNvPr>
          <p:cNvSpPr>
            <a:spLocks noGrp="1"/>
          </p:cNvSpPr>
          <p:nvPr>
            <p:ph idx="1"/>
          </p:nvPr>
        </p:nvSpPr>
        <p:spPr/>
        <p:txBody>
          <a:bodyPr/>
          <a:lstStyle/>
          <a:p>
            <a:r>
              <a:rPr lang="en-US" dirty="0"/>
              <a:t>We envisioned a company might want to consider creating an application for 2</a:t>
            </a:r>
            <a:r>
              <a:rPr lang="en-US" baseline="30000" dirty="0"/>
              <a:t>nd</a:t>
            </a:r>
            <a:r>
              <a:rPr lang="en-US" dirty="0"/>
              <a:t> round.  If they did, they would want to analyze existing registrations and program success.</a:t>
            </a:r>
          </a:p>
          <a:p>
            <a:endParaRPr lang="en-US" dirty="0"/>
          </a:p>
          <a:p>
            <a:r>
              <a:rPr lang="en-US" dirty="0"/>
              <a:t>What data is available today?  What APIs exist we could exploit?  Could we create a useful dashboard?</a:t>
            </a:r>
          </a:p>
          <a:p>
            <a:pPr marL="0" indent="0">
              <a:buNone/>
            </a:pPr>
            <a:endParaRPr lang="en-US" dirty="0"/>
          </a:p>
        </p:txBody>
      </p:sp>
    </p:spTree>
    <p:extLst>
      <p:ext uri="{BB962C8B-B14F-4D97-AF65-F5344CB8AC3E}">
        <p14:creationId xmlns:p14="http://schemas.microsoft.com/office/powerpoint/2010/main" val="19316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F3C-A48A-4140-9E38-D6E6350B221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56166C8-E4A2-40FF-8413-47B50D025A02}"/>
              </a:ext>
            </a:extLst>
          </p:cNvPr>
          <p:cNvSpPr>
            <a:spLocks noGrp="1"/>
          </p:cNvSpPr>
          <p:nvPr>
            <p:ph idx="1"/>
          </p:nvPr>
        </p:nvSpPr>
        <p:spPr/>
        <p:txBody>
          <a:bodyPr>
            <a:normAutofit lnSpcReduction="10000"/>
          </a:bodyPr>
          <a:lstStyle/>
          <a:p>
            <a:r>
              <a:rPr lang="en-US" b="1" u="sng" dirty="0"/>
              <a:t>Registry: </a:t>
            </a:r>
            <a:r>
              <a:rPr lang="en-US" dirty="0"/>
              <a:t>A domain name registry is an organization that manages top-level domain names. They create domain name extensions, set the rules for that domain name, and work with registrars to sell domain names to the public. For example, VeriSign manages the registration of .com domain names and their domain name system (DNS). </a:t>
            </a:r>
          </a:p>
          <a:p>
            <a:r>
              <a:rPr lang="en-US" b="1" u="sng" dirty="0"/>
              <a:t>Registrar:</a:t>
            </a:r>
            <a:r>
              <a:rPr lang="en-US" dirty="0"/>
              <a:t> The registrar is an accredited organization, like GoDaddy, that sells domain names to the public. Some have the ability to sell top-level domain names (TLDs) like .com, </a:t>
            </a:r>
            <a:r>
              <a:rPr lang="en-US" dirty="0" err="1"/>
              <a:t>.net</a:t>
            </a:r>
            <a:r>
              <a:rPr lang="en-US" dirty="0"/>
              <a:t>, and .org or country-code top-level domain names (ccTLDs) such as .us, .ca, and .</a:t>
            </a:r>
            <a:r>
              <a:rPr lang="en-US" dirty="0" err="1"/>
              <a:t>eu</a:t>
            </a:r>
            <a:r>
              <a:rPr lang="en-US" dirty="0"/>
              <a:t>.</a:t>
            </a:r>
          </a:p>
          <a:p>
            <a:r>
              <a:rPr lang="en-US" b="1" u="sng" dirty="0"/>
              <a:t>Registrant: </a:t>
            </a:r>
            <a:r>
              <a:rPr lang="en-US" dirty="0"/>
              <a:t>A registrant is the person or company who registers a domain name. Registrants can manage their domain name’s settings through their registrar. When changes are made to the domain, their registrar will send the information to the registry to be updated and saved in the registry’s database. When you register a domain name, you become a registrant!</a:t>
            </a:r>
          </a:p>
          <a:p>
            <a:endParaRPr lang="en-US" dirty="0"/>
          </a:p>
        </p:txBody>
      </p:sp>
      <p:sp>
        <p:nvSpPr>
          <p:cNvPr id="4" name="TextBox 3">
            <a:extLst>
              <a:ext uri="{FF2B5EF4-FFF2-40B4-BE49-F238E27FC236}">
                <a16:creationId xmlns:a16="http://schemas.microsoft.com/office/drawing/2014/main" id="{4A72B47F-4D05-409C-B60C-907E59F13C6C}"/>
              </a:ext>
            </a:extLst>
          </p:cNvPr>
          <p:cNvSpPr txBox="1"/>
          <p:nvPr/>
        </p:nvSpPr>
        <p:spPr>
          <a:xfrm>
            <a:off x="96716" y="2602523"/>
            <a:ext cx="1151792" cy="307777"/>
          </a:xfrm>
          <a:prstGeom prst="rect">
            <a:avLst/>
          </a:prstGeom>
          <a:noFill/>
        </p:spPr>
        <p:txBody>
          <a:bodyPr wrap="square" rtlCol="0">
            <a:spAutoFit/>
          </a:bodyPr>
          <a:lstStyle/>
          <a:p>
            <a:r>
              <a:rPr lang="en-US" sz="1400" dirty="0"/>
              <a:t>Wholesale</a:t>
            </a:r>
          </a:p>
        </p:txBody>
      </p:sp>
      <p:sp>
        <p:nvSpPr>
          <p:cNvPr id="5" name="TextBox 4">
            <a:extLst>
              <a:ext uri="{FF2B5EF4-FFF2-40B4-BE49-F238E27FC236}">
                <a16:creationId xmlns:a16="http://schemas.microsoft.com/office/drawing/2014/main" id="{4F979A3F-A285-46CC-85BF-A41DF78D8BBA}"/>
              </a:ext>
            </a:extLst>
          </p:cNvPr>
          <p:cNvSpPr txBox="1"/>
          <p:nvPr/>
        </p:nvSpPr>
        <p:spPr>
          <a:xfrm>
            <a:off x="96716" y="3992915"/>
            <a:ext cx="1151792" cy="307777"/>
          </a:xfrm>
          <a:prstGeom prst="rect">
            <a:avLst/>
          </a:prstGeom>
          <a:noFill/>
        </p:spPr>
        <p:txBody>
          <a:bodyPr wrap="square" rtlCol="0">
            <a:spAutoFit/>
          </a:bodyPr>
          <a:lstStyle/>
          <a:p>
            <a:r>
              <a:rPr lang="en-US" sz="1400" dirty="0"/>
              <a:t>Retail</a:t>
            </a:r>
          </a:p>
        </p:txBody>
      </p:sp>
      <p:sp>
        <p:nvSpPr>
          <p:cNvPr id="6" name="TextBox 5">
            <a:extLst>
              <a:ext uri="{FF2B5EF4-FFF2-40B4-BE49-F238E27FC236}">
                <a16:creationId xmlns:a16="http://schemas.microsoft.com/office/drawing/2014/main" id="{6D035CE9-E238-4F41-9737-CD7790F5E348}"/>
              </a:ext>
            </a:extLst>
          </p:cNvPr>
          <p:cNvSpPr txBox="1"/>
          <p:nvPr/>
        </p:nvSpPr>
        <p:spPr>
          <a:xfrm>
            <a:off x="96716" y="5140570"/>
            <a:ext cx="1151792" cy="307777"/>
          </a:xfrm>
          <a:prstGeom prst="rect">
            <a:avLst/>
          </a:prstGeom>
          <a:noFill/>
        </p:spPr>
        <p:txBody>
          <a:bodyPr wrap="square" rtlCol="0">
            <a:spAutoFit/>
          </a:bodyPr>
          <a:lstStyle/>
          <a:p>
            <a:r>
              <a:rPr lang="en-US" sz="1400" dirty="0"/>
              <a:t>Customer</a:t>
            </a:r>
          </a:p>
        </p:txBody>
      </p:sp>
    </p:spTree>
    <p:extLst>
      <p:ext uri="{BB962C8B-B14F-4D97-AF65-F5344CB8AC3E}">
        <p14:creationId xmlns:p14="http://schemas.microsoft.com/office/powerpoint/2010/main" val="202179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1535</TotalTime>
  <Words>370</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Rockwell</vt:lpstr>
      <vt:lpstr>Rockwell Condensed</vt:lpstr>
      <vt:lpstr>Times New Roman</vt:lpstr>
      <vt:lpstr>Wingdings</vt:lpstr>
      <vt:lpstr>Wood Type</vt:lpstr>
      <vt:lpstr>PowerPoint Presentation</vt:lpstr>
      <vt:lpstr>Background</vt:lpstr>
      <vt:lpstr>Vision</vt:lpstr>
      <vt:lpstr>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in a Name?</dc:title>
  <dc:creator>Jenna M. Boxberger</dc:creator>
  <cp:lastModifiedBy>Jenna Boxberger</cp:lastModifiedBy>
  <cp:revision>55</cp:revision>
  <dcterms:created xsi:type="dcterms:W3CDTF">2018-02-07T01:50:57Z</dcterms:created>
  <dcterms:modified xsi:type="dcterms:W3CDTF">2018-05-01T02:50:17Z</dcterms:modified>
</cp:coreProperties>
</file>