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6.jpg" ContentType="image/jpg"/>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8" r:id="rId25"/>
    <p:sldId id="279" r:id="rId26"/>
    <p:sldId id="280" r:id="rId27"/>
    <p:sldId id="281" r:id="rId28"/>
    <p:sldId id="282" r:id="rId29"/>
    <p:sldId id="283" r:id="rId30"/>
    <p:sldId id="284" r:id="rId31"/>
    <p:sldId id="285" r:id="rId32"/>
    <p:sldId id="286" r:id="rId33"/>
    <p:sldId id="289"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2" d="100"/>
          <a:sy n="72"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AC68-7BBC-438D-AB64-811750BCC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8CC91-E1FA-4992-9490-A87E701D8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828A1-E7B7-4D00-808D-111644E8147C}"/>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FCB927A4-E9C4-4AF8-8AB1-2954B4F7F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74172-3A2F-4686-AC54-F656457F717F}"/>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112398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B02D-0206-4159-9065-09B1013E4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724FF-709C-4F7B-AFC1-98D65564AE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2005D-8EAB-4F2F-B2A2-0B3767FBAA56}"/>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34E7A795-4967-4B9D-8D07-C79C3984E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0EFC1-C149-4F72-8230-412C3DDA6F84}"/>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263708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7C07A-E150-4C71-9F5B-2C60AAE89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938F7-52FE-4466-A4F7-537C3FB541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35E04-5A7C-4670-A9E1-E8B44A0DF04A}"/>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C5836610-737D-4048-9ACC-854D3234F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B4C49-0429-4109-8F4B-148DA728006E}"/>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94607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931-CE0B-4C26-BC6B-A1CCAF85D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442EE-A943-4A2D-968A-58E8CF4C11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64969-C90A-4831-A227-FF264D6D830C}"/>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8C6ECC04-349D-4334-9038-56B1572F4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C684C-5A58-403A-95C6-2CC747FB6453}"/>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10192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F750-8FBD-45D6-92FF-1175F5919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2A64D-F999-4B3A-9697-9A4B62BA4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1ABD0-F079-4D6D-AB78-5684AB8B7069}"/>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DE6D7663-F595-4BF8-A29C-218BB1696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8FDA5-5ED7-49F4-A1D1-547BD8BD32F2}"/>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887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4E5F-52B2-42B2-A31E-2BFB90565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ECE3C-3BD1-40C4-8C68-4B5CB2570F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8476D-5CC4-463C-97BF-0218D3F704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F15B6-64AF-4C68-98AC-805AA06ACE3A}"/>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CAEE3CA7-F132-4081-B37A-4CB00F4FD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5588C-450A-4B86-B1FD-27DA310B4A1C}"/>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664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29DA-AD80-44BC-9089-F6D491067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46404-5CB6-4D77-9FC8-7FF079AFF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C395B-9742-4F23-BD01-494A28F29C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8945B-170C-45FF-A673-17DCDC4CC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923323-7A72-447A-8EC1-32AF764A6F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4CE85-1B28-4089-937B-0A4FB3963EF2}"/>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8" name="Footer Placeholder 7">
            <a:extLst>
              <a:ext uri="{FF2B5EF4-FFF2-40B4-BE49-F238E27FC236}">
                <a16:creationId xmlns:a16="http://schemas.microsoft.com/office/drawing/2014/main" id="{E30A5E9C-19EC-4DF6-87F7-1D40FFA809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47A07-3ABD-477C-A9D9-96C0E5D58548}"/>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14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9491-DB7C-4B23-A4BB-48D238A6B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415B4-6537-4B11-8AB4-DE0FE65CDDC9}"/>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4" name="Footer Placeholder 3">
            <a:extLst>
              <a:ext uri="{FF2B5EF4-FFF2-40B4-BE49-F238E27FC236}">
                <a16:creationId xmlns:a16="http://schemas.microsoft.com/office/drawing/2014/main" id="{18817646-5327-4A01-9465-4EB807BD0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7BBA9-C891-4F4F-9CDC-76E0E9B6B813}"/>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56320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43F17-C011-4FD3-A4B5-73DFC4770278}"/>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3" name="Footer Placeholder 2">
            <a:extLst>
              <a:ext uri="{FF2B5EF4-FFF2-40B4-BE49-F238E27FC236}">
                <a16:creationId xmlns:a16="http://schemas.microsoft.com/office/drawing/2014/main" id="{A358BEC5-7BAB-4704-9D7C-425797007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C0F55B-E04D-42ED-A376-5E41350ADE62}"/>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700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428F-D832-448A-B4E0-5CA92FD0B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78842-4EAA-4FF0-8E23-3F2660BF7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E26E40-2A47-4A0B-A787-58A90B59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4EA041-E0F8-4814-A712-F31EEB26571B}"/>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5BBB7F1E-C50B-4091-B11E-32080B09E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5D0C7-F2E0-4062-9B78-C45419D35BD8}"/>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6272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0578-F6A7-4CCB-AEB0-50D0CF185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A2497-192A-4BBD-8AA1-6511C9354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0A36E-4FFD-41E6-ADC6-94321C082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B9A103-ACAA-4A3A-A87F-57A2820819E4}"/>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E4C340BB-177D-4E18-8D13-F9EE23B70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E0C46-22FA-4EA1-9885-7AACCB9EB6B1}"/>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193645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F01FA-23D1-4415-BE2B-BF2056D02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613AB-B498-4EA2-AA06-E9841554B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68FEA-7FFF-4B5C-B03D-9297E0CED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F4F24630-BA95-453E-879C-0ED2F53E6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9552B-2F9B-41A8-8F9F-1663AA048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25DE2-0C9A-4092-B278-2EC55E2D7AC7}" type="slidenum">
              <a:rPr lang="en-US" smtClean="0"/>
              <a:t>‹#›</a:t>
            </a:fld>
            <a:endParaRPr lang="en-US"/>
          </a:p>
        </p:txBody>
      </p:sp>
    </p:spTree>
    <p:extLst>
      <p:ext uri="{BB962C8B-B14F-4D97-AF65-F5344CB8AC3E}">
        <p14:creationId xmlns:p14="http://schemas.microsoft.com/office/powerpoint/2010/main" val="401876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ho.int/diabetes/en/"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 Id="rId5" Type="http://schemas.openxmlformats.org/officeDocument/2006/relationships/hyperlink" Target="http://pandas.pydata.org/" TargetMode="External"/><Relationship Id="rId4" Type="http://schemas.openxmlformats.org/officeDocument/2006/relationships/hyperlink" Target="http://scikit-learn.org/stab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26F3-F41D-48B2-8E15-D0E85FDBC021}"/>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PREDICTING DIABETES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MACHINE LEARNING</a:t>
            </a:r>
          </a:p>
        </p:txBody>
      </p:sp>
      <p:sp>
        <p:nvSpPr>
          <p:cNvPr id="3" name="Subtitle 2">
            <a:extLst>
              <a:ext uri="{FF2B5EF4-FFF2-40B4-BE49-F238E27FC236}">
                <a16:creationId xmlns:a16="http://schemas.microsoft.com/office/drawing/2014/main" id="{24AC8533-C505-46DF-B8A5-0C52FFD06C4B}"/>
              </a:ext>
            </a:extLst>
          </p:cNvPr>
          <p:cNvSpPr>
            <a:spLocks noGrp="1"/>
          </p:cNvSpPr>
          <p:nvPr>
            <p:ph type="subTitle" idx="1"/>
          </p:nvPr>
        </p:nvSpPr>
        <p:spPr>
          <a:xfrm>
            <a:off x="1524000" y="3493398"/>
            <a:ext cx="9144000" cy="1655762"/>
          </a:xfrm>
        </p:spPr>
        <p:txBody>
          <a:bodyPr/>
          <a:lstStyle/>
          <a:p>
            <a:endParaRPr lang="en-US" dirty="0"/>
          </a:p>
        </p:txBody>
      </p:sp>
      <p:pic>
        <p:nvPicPr>
          <p:cNvPr id="7" name="Picture 6">
            <a:extLst>
              <a:ext uri="{FF2B5EF4-FFF2-40B4-BE49-F238E27FC236}">
                <a16:creationId xmlns:a16="http://schemas.microsoft.com/office/drawing/2014/main" id="{8E7F1E65-798A-49EC-A319-7209D533C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3509963"/>
            <a:ext cx="3319976" cy="1655762"/>
          </a:xfrm>
          <a:prstGeom prst="rect">
            <a:avLst/>
          </a:prstGeom>
        </p:spPr>
      </p:pic>
      <p:pic>
        <p:nvPicPr>
          <p:cNvPr id="9" name="Picture 8">
            <a:extLst>
              <a:ext uri="{FF2B5EF4-FFF2-40B4-BE49-F238E27FC236}">
                <a16:creationId xmlns:a16="http://schemas.microsoft.com/office/drawing/2014/main" id="{202134D7-DF68-45B1-B930-B0DAE3CA4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421" y="3509963"/>
            <a:ext cx="3524073" cy="1655761"/>
          </a:xfrm>
          <a:prstGeom prst="rect">
            <a:avLst/>
          </a:prstGeom>
          <a:effectLst>
            <a:softEdge rad="25400"/>
          </a:effectLst>
        </p:spPr>
      </p:pic>
      <p:pic>
        <p:nvPicPr>
          <p:cNvPr id="11" name="Picture 10">
            <a:extLst>
              <a:ext uri="{FF2B5EF4-FFF2-40B4-BE49-F238E27FC236}">
                <a16:creationId xmlns:a16="http://schemas.microsoft.com/office/drawing/2014/main" id="{109F2054-26D3-4AD7-A30F-D0F5F256C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495" y="3509961"/>
            <a:ext cx="3319976" cy="1655763"/>
          </a:xfrm>
          <a:prstGeom prst="rect">
            <a:avLst/>
          </a:prstGeom>
        </p:spPr>
      </p:pic>
    </p:spTree>
    <p:extLst>
      <p:ext uri="{BB962C8B-B14F-4D97-AF65-F5344CB8AC3E}">
        <p14:creationId xmlns:p14="http://schemas.microsoft.com/office/powerpoint/2010/main" val="1060798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4736-5DB4-4A3D-8CBA-5CA6E8978E9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BE13D2A4-EC20-4596-8F0C-B8178C729D38}"/>
              </a:ext>
            </a:extLst>
          </p:cNvPr>
          <p:cNvSpPr>
            <a:spLocks noGrp="1"/>
          </p:cNvSpPr>
          <p:nvPr>
            <p:ph idx="1"/>
          </p:nvPr>
        </p:nvSpPr>
        <p:spPr/>
        <p:txBody>
          <a:bodyPr/>
          <a:lstStyle/>
          <a:p>
            <a:pPr algn="just"/>
            <a:r>
              <a:rPr lang="en-US" dirty="0"/>
              <a:t>Data cleaning and transforming data if needed.</a:t>
            </a:r>
          </a:p>
          <a:p>
            <a:pPr algn="just"/>
            <a:r>
              <a:rPr lang="en-US" dirty="0"/>
              <a:t>Handling Zero / Null values – Zeros for some attribute values are not zeros but null values. This is based on inference that certain attributes like skin thickness, insulin, BMI cannot be zero.</a:t>
            </a:r>
          </a:p>
          <a:p>
            <a:pPr marL="0" indent="0" algn="just">
              <a:buNone/>
            </a:pPr>
            <a:endParaRPr lang="en-US" dirty="0"/>
          </a:p>
          <a:p>
            <a:pPr algn="just"/>
            <a:endParaRPr lang="en-US" dirty="0"/>
          </a:p>
        </p:txBody>
      </p:sp>
      <p:graphicFrame>
        <p:nvGraphicFramePr>
          <p:cNvPr id="9" name="Table 8">
            <a:extLst>
              <a:ext uri="{FF2B5EF4-FFF2-40B4-BE49-F238E27FC236}">
                <a16:creationId xmlns:a16="http://schemas.microsoft.com/office/drawing/2014/main" id="{B57C17C0-BEFA-4770-91E0-3A1311D6ADDB}"/>
              </a:ext>
            </a:extLst>
          </p:cNvPr>
          <p:cNvGraphicFramePr>
            <a:graphicFrameLocks noGrp="1"/>
          </p:cNvGraphicFramePr>
          <p:nvPr>
            <p:extLst>
              <p:ext uri="{D42A27DB-BD31-4B8C-83A1-F6EECF244321}">
                <p14:modId xmlns:p14="http://schemas.microsoft.com/office/powerpoint/2010/main" val="2049130579"/>
              </p:ext>
            </p:extLst>
          </p:nvPr>
        </p:nvGraphicFramePr>
        <p:xfrm>
          <a:off x="1152938" y="3617843"/>
          <a:ext cx="9992141" cy="2559120"/>
        </p:xfrm>
        <a:graphic>
          <a:graphicData uri="http://schemas.openxmlformats.org/drawingml/2006/table">
            <a:tbl>
              <a:tblPr>
                <a:tableStyleId>{5C22544A-7EE6-4342-B048-85BDC9FD1C3A}</a:tableStyleId>
              </a:tblPr>
              <a:tblGrid>
                <a:gridCol w="1291119">
                  <a:extLst>
                    <a:ext uri="{9D8B030D-6E8A-4147-A177-3AD203B41FA5}">
                      <a16:colId xmlns:a16="http://schemas.microsoft.com/office/drawing/2014/main" val="365742483"/>
                    </a:ext>
                  </a:extLst>
                </a:gridCol>
                <a:gridCol w="1365967">
                  <a:extLst>
                    <a:ext uri="{9D8B030D-6E8A-4147-A177-3AD203B41FA5}">
                      <a16:colId xmlns:a16="http://schemas.microsoft.com/office/drawing/2014/main" val="2118526265"/>
                    </a:ext>
                  </a:extLst>
                </a:gridCol>
                <a:gridCol w="1496950">
                  <a:extLst>
                    <a:ext uri="{9D8B030D-6E8A-4147-A177-3AD203B41FA5}">
                      <a16:colId xmlns:a16="http://schemas.microsoft.com/office/drawing/2014/main" val="98914011"/>
                    </a:ext>
                  </a:extLst>
                </a:gridCol>
                <a:gridCol w="1347255">
                  <a:extLst>
                    <a:ext uri="{9D8B030D-6E8A-4147-A177-3AD203B41FA5}">
                      <a16:colId xmlns:a16="http://schemas.microsoft.com/office/drawing/2014/main" val="2425188410"/>
                    </a:ext>
                  </a:extLst>
                </a:gridCol>
                <a:gridCol w="898170">
                  <a:extLst>
                    <a:ext uri="{9D8B030D-6E8A-4147-A177-3AD203B41FA5}">
                      <a16:colId xmlns:a16="http://schemas.microsoft.com/office/drawing/2014/main" val="3777521612"/>
                    </a:ext>
                  </a:extLst>
                </a:gridCol>
                <a:gridCol w="898170">
                  <a:extLst>
                    <a:ext uri="{9D8B030D-6E8A-4147-A177-3AD203B41FA5}">
                      <a16:colId xmlns:a16="http://schemas.microsoft.com/office/drawing/2014/main" val="2425603229"/>
                    </a:ext>
                  </a:extLst>
                </a:gridCol>
                <a:gridCol w="898170">
                  <a:extLst>
                    <a:ext uri="{9D8B030D-6E8A-4147-A177-3AD203B41FA5}">
                      <a16:colId xmlns:a16="http://schemas.microsoft.com/office/drawing/2014/main" val="3450250976"/>
                    </a:ext>
                  </a:extLst>
                </a:gridCol>
                <a:gridCol w="898170">
                  <a:extLst>
                    <a:ext uri="{9D8B030D-6E8A-4147-A177-3AD203B41FA5}">
                      <a16:colId xmlns:a16="http://schemas.microsoft.com/office/drawing/2014/main" val="3734458236"/>
                    </a:ext>
                  </a:extLst>
                </a:gridCol>
                <a:gridCol w="898170">
                  <a:extLst>
                    <a:ext uri="{9D8B030D-6E8A-4147-A177-3AD203B41FA5}">
                      <a16:colId xmlns:a16="http://schemas.microsoft.com/office/drawing/2014/main" val="3447975664"/>
                    </a:ext>
                  </a:extLst>
                </a:gridCol>
              </a:tblGrid>
              <a:tr h="639780">
                <a:tc>
                  <a:txBody>
                    <a:bodyPr/>
                    <a:lstStyle/>
                    <a:p>
                      <a:pPr algn="ctr" rtl="0" fontAlgn="b"/>
                      <a:r>
                        <a:rPr lang="en-US" sz="1100" b="1" u="none" strike="noStrike" dirty="0">
                          <a:effectLst/>
                        </a:rPr>
                        <a:t>Pregnancies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Glucose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err="1">
                          <a:effectLst/>
                        </a:rPr>
                        <a:t>BloodPressure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err="1">
                          <a:effectLst/>
                        </a:rPr>
                        <a:t>SkinThickness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Insulin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BMI</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Diabetes</a:t>
                      </a:r>
                    </a:p>
                    <a:p>
                      <a:pPr algn="ctr" rtl="0" fontAlgn="b"/>
                      <a:r>
                        <a:rPr lang="en-US" sz="1100" b="1" u="none" strike="noStrike" dirty="0">
                          <a:effectLst/>
                        </a:rPr>
                        <a:t>Pedigree</a:t>
                      </a:r>
                    </a:p>
                    <a:p>
                      <a:pPr algn="ctr" rtl="0" fontAlgn="b"/>
                      <a:r>
                        <a:rPr lang="en-US" sz="1100" b="1" u="none" strike="noStrike" dirty="0">
                          <a:effectLst/>
                        </a:rPr>
                        <a:t>Function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Age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Outcome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37818043"/>
                  </a:ext>
                </a:extLst>
              </a:tr>
              <a:tr h="213260">
                <a:tc>
                  <a:txBody>
                    <a:bodyPr/>
                    <a:lstStyle/>
                    <a:p>
                      <a:pPr algn="r" rtl="0"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0.627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537869"/>
                  </a:ext>
                </a:extLst>
              </a:tr>
              <a:tr h="213260">
                <a:tc>
                  <a:txBody>
                    <a:bodyPr/>
                    <a:lstStyle/>
                    <a:p>
                      <a:pPr algn="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0.351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415307"/>
                  </a:ext>
                </a:extLst>
              </a:tr>
              <a:tr h="213260">
                <a:tc>
                  <a:txBody>
                    <a:bodyPr/>
                    <a:lstStyle/>
                    <a:p>
                      <a:pPr algn="r" rtl="0"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0.672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670574"/>
                  </a:ext>
                </a:extLst>
              </a:tr>
              <a:tr h="213260">
                <a:tc>
                  <a:txBody>
                    <a:bodyPr/>
                    <a:lstStyle/>
                    <a:p>
                      <a:pPr algn="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0.167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2412"/>
                  </a:ext>
                </a:extLst>
              </a:tr>
              <a:tr h="213260">
                <a:tc>
                  <a:txBody>
                    <a:bodyPr/>
                    <a:lstStyle/>
                    <a:p>
                      <a:pPr algn="r" rtl="0"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137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2.288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52554"/>
                  </a:ext>
                </a:extLst>
              </a:tr>
              <a:tr h="213260">
                <a:tc>
                  <a:txBody>
                    <a:bodyPr/>
                    <a:lstStyle/>
                    <a:p>
                      <a:pPr algn="r" rtl="0"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0.201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686803"/>
                  </a:ext>
                </a:extLst>
              </a:tr>
              <a:tr h="213260">
                <a:tc>
                  <a:txBody>
                    <a:bodyPr/>
                    <a:lstStyle/>
                    <a:p>
                      <a:pPr algn="r" rtl="0"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0.248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819758"/>
                  </a:ext>
                </a:extLst>
              </a:tr>
              <a:tr h="213260">
                <a:tc>
                  <a:txBody>
                    <a:bodyPr/>
                    <a:lstStyle/>
                    <a:p>
                      <a:pPr algn="r" rtl="0"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0.134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899343"/>
                  </a:ext>
                </a:extLst>
              </a:tr>
              <a:tr h="213260">
                <a:tc>
                  <a:txBody>
                    <a:bodyPr/>
                    <a:lstStyle/>
                    <a:p>
                      <a:pPr algn="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197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543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779255"/>
                  </a:ext>
                </a:extLst>
              </a:tr>
            </a:tbl>
          </a:graphicData>
        </a:graphic>
      </p:graphicFrame>
    </p:spTree>
    <p:extLst>
      <p:ext uri="{BB962C8B-B14F-4D97-AF65-F5344CB8AC3E}">
        <p14:creationId xmlns:p14="http://schemas.microsoft.com/office/powerpoint/2010/main" val="28133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C11C-1212-4E46-87A3-F24A2C5E6408}"/>
              </a:ext>
            </a:extLst>
          </p:cNvPr>
          <p:cNvSpPr>
            <a:spLocks noGrp="1"/>
          </p:cNvSpPr>
          <p:nvPr>
            <p:ph type="title"/>
          </p:nvPr>
        </p:nvSpPr>
        <p:spPr/>
        <p:txBody>
          <a:bodyPr/>
          <a:lstStyle/>
          <a:p>
            <a:r>
              <a:rPr lang="en-US" dirty="0"/>
              <a:t>DATA PREPARATION</a:t>
            </a:r>
          </a:p>
        </p:txBody>
      </p:sp>
      <p:pic>
        <p:nvPicPr>
          <p:cNvPr id="5" name="Content Placeholder 4">
            <a:extLst>
              <a:ext uri="{FF2B5EF4-FFF2-40B4-BE49-F238E27FC236}">
                <a16:creationId xmlns:a16="http://schemas.microsoft.com/office/drawing/2014/main" id="{2BB0BE6A-CFE8-425A-A93E-7989CA0A7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2" y="1690687"/>
            <a:ext cx="10005391" cy="4802187"/>
          </a:xfrm>
        </p:spPr>
      </p:pic>
    </p:spTree>
    <p:extLst>
      <p:ext uri="{BB962C8B-B14F-4D97-AF65-F5344CB8AC3E}">
        <p14:creationId xmlns:p14="http://schemas.microsoft.com/office/powerpoint/2010/main" val="26161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D327-DDC6-44B7-9C3F-8FFB695D9F0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493FAEB3-B655-4114-BC35-DC19182244C6}"/>
              </a:ext>
            </a:extLst>
          </p:cNvPr>
          <p:cNvSpPr>
            <a:spLocks noGrp="1"/>
          </p:cNvSpPr>
          <p:nvPr>
            <p:ph idx="1"/>
          </p:nvPr>
        </p:nvSpPr>
        <p:spPr>
          <a:xfrm>
            <a:off x="838200" y="1825625"/>
            <a:ext cx="4442460" cy="4351338"/>
          </a:xfrm>
        </p:spPr>
        <p:txBody>
          <a:bodyPr/>
          <a:lstStyle/>
          <a:p>
            <a:r>
              <a:rPr lang="en-US" b="1" dirty="0"/>
              <a:t>Check and remove outliers</a:t>
            </a:r>
          </a:p>
          <a:p>
            <a:pPr marL="0" indent="0">
              <a:buNone/>
            </a:pPr>
            <a:endParaRPr lang="en-US" b="1" dirty="0"/>
          </a:p>
          <a:p>
            <a:pPr marL="0" indent="0" algn="just">
              <a:buNone/>
            </a:pPr>
            <a:r>
              <a:rPr lang="en-US" dirty="0"/>
              <a:t>This graph shows the distribution of different attributes. By carefully studying the graph outliers were identified. Red dots depict the outliers.</a:t>
            </a:r>
          </a:p>
        </p:txBody>
      </p:sp>
      <p:pic>
        <p:nvPicPr>
          <p:cNvPr id="5" name="Picture 4">
            <a:extLst>
              <a:ext uri="{FF2B5EF4-FFF2-40B4-BE49-F238E27FC236}">
                <a16:creationId xmlns:a16="http://schemas.microsoft.com/office/drawing/2014/main" id="{8AE5A78D-48F1-4023-AB8D-8872E522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13" y="1653054"/>
            <a:ext cx="5820587" cy="4696480"/>
          </a:xfrm>
          <a:prstGeom prst="rect">
            <a:avLst/>
          </a:prstGeom>
        </p:spPr>
      </p:pic>
    </p:spTree>
    <p:extLst>
      <p:ext uri="{BB962C8B-B14F-4D97-AF65-F5344CB8AC3E}">
        <p14:creationId xmlns:p14="http://schemas.microsoft.com/office/powerpoint/2010/main" val="30313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F5C0-F549-41DE-9D50-FF47579CB1ED}"/>
              </a:ext>
            </a:extLst>
          </p:cNvPr>
          <p:cNvSpPr>
            <a:spLocks noGrp="1"/>
          </p:cNvSpPr>
          <p:nvPr>
            <p:ph type="title"/>
          </p:nvPr>
        </p:nvSpPr>
        <p:spPr>
          <a:xfrm>
            <a:off x="678180" y="273685"/>
            <a:ext cx="10515600" cy="1325563"/>
          </a:xfrm>
        </p:spPr>
        <p:txBody>
          <a:bodyPr/>
          <a:lstStyle/>
          <a:p>
            <a:r>
              <a:rPr lang="en-US" dirty="0"/>
              <a:t>DATA PREPARATION</a:t>
            </a:r>
          </a:p>
        </p:txBody>
      </p:sp>
      <p:sp>
        <p:nvSpPr>
          <p:cNvPr id="3" name="Content Placeholder 2">
            <a:extLst>
              <a:ext uri="{FF2B5EF4-FFF2-40B4-BE49-F238E27FC236}">
                <a16:creationId xmlns:a16="http://schemas.microsoft.com/office/drawing/2014/main" id="{628B6A94-1729-4BC4-B6E3-7A5606529EE4}"/>
              </a:ext>
            </a:extLst>
          </p:cNvPr>
          <p:cNvSpPr>
            <a:spLocks noGrp="1"/>
          </p:cNvSpPr>
          <p:nvPr>
            <p:ph idx="1"/>
          </p:nvPr>
        </p:nvSpPr>
        <p:spPr>
          <a:xfrm>
            <a:off x="838200" y="1825625"/>
            <a:ext cx="4396740" cy="4351338"/>
          </a:xfrm>
        </p:spPr>
        <p:txBody>
          <a:bodyPr/>
          <a:lstStyle/>
          <a:p>
            <a:pPr algn="just"/>
            <a:r>
              <a:rPr lang="en-US" dirty="0"/>
              <a:t>Outliers were found in Insulin and Skin Thickness attributes. They were removed using IRQ (Inter Quartile Range) method.</a:t>
            </a:r>
          </a:p>
        </p:txBody>
      </p:sp>
      <p:pic>
        <p:nvPicPr>
          <p:cNvPr id="7" name="Picture 6">
            <a:extLst>
              <a:ext uri="{FF2B5EF4-FFF2-40B4-BE49-F238E27FC236}">
                <a16:creationId xmlns:a16="http://schemas.microsoft.com/office/drawing/2014/main" id="{28B4078F-4C3E-4965-B26C-19B9EC133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686" y="1796715"/>
            <a:ext cx="5830114" cy="4639322"/>
          </a:xfrm>
          <a:prstGeom prst="rect">
            <a:avLst/>
          </a:prstGeom>
        </p:spPr>
      </p:pic>
    </p:spTree>
    <p:extLst>
      <p:ext uri="{BB962C8B-B14F-4D97-AF65-F5344CB8AC3E}">
        <p14:creationId xmlns:p14="http://schemas.microsoft.com/office/powerpoint/2010/main" val="59497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6346-2C0A-40BB-848C-F0C53198C7C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52880F3E-8DAF-4F4A-91A0-477B0416AA1A}"/>
              </a:ext>
            </a:extLst>
          </p:cNvPr>
          <p:cNvSpPr>
            <a:spLocks noGrp="1"/>
          </p:cNvSpPr>
          <p:nvPr>
            <p:ph idx="1"/>
          </p:nvPr>
        </p:nvSpPr>
        <p:spPr/>
        <p:txBody>
          <a:bodyPr>
            <a:normAutofit fontScale="92500"/>
          </a:bodyPr>
          <a:lstStyle/>
          <a:p>
            <a:pPr algn="just"/>
            <a:r>
              <a:rPr lang="en-US" b="1" dirty="0"/>
              <a:t>Select appropriate attributes for analysis.</a:t>
            </a:r>
          </a:p>
          <a:p>
            <a:pPr marL="0" indent="0" algn="just">
              <a:buNone/>
            </a:pPr>
            <a:r>
              <a:rPr lang="en-US" dirty="0"/>
              <a:t>This dataset consists of 9 attributes i.e. </a:t>
            </a:r>
            <a:r>
              <a:rPr lang="en-US" b="1" dirty="0"/>
              <a:t>Pregnancies, Glucose, Blood Pressure, Diabetes Pedigree Function, Age, Skin Thickness, Insulin, BMI. </a:t>
            </a:r>
            <a:r>
              <a:rPr lang="en-US" dirty="0"/>
              <a:t>These 8 are independent attributes and one i.e. Outcome is the dependent attribute. </a:t>
            </a:r>
          </a:p>
          <a:p>
            <a:pPr marL="0" indent="0" algn="just">
              <a:buNone/>
            </a:pPr>
            <a:r>
              <a:rPr lang="en-US" dirty="0"/>
              <a:t>As all these attributes affect diabetes so we decided to keep all the independent variables for data mining process. </a:t>
            </a:r>
          </a:p>
          <a:p>
            <a:pPr algn="just"/>
            <a:r>
              <a:rPr lang="en-US" b="1" dirty="0"/>
              <a:t>Data Splitting: </a:t>
            </a:r>
          </a:p>
          <a:p>
            <a:pPr algn="just">
              <a:buFont typeface="Wingdings" panose="05000000000000000000" pitchFamily="2" charset="2"/>
              <a:buChar char="Ø"/>
            </a:pPr>
            <a:r>
              <a:rPr lang="en-US" dirty="0"/>
              <a:t>Data was divided into training and testing data into 60:40 ratio. Sixty percent was training data and forty percent was testing data. </a:t>
            </a:r>
          </a:p>
        </p:txBody>
      </p:sp>
    </p:spTree>
    <p:extLst>
      <p:ext uri="{BB962C8B-B14F-4D97-AF65-F5344CB8AC3E}">
        <p14:creationId xmlns:p14="http://schemas.microsoft.com/office/powerpoint/2010/main" val="123416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9147-E824-407F-9D0B-95A3BC1CE852}"/>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CAFF673-D47D-49EE-A651-C15778C64E41}"/>
              </a:ext>
            </a:extLst>
          </p:cNvPr>
          <p:cNvSpPr>
            <a:spLocks noGrp="1"/>
          </p:cNvSpPr>
          <p:nvPr>
            <p:ph idx="1"/>
          </p:nvPr>
        </p:nvSpPr>
        <p:spPr>
          <a:xfrm>
            <a:off x="838200" y="1825626"/>
            <a:ext cx="10515600" cy="1900214"/>
          </a:xfrm>
        </p:spPr>
        <p:txBody>
          <a:bodyPr>
            <a:normAutofit fontScale="77500" lnSpcReduction="20000"/>
          </a:bodyPr>
          <a:lstStyle/>
          <a:p>
            <a:pPr marL="355600" marR="5080" indent="-342900" algn="just">
              <a:lnSpc>
                <a:spcPct val="100000"/>
              </a:lnSpc>
              <a:spcBef>
                <a:spcPts val="100"/>
              </a:spcBef>
              <a:tabLst>
                <a:tab pos="354965" algn="l"/>
              </a:tabLst>
            </a:pPr>
            <a:r>
              <a:rPr lang="en-US" spc="-60" dirty="0">
                <a:solidFill>
                  <a:srgbClr val="404040"/>
                </a:solidFill>
                <a:latin typeface="Arial" panose="020B0604020202020204" pitchFamily="34" charset="0"/>
                <a:cs typeface="Arial" panose="020B0604020202020204" pitchFamily="34" charset="0"/>
              </a:rPr>
              <a:t>Different</a:t>
            </a:r>
            <a:r>
              <a:rPr lang="en-US" spc="-14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0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found</a:t>
            </a:r>
            <a:r>
              <a:rPr lang="en-US" spc="-114"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out</a:t>
            </a:r>
            <a:r>
              <a:rPr lang="en-US" spc="-12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a:t>
            </a:r>
            <a:r>
              <a:rPr lang="en-US" spc="-130" dirty="0">
                <a:solidFill>
                  <a:srgbClr val="404040"/>
                </a:solidFill>
                <a:latin typeface="Arial" panose="020B0604020202020204" pitchFamily="34" charset="0"/>
                <a:cs typeface="Arial" panose="020B0604020202020204" pitchFamily="34" charset="0"/>
              </a:rPr>
              <a:t> </a:t>
            </a:r>
            <a:r>
              <a:rPr lang="en-US" spc="105" dirty="0">
                <a:solidFill>
                  <a:srgbClr val="404040"/>
                </a:solidFill>
                <a:latin typeface="Arial" panose="020B0604020202020204" pitchFamily="34" charset="0"/>
                <a:cs typeface="Arial" panose="020B0604020202020204" pitchFamily="34" charset="0"/>
              </a:rPr>
              <a:t>each</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continuous</a:t>
            </a:r>
            <a:r>
              <a:rPr lang="en-US" spc="-11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variable</a:t>
            </a:r>
            <a:r>
              <a:rPr lang="en-US" spc="-16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5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9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  </a:t>
            </a:r>
            <a:r>
              <a:rPr lang="en-US" spc="-110" dirty="0">
                <a:solidFill>
                  <a:srgbClr val="404040"/>
                </a:solidFill>
                <a:latin typeface="Arial" panose="020B0604020202020204" pitchFamily="34" charset="0"/>
                <a:cs typeface="Arial" panose="020B0604020202020204" pitchFamily="34" charset="0"/>
              </a:rPr>
              <a:t>set.</a:t>
            </a:r>
            <a:r>
              <a:rPr lang="en-US" spc="-10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Based</a:t>
            </a:r>
            <a:r>
              <a:rPr lang="en-US" spc="-12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these</a:t>
            </a:r>
            <a:r>
              <a:rPr lang="en-US" spc="-9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3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categorization</a:t>
            </a:r>
            <a:r>
              <a:rPr lang="en-US" spc="-15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was</a:t>
            </a:r>
            <a:r>
              <a:rPr lang="en-US" spc="-10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done.</a:t>
            </a:r>
          </a:p>
          <a:p>
            <a:pPr marL="355600" marR="5080" indent="-342900" algn="just">
              <a:lnSpc>
                <a:spcPct val="100000"/>
              </a:lnSpc>
              <a:spcBef>
                <a:spcPts val="100"/>
              </a:spcBef>
              <a:tabLst>
                <a:tab pos="354965" algn="l"/>
              </a:tabLst>
            </a:pPr>
            <a:endParaRPr lang="en-US" spc="10" dirty="0">
              <a:solidFill>
                <a:srgbClr val="404040"/>
              </a:solidFill>
              <a:latin typeface="Arial" panose="020B0604020202020204" pitchFamily="34" charset="0"/>
              <a:cs typeface="Arial" panose="020B0604020202020204" pitchFamily="34" charset="0"/>
            </a:endParaRPr>
          </a:p>
          <a:p>
            <a:pPr marL="355600" marR="5080" indent="-342900" algn="just">
              <a:lnSpc>
                <a:spcPct val="100000"/>
              </a:lnSpc>
              <a:spcBef>
                <a:spcPts val="100"/>
              </a:spcBef>
              <a:tabLst>
                <a:tab pos="354965" algn="l"/>
              </a:tabLst>
            </a:pPr>
            <a:r>
              <a:rPr lang="en-US" spc="-50" dirty="0">
                <a:solidFill>
                  <a:srgbClr val="404040"/>
                </a:solidFill>
                <a:latin typeface="Arial" panose="020B0604020202020204" pitchFamily="34" charset="0"/>
                <a:cs typeface="Arial" panose="020B0604020202020204" pitchFamily="34" charset="0"/>
              </a:rPr>
              <a:t>Features</a:t>
            </a:r>
            <a:r>
              <a:rPr lang="en-US" spc="-9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categorized</a:t>
            </a:r>
            <a:r>
              <a:rPr lang="en-US" spc="-114"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as</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per</a:t>
            </a:r>
            <a:r>
              <a:rPr lang="en-US" spc="-13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1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below</a:t>
            </a:r>
            <a:r>
              <a:rPr lang="en-US" spc="-12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mentioned</a:t>
            </a:r>
            <a:r>
              <a:rPr lang="en-US" spc="-10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2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9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denoted</a:t>
            </a:r>
            <a:r>
              <a:rPr lang="en-US" spc="-8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by</a:t>
            </a:r>
            <a:r>
              <a:rPr lang="en-US" spc="-140"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0,1,</a:t>
            </a:r>
            <a:r>
              <a:rPr lang="en-US" spc="-120" dirty="0">
                <a:solidFill>
                  <a:srgbClr val="404040"/>
                </a:solidFill>
                <a:latin typeface="Arial" panose="020B0604020202020204" pitchFamily="34" charset="0"/>
                <a:cs typeface="Arial" panose="020B0604020202020204" pitchFamily="34" charset="0"/>
              </a:rPr>
              <a:t> </a:t>
            </a:r>
            <a:r>
              <a:rPr lang="en-US" spc="-150" dirty="0">
                <a:solidFill>
                  <a:srgbClr val="404040"/>
                </a:solidFill>
                <a:latin typeface="Arial" panose="020B0604020202020204" pitchFamily="34" charset="0"/>
                <a:cs typeface="Arial" panose="020B0604020202020204" pitchFamily="34" charset="0"/>
              </a:rPr>
              <a:t>2</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&amp;</a:t>
            </a:r>
            <a:r>
              <a:rPr lang="en-US" spc="-130" dirty="0">
                <a:solidFill>
                  <a:srgbClr val="404040"/>
                </a:solidFill>
                <a:latin typeface="Arial" panose="020B0604020202020204" pitchFamily="34" charset="0"/>
                <a:cs typeface="Arial" panose="020B0604020202020204" pitchFamily="34" charset="0"/>
              </a:rPr>
              <a:t> </a:t>
            </a:r>
            <a:r>
              <a:rPr lang="en-US" spc="-155" dirty="0">
                <a:solidFill>
                  <a:srgbClr val="404040"/>
                </a:solidFill>
                <a:latin typeface="Arial" panose="020B0604020202020204" pitchFamily="34" charset="0"/>
                <a:cs typeface="Arial" panose="020B0604020202020204" pitchFamily="34" charset="0"/>
              </a:rPr>
              <a:t>3,</a:t>
            </a:r>
            <a:r>
              <a:rPr lang="en-US" spc="-14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4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order</a:t>
            </a:r>
            <a:r>
              <a:rPr lang="en-US" spc="-13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2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use</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them</a:t>
            </a:r>
            <a:r>
              <a:rPr lang="en-US" spc="-10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for</a:t>
            </a:r>
            <a:r>
              <a:rPr lang="en-US" spc="-14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classification.</a:t>
            </a:r>
            <a:endParaRPr lang="en-US" dirty="0">
              <a:latin typeface="Arial" panose="020B0604020202020204" pitchFamily="34" charset="0"/>
              <a:cs typeface="Arial" panose="020B0604020202020204" pitchFamily="34" charset="0"/>
            </a:endParaRPr>
          </a:p>
          <a:p>
            <a:pPr marL="177800" indent="0">
              <a:lnSpc>
                <a:spcPct val="100000"/>
              </a:lnSpc>
              <a:spcBef>
                <a:spcPts val="1550"/>
              </a:spcBef>
              <a:buNone/>
            </a:pPr>
            <a:r>
              <a:rPr lang="en-US" sz="2000" b="1" spc="-75" dirty="0">
                <a:latin typeface="Arial" panose="020B0604020202020204" pitchFamily="34" charset="0"/>
                <a:cs typeface="Arial" panose="020B0604020202020204" pitchFamily="34" charset="0"/>
              </a:rPr>
              <a:t>Glucose</a:t>
            </a:r>
            <a:endParaRPr lang="en-US" sz="2000" dirty="0">
              <a:latin typeface="Arial" panose="020B0604020202020204" pitchFamily="34" charset="0"/>
              <a:cs typeface="Arial" panose="020B0604020202020204" pitchFamily="34" charset="0"/>
            </a:endParaRPr>
          </a:p>
          <a:p>
            <a:pPr marL="177800" indent="0">
              <a:lnSpc>
                <a:spcPct val="100000"/>
              </a:lnSpc>
              <a:spcBef>
                <a:spcPts val="1550"/>
              </a:spcBef>
              <a:buNone/>
            </a:pPr>
            <a:endParaRPr lang="en-US" sz="2000" dirty="0">
              <a:latin typeface="Arial" panose="020B0604020202020204" pitchFamily="34" charset="0"/>
              <a:cs typeface="Arial" panose="020B0604020202020204" pitchFamily="34" charset="0"/>
            </a:endParaRPr>
          </a:p>
          <a:p>
            <a:pPr marL="177800" indent="0">
              <a:lnSpc>
                <a:spcPct val="100000"/>
              </a:lnSpc>
              <a:spcBef>
                <a:spcPts val="1550"/>
              </a:spcBef>
              <a:buNone/>
            </a:pPr>
            <a:endParaRPr lang="en-US" sz="2000" dirty="0">
              <a:latin typeface="Arial" panose="020B0604020202020204" pitchFamily="34" charset="0"/>
              <a:cs typeface="Arial" panose="020B0604020202020204" pitchFamily="34" charset="0"/>
            </a:endParaRPr>
          </a:p>
          <a:p>
            <a:endParaRPr lang="en-US" dirty="0"/>
          </a:p>
        </p:txBody>
      </p:sp>
      <p:pic>
        <p:nvPicPr>
          <p:cNvPr id="15" name="Picture 14">
            <a:extLst>
              <a:ext uri="{FF2B5EF4-FFF2-40B4-BE49-F238E27FC236}">
                <a16:creationId xmlns:a16="http://schemas.microsoft.com/office/drawing/2014/main" id="{B83C3E20-5C35-4E88-AC98-219BEEFA2C81}"/>
              </a:ext>
            </a:extLst>
          </p:cNvPr>
          <p:cNvPicPr>
            <a:picLocks noChangeAspect="1"/>
          </p:cNvPicPr>
          <p:nvPr/>
        </p:nvPicPr>
        <p:blipFill>
          <a:blip r:embed="rId2"/>
          <a:stretch>
            <a:fillRect/>
          </a:stretch>
        </p:blipFill>
        <p:spPr>
          <a:xfrm>
            <a:off x="1205024" y="3860777"/>
            <a:ext cx="10114307" cy="936510"/>
          </a:xfrm>
          <a:prstGeom prst="rect">
            <a:avLst/>
          </a:prstGeom>
        </p:spPr>
      </p:pic>
      <p:sp>
        <p:nvSpPr>
          <p:cNvPr id="16" name="object 6">
            <a:extLst>
              <a:ext uri="{FF2B5EF4-FFF2-40B4-BE49-F238E27FC236}">
                <a16:creationId xmlns:a16="http://schemas.microsoft.com/office/drawing/2014/main" id="{7446519D-855E-493B-B6D3-786342BE01FE}"/>
              </a:ext>
            </a:extLst>
          </p:cNvPr>
          <p:cNvSpPr txBox="1"/>
          <p:nvPr/>
        </p:nvSpPr>
        <p:spPr>
          <a:xfrm>
            <a:off x="1130229" y="4932224"/>
            <a:ext cx="3009060" cy="228268"/>
          </a:xfrm>
          <a:prstGeom prst="rect">
            <a:avLst/>
          </a:prstGeom>
        </p:spPr>
        <p:txBody>
          <a:bodyPr vert="horz" wrap="square" lIns="0" tIns="12700" rIns="0" bIns="0" rtlCol="0">
            <a:spAutoFit/>
          </a:bodyPr>
          <a:lstStyle/>
          <a:p>
            <a:pPr marL="12700">
              <a:lnSpc>
                <a:spcPct val="100000"/>
              </a:lnSpc>
              <a:spcBef>
                <a:spcPts val="100"/>
              </a:spcBef>
            </a:pPr>
            <a:r>
              <a:rPr sz="1400" b="1" spc="-120" dirty="0">
                <a:latin typeface="Arial" panose="020B0604020202020204" pitchFamily="34" charset="0"/>
                <a:cs typeface="Arial" panose="020B0604020202020204" pitchFamily="34" charset="0"/>
              </a:rPr>
              <a:t>Blood</a:t>
            </a:r>
            <a:r>
              <a:rPr sz="1400" b="1" spc="-95" dirty="0">
                <a:latin typeface="Arial" panose="020B0604020202020204" pitchFamily="34" charset="0"/>
                <a:cs typeface="Arial" panose="020B0604020202020204" pitchFamily="34" charset="0"/>
              </a:rPr>
              <a:t> </a:t>
            </a:r>
            <a:r>
              <a:rPr sz="1400" b="1" spc="-160" dirty="0">
                <a:latin typeface="Arial" panose="020B0604020202020204" pitchFamily="34" charset="0"/>
                <a:cs typeface="Arial" panose="020B0604020202020204" pitchFamily="34" charset="0"/>
              </a:rPr>
              <a:t>Pressure(Diastolic)</a:t>
            </a:r>
            <a:endParaRPr sz="1400" dirty="0">
              <a:latin typeface="Arial" panose="020B0604020202020204" pitchFamily="34" charset="0"/>
              <a:cs typeface="Arial" panose="020B0604020202020204" pitchFamily="34" charset="0"/>
            </a:endParaRPr>
          </a:p>
        </p:txBody>
      </p:sp>
      <p:graphicFrame>
        <p:nvGraphicFramePr>
          <p:cNvPr id="17" name="object 7">
            <a:extLst>
              <a:ext uri="{FF2B5EF4-FFF2-40B4-BE49-F238E27FC236}">
                <a16:creationId xmlns:a16="http://schemas.microsoft.com/office/drawing/2014/main" id="{3F396AAA-F2C2-4050-9ACC-58EBFD34074B}"/>
              </a:ext>
            </a:extLst>
          </p:cNvPr>
          <p:cNvGraphicFramePr>
            <a:graphicFrameLocks noGrp="1"/>
          </p:cNvGraphicFramePr>
          <p:nvPr>
            <p:extLst>
              <p:ext uri="{D42A27DB-BD31-4B8C-83A1-F6EECF244321}">
                <p14:modId xmlns:p14="http://schemas.microsoft.com/office/powerpoint/2010/main" val="1132722701"/>
              </p:ext>
            </p:extLst>
          </p:nvPr>
        </p:nvGraphicFramePr>
        <p:xfrm>
          <a:off x="1205023" y="5319955"/>
          <a:ext cx="10114308" cy="936510"/>
        </p:xfrm>
        <a:graphic>
          <a:graphicData uri="http://schemas.openxmlformats.org/drawingml/2006/table">
            <a:tbl>
              <a:tblPr firstRow="1" bandRow="1">
                <a:tableStyleId>{2D5ABB26-0587-4C30-8999-92F81FD0307C}</a:tableStyleId>
              </a:tblPr>
              <a:tblGrid>
                <a:gridCol w="2528577">
                  <a:extLst>
                    <a:ext uri="{9D8B030D-6E8A-4147-A177-3AD203B41FA5}">
                      <a16:colId xmlns:a16="http://schemas.microsoft.com/office/drawing/2014/main" val="20000"/>
                    </a:ext>
                  </a:extLst>
                </a:gridCol>
                <a:gridCol w="2528577">
                  <a:extLst>
                    <a:ext uri="{9D8B030D-6E8A-4147-A177-3AD203B41FA5}">
                      <a16:colId xmlns:a16="http://schemas.microsoft.com/office/drawing/2014/main" val="20001"/>
                    </a:ext>
                  </a:extLst>
                </a:gridCol>
                <a:gridCol w="2528577">
                  <a:extLst>
                    <a:ext uri="{9D8B030D-6E8A-4147-A177-3AD203B41FA5}">
                      <a16:colId xmlns:a16="http://schemas.microsoft.com/office/drawing/2014/main" val="20002"/>
                    </a:ext>
                  </a:extLst>
                </a:gridCol>
                <a:gridCol w="2528577">
                  <a:extLst>
                    <a:ext uri="{9D8B030D-6E8A-4147-A177-3AD203B41FA5}">
                      <a16:colId xmlns:a16="http://schemas.microsoft.com/office/drawing/2014/main" val="20003"/>
                    </a:ext>
                  </a:extLst>
                </a:gridCol>
              </a:tblGrid>
              <a:tr h="455220">
                <a:tc>
                  <a:txBody>
                    <a:bodyPr/>
                    <a:lstStyle/>
                    <a:p>
                      <a:pPr marL="98425">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5"/>
                        </a:spcBef>
                      </a:pPr>
                      <a:r>
                        <a:rPr sz="1100" b="1" spc="-160" dirty="0">
                          <a:solidFill>
                            <a:srgbClr val="FFFFFF"/>
                          </a:solidFill>
                          <a:latin typeface="Arial" panose="020B0604020202020204" pitchFamily="34" charset="0"/>
                          <a:cs typeface="Arial" panose="020B0604020202020204" pitchFamily="34" charset="0"/>
                        </a:rPr>
                        <a:t>Low</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100" b="1" spc="-105" dirty="0">
                          <a:solidFill>
                            <a:srgbClr val="FFFFFF"/>
                          </a:solidFill>
                          <a:latin typeface="Arial" panose="020B0604020202020204" pitchFamily="34" charset="0"/>
                          <a:cs typeface="Arial" panose="020B0604020202020204" pitchFamily="34" charset="0"/>
                        </a:rPr>
                        <a:t>Normal</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100" b="1" spc="-110" dirty="0">
                          <a:solidFill>
                            <a:srgbClr val="FFFFFF"/>
                          </a:solidFill>
                          <a:latin typeface="Arial" panose="020B0604020202020204" pitchFamily="34" charset="0"/>
                          <a:cs typeface="Arial" panose="020B0604020202020204" pitchFamily="34" charset="0"/>
                        </a:rPr>
                        <a:t>High</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81290">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135" dirty="0">
                          <a:latin typeface="Arial" panose="020B0604020202020204" pitchFamily="34" charset="0"/>
                          <a:cs typeface="Arial" panose="020B0604020202020204" pitchFamily="34" charset="0"/>
                        </a:rPr>
                        <a:t>Below</a:t>
                      </a:r>
                      <a:r>
                        <a:rPr sz="1200" b="1" spc="-85" dirty="0">
                          <a:latin typeface="Arial" panose="020B0604020202020204" pitchFamily="34" charset="0"/>
                          <a:cs typeface="Arial" panose="020B0604020202020204" pitchFamily="34" charset="0"/>
                        </a:rPr>
                        <a:t> </a:t>
                      </a:r>
                      <a:r>
                        <a:rPr sz="1200" b="1" spc="-190" dirty="0">
                          <a:latin typeface="Arial" panose="020B0604020202020204" pitchFamily="34" charset="0"/>
                          <a:cs typeface="Arial" panose="020B0604020202020204" pitchFamily="34" charset="0"/>
                        </a:rPr>
                        <a:t>60</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165" dirty="0">
                          <a:latin typeface="Arial" panose="020B0604020202020204" pitchFamily="34" charset="0"/>
                          <a:cs typeface="Arial" panose="020B0604020202020204" pitchFamily="34" charset="0"/>
                        </a:rPr>
                        <a:t>60-90</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85" dirty="0">
                          <a:latin typeface="Arial" panose="020B0604020202020204" pitchFamily="34" charset="0"/>
                          <a:cs typeface="Arial" panose="020B0604020202020204" pitchFamily="34" charset="0"/>
                        </a:rPr>
                        <a:t>90 </a:t>
                      </a:r>
                      <a:r>
                        <a:rPr sz="1200" b="1" spc="-140" dirty="0">
                          <a:latin typeface="Arial" panose="020B0604020202020204" pitchFamily="34" charset="0"/>
                          <a:cs typeface="Arial" panose="020B0604020202020204" pitchFamily="34" charset="0"/>
                        </a:rPr>
                        <a:t>or</a:t>
                      </a:r>
                      <a:r>
                        <a:rPr sz="1200" b="1" spc="-195" dirty="0">
                          <a:latin typeface="Arial" panose="020B0604020202020204" pitchFamily="34" charset="0"/>
                          <a:cs typeface="Arial" panose="020B0604020202020204" pitchFamily="34" charset="0"/>
                        </a:rPr>
                        <a:t> </a:t>
                      </a:r>
                      <a:r>
                        <a:rPr sz="1200" b="1" spc="-110" dirty="0">
                          <a:latin typeface="Arial" panose="020B0604020202020204" pitchFamily="34" charset="0"/>
                          <a:cs typeface="Arial" panose="020B0604020202020204" pitchFamily="34" charset="0"/>
                        </a:rPr>
                        <a:t>more</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473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DD7E-A9F3-4D77-911E-80A218C296B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51DE1D6-2444-4AB0-A93B-7C95D899777E}"/>
              </a:ext>
            </a:extLst>
          </p:cNvPr>
          <p:cNvSpPr>
            <a:spLocks noGrp="1"/>
          </p:cNvSpPr>
          <p:nvPr>
            <p:ph idx="1"/>
          </p:nvPr>
        </p:nvSpPr>
        <p:spPr/>
        <p:txBody>
          <a:bodyPr/>
          <a:lstStyle/>
          <a:p>
            <a:pPr marL="0" indent="0">
              <a:buNone/>
            </a:pPr>
            <a:r>
              <a:rPr lang="en-US" dirty="0"/>
              <a:t>   </a:t>
            </a:r>
          </a:p>
        </p:txBody>
      </p:sp>
      <p:graphicFrame>
        <p:nvGraphicFramePr>
          <p:cNvPr id="4" name="object 8">
            <a:extLst>
              <a:ext uri="{FF2B5EF4-FFF2-40B4-BE49-F238E27FC236}">
                <a16:creationId xmlns:a16="http://schemas.microsoft.com/office/drawing/2014/main" id="{F99DC1AB-C4FC-4DE3-A1E8-7181A817DEB6}"/>
              </a:ext>
            </a:extLst>
          </p:cNvPr>
          <p:cNvGraphicFramePr>
            <a:graphicFrameLocks noGrp="1"/>
          </p:cNvGraphicFramePr>
          <p:nvPr>
            <p:extLst>
              <p:ext uri="{D42A27DB-BD31-4B8C-83A1-F6EECF244321}">
                <p14:modId xmlns:p14="http://schemas.microsoft.com/office/powerpoint/2010/main" val="2033849021"/>
              </p:ext>
            </p:extLst>
          </p:nvPr>
        </p:nvGraphicFramePr>
        <p:xfrm>
          <a:off x="940876" y="2172081"/>
          <a:ext cx="10078516" cy="768728"/>
        </p:xfrm>
        <a:graphic>
          <a:graphicData uri="http://schemas.openxmlformats.org/drawingml/2006/table">
            <a:tbl>
              <a:tblPr firstRow="1" bandRow="1">
                <a:tableStyleId>{2D5ABB26-0587-4C30-8999-92F81FD0307C}</a:tableStyleId>
              </a:tblPr>
              <a:tblGrid>
                <a:gridCol w="2519629">
                  <a:extLst>
                    <a:ext uri="{9D8B030D-6E8A-4147-A177-3AD203B41FA5}">
                      <a16:colId xmlns:a16="http://schemas.microsoft.com/office/drawing/2014/main" val="20000"/>
                    </a:ext>
                  </a:extLst>
                </a:gridCol>
                <a:gridCol w="2519629">
                  <a:extLst>
                    <a:ext uri="{9D8B030D-6E8A-4147-A177-3AD203B41FA5}">
                      <a16:colId xmlns:a16="http://schemas.microsoft.com/office/drawing/2014/main" val="20001"/>
                    </a:ext>
                  </a:extLst>
                </a:gridCol>
                <a:gridCol w="2519629">
                  <a:extLst>
                    <a:ext uri="{9D8B030D-6E8A-4147-A177-3AD203B41FA5}">
                      <a16:colId xmlns:a16="http://schemas.microsoft.com/office/drawing/2014/main" val="20002"/>
                    </a:ext>
                  </a:extLst>
                </a:gridCol>
                <a:gridCol w="2519629">
                  <a:extLst>
                    <a:ext uri="{9D8B030D-6E8A-4147-A177-3AD203B41FA5}">
                      <a16:colId xmlns:a16="http://schemas.microsoft.com/office/drawing/2014/main" val="20003"/>
                    </a:ext>
                  </a:extLst>
                </a:gridCol>
              </a:tblGrid>
              <a:tr h="288106">
                <a:tc>
                  <a:txBody>
                    <a:bodyPr/>
                    <a:lstStyle/>
                    <a:p>
                      <a:pPr marL="97790">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175" dirty="0">
                          <a:solidFill>
                            <a:srgbClr val="FFFFFF"/>
                          </a:solidFill>
                          <a:latin typeface="Arial" panose="020B0604020202020204" pitchFamily="34" charset="0"/>
                          <a:cs typeface="Arial" panose="020B0604020202020204" pitchFamily="34" charset="0"/>
                        </a:rPr>
                        <a:t>Low</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0"/>
                        </a:spcBef>
                      </a:pPr>
                      <a:r>
                        <a:rPr sz="1200" b="1" spc="-130" dirty="0">
                          <a:solidFill>
                            <a:srgbClr val="FFFFFF"/>
                          </a:solidFill>
                          <a:latin typeface="Arial" panose="020B0604020202020204" pitchFamily="34" charset="0"/>
                          <a:cs typeface="Arial" panose="020B0604020202020204" pitchFamily="34" charset="0"/>
                        </a:rPr>
                        <a:t>High</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80622">
                <a:tc>
                  <a:txBody>
                    <a:bodyPr/>
                    <a:lstStyle/>
                    <a:p>
                      <a:pPr>
                        <a:lnSpc>
                          <a:spcPct val="100000"/>
                        </a:lnSpc>
                      </a:pPr>
                      <a:endParaRPr sz="1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235" dirty="0">
                          <a:latin typeface="Arial" panose="020B0604020202020204" pitchFamily="34" charset="0"/>
                          <a:cs typeface="Arial" panose="020B0604020202020204" pitchFamily="34" charset="0"/>
                        </a:rPr>
                        <a:t>&lt;23</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5"/>
                        </a:spcBef>
                      </a:pPr>
                      <a:r>
                        <a:rPr sz="1200" b="1" spc="-190" dirty="0">
                          <a:latin typeface="Arial" panose="020B0604020202020204" pitchFamily="34" charset="0"/>
                          <a:cs typeface="Arial" panose="020B0604020202020204" pitchFamily="34" charset="0"/>
                        </a:rPr>
                        <a:t>23</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235" dirty="0">
                          <a:latin typeface="Arial" panose="020B0604020202020204" pitchFamily="34" charset="0"/>
                          <a:cs typeface="Arial" panose="020B0604020202020204" pitchFamily="34" charset="0"/>
                        </a:rPr>
                        <a:t>&gt;23</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5" name="object 9">
            <a:extLst>
              <a:ext uri="{FF2B5EF4-FFF2-40B4-BE49-F238E27FC236}">
                <a16:creationId xmlns:a16="http://schemas.microsoft.com/office/drawing/2014/main" id="{64E8AD5D-D933-4483-8A2F-FBDAE05C2608}"/>
              </a:ext>
            </a:extLst>
          </p:cNvPr>
          <p:cNvSpPr txBox="1"/>
          <p:nvPr/>
        </p:nvSpPr>
        <p:spPr>
          <a:xfrm>
            <a:off x="838200" y="1825625"/>
            <a:ext cx="1744771" cy="228268"/>
          </a:xfrm>
          <a:prstGeom prst="rect">
            <a:avLst/>
          </a:prstGeom>
        </p:spPr>
        <p:txBody>
          <a:bodyPr vert="horz" wrap="square" lIns="0" tIns="12700" rIns="0" bIns="0" rtlCol="0">
            <a:spAutoFit/>
          </a:bodyPr>
          <a:lstStyle/>
          <a:p>
            <a:pPr marL="12700">
              <a:lnSpc>
                <a:spcPct val="100000"/>
              </a:lnSpc>
              <a:spcBef>
                <a:spcPts val="100"/>
              </a:spcBef>
            </a:pPr>
            <a:r>
              <a:rPr sz="1400" b="1" spc="-180" dirty="0">
                <a:latin typeface="Arial" panose="020B0604020202020204" pitchFamily="34" charset="0"/>
                <a:cs typeface="Arial" panose="020B0604020202020204" pitchFamily="34" charset="0"/>
              </a:rPr>
              <a:t>Skin</a:t>
            </a:r>
            <a:r>
              <a:rPr sz="1400" b="1" spc="-145" dirty="0">
                <a:latin typeface="Arial" panose="020B0604020202020204" pitchFamily="34" charset="0"/>
                <a:cs typeface="Arial" panose="020B0604020202020204" pitchFamily="34" charset="0"/>
              </a:rPr>
              <a:t> </a:t>
            </a:r>
            <a:r>
              <a:rPr sz="1400" b="1" spc="-155" dirty="0">
                <a:latin typeface="Arial" panose="020B0604020202020204" pitchFamily="34" charset="0"/>
                <a:cs typeface="Arial" panose="020B0604020202020204" pitchFamily="34" charset="0"/>
              </a:rPr>
              <a:t>Thickness</a:t>
            </a:r>
            <a:endParaRPr sz="1400" dirty="0">
              <a:latin typeface="Arial" panose="020B0604020202020204" pitchFamily="34" charset="0"/>
              <a:cs typeface="Arial" panose="020B0604020202020204" pitchFamily="34" charset="0"/>
            </a:endParaRPr>
          </a:p>
        </p:txBody>
      </p:sp>
      <p:graphicFrame>
        <p:nvGraphicFramePr>
          <p:cNvPr id="6" name="object 3">
            <a:extLst>
              <a:ext uri="{FF2B5EF4-FFF2-40B4-BE49-F238E27FC236}">
                <a16:creationId xmlns:a16="http://schemas.microsoft.com/office/drawing/2014/main" id="{4A5E0AC4-1709-481D-B6B4-B842EDA3B53A}"/>
              </a:ext>
            </a:extLst>
          </p:cNvPr>
          <p:cNvGraphicFramePr>
            <a:graphicFrameLocks noGrp="1"/>
          </p:cNvGraphicFramePr>
          <p:nvPr>
            <p:extLst>
              <p:ext uri="{D42A27DB-BD31-4B8C-83A1-F6EECF244321}">
                <p14:modId xmlns:p14="http://schemas.microsoft.com/office/powerpoint/2010/main" val="746433240"/>
              </p:ext>
            </p:extLst>
          </p:nvPr>
        </p:nvGraphicFramePr>
        <p:xfrm>
          <a:off x="950656" y="3170553"/>
          <a:ext cx="10068736" cy="690916"/>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33716">
                <a:tc>
                  <a:txBody>
                    <a:bodyPr/>
                    <a:lstStyle/>
                    <a:p>
                      <a:pPr marL="13970" algn="ctr">
                        <a:lnSpc>
                          <a:spcPct val="100000"/>
                        </a:lnSpc>
                        <a:spcBef>
                          <a:spcPts val="335"/>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35"/>
                        </a:spcBef>
                      </a:pPr>
                      <a:r>
                        <a:rPr sz="1200" b="1" spc="-170" dirty="0">
                          <a:solidFill>
                            <a:srgbClr val="FFFFFF"/>
                          </a:solidFill>
                          <a:latin typeface="Arial" panose="020B0604020202020204" pitchFamily="34" charset="0"/>
                          <a:cs typeface="Arial" panose="020B0604020202020204" pitchFamily="34" charset="0"/>
                        </a:rPr>
                        <a:t>Low</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35"/>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35"/>
                        </a:spcBef>
                      </a:pPr>
                      <a:r>
                        <a:rPr sz="1200" b="1" spc="-130" dirty="0">
                          <a:solidFill>
                            <a:srgbClr val="FFFFFF"/>
                          </a:solidFill>
                          <a:latin typeface="Arial" panose="020B0604020202020204" pitchFamily="34" charset="0"/>
                          <a:cs typeface="Arial" panose="020B0604020202020204" pitchFamily="34" charset="0"/>
                        </a:rPr>
                        <a:t>High</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9105">
                <a:tc>
                  <a:txBody>
                    <a:bodyPr/>
                    <a:lstStyle/>
                    <a:p>
                      <a:pPr marL="136525">
                        <a:lnSpc>
                          <a:spcPts val="1420"/>
                        </a:lnSpc>
                      </a:pPr>
                      <a:r>
                        <a:rPr sz="1200" b="1" spc="-185" dirty="0">
                          <a:latin typeface="Arial" panose="020B0604020202020204" pitchFamily="34" charset="0"/>
                          <a:cs typeface="Arial" panose="020B0604020202020204" pitchFamily="34" charset="0"/>
                        </a:rPr>
                        <a:t>2 </a:t>
                      </a:r>
                      <a:r>
                        <a:rPr sz="1200" b="1" spc="-160" dirty="0">
                          <a:latin typeface="Arial" panose="020B0604020202020204" pitchFamily="34" charset="0"/>
                          <a:cs typeface="Arial" panose="020B0604020202020204" pitchFamily="34" charset="0"/>
                        </a:rPr>
                        <a:t>Hours </a:t>
                      </a:r>
                      <a:r>
                        <a:rPr sz="1200" b="1" spc="-130" dirty="0">
                          <a:latin typeface="Arial" panose="020B0604020202020204" pitchFamily="34" charset="0"/>
                          <a:cs typeface="Arial" panose="020B0604020202020204" pitchFamily="34" charset="0"/>
                        </a:rPr>
                        <a:t>After</a:t>
                      </a:r>
                      <a:r>
                        <a:rPr sz="1200" b="1" spc="-125" dirty="0">
                          <a:latin typeface="Arial" panose="020B0604020202020204" pitchFamily="34" charset="0"/>
                          <a:cs typeface="Arial" panose="020B0604020202020204" pitchFamily="34" charset="0"/>
                        </a:rPr>
                        <a:t> </a:t>
                      </a:r>
                      <a:r>
                        <a:rPr sz="1200" b="1" spc="-65" dirty="0">
                          <a:latin typeface="Arial" panose="020B0604020202020204" pitchFamily="34" charset="0"/>
                          <a:cs typeface="Arial" panose="020B0604020202020204" pitchFamily="34" charset="0"/>
                        </a:rPr>
                        <a:t>Glucose</a:t>
                      </a:r>
                      <a:endParaRPr sz="12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26034" algn="ctr">
                        <a:lnSpc>
                          <a:spcPts val="1420"/>
                        </a:lnSpc>
                      </a:pPr>
                      <a:r>
                        <a:rPr sz="1200" b="1" spc="-235" dirty="0">
                          <a:latin typeface="Arial" panose="020B0604020202020204" pitchFamily="34" charset="0"/>
                          <a:cs typeface="Arial" panose="020B0604020202020204" pitchFamily="34" charset="0"/>
                        </a:rPr>
                        <a:t>&lt;16</a:t>
                      </a:r>
                      <a:r>
                        <a:rPr sz="1200" b="1" spc="-70"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R="27305" algn="ctr">
                        <a:lnSpc>
                          <a:spcPts val="1355"/>
                        </a:lnSpc>
                        <a:spcBef>
                          <a:spcPts val="805"/>
                        </a:spcBef>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0"/>
                        </a:spcBef>
                      </a:pPr>
                      <a:r>
                        <a:rPr sz="1200" b="1" spc="-170" dirty="0">
                          <a:latin typeface="Arial" panose="020B0604020202020204" pitchFamily="34" charset="0"/>
                          <a:cs typeface="Arial" panose="020B0604020202020204" pitchFamily="34" charset="0"/>
                        </a:rPr>
                        <a:t>16-166</a:t>
                      </a:r>
                      <a:r>
                        <a:rPr sz="1200" b="1" spc="-70"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220" dirty="0">
                          <a:latin typeface="Arial" panose="020B0604020202020204" pitchFamily="34" charset="0"/>
                          <a:cs typeface="Arial" panose="020B0604020202020204" pitchFamily="34" charset="0"/>
                        </a:rPr>
                        <a:t>&gt;166</a:t>
                      </a:r>
                      <a:r>
                        <a:rPr sz="1200" b="1" spc="-75"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7" name="object 5">
            <a:extLst>
              <a:ext uri="{FF2B5EF4-FFF2-40B4-BE49-F238E27FC236}">
                <a16:creationId xmlns:a16="http://schemas.microsoft.com/office/drawing/2014/main" id="{59F356F9-D994-47CE-85AB-0D107447B7B6}"/>
              </a:ext>
            </a:extLst>
          </p:cNvPr>
          <p:cNvGraphicFramePr>
            <a:graphicFrameLocks noGrp="1"/>
          </p:cNvGraphicFramePr>
          <p:nvPr>
            <p:extLst>
              <p:ext uri="{D42A27DB-BD31-4B8C-83A1-F6EECF244321}">
                <p14:modId xmlns:p14="http://schemas.microsoft.com/office/powerpoint/2010/main" val="4127842598"/>
              </p:ext>
            </p:extLst>
          </p:nvPr>
        </p:nvGraphicFramePr>
        <p:xfrm>
          <a:off x="950655" y="4294883"/>
          <a:ext cx="10068731" cy="643198"/>
        </p:xfrm>
        <a:graphic>
          <a:graphicData uri="http://schemas.openxmlformats.org/drawingml/2006/table">
            <a:tbl>
              <a:tblPr firstRow="1" bandRow="1">
                <a:tableStyleId>{2D5ABB26-0587-4C30-8999-92F81FD0307C}</a:tableStyleId>
              </a:tblPr>
              <a:tblGrid>
                <a:gridCol w="2013746">
                  <a:extLst>
                    <a:ext uri="{9D8B030D-6E8A-4147-A177-3AD203B41FA5}">
                      <a16:colId xmlns:a16="http://schemas.microsoft.com/office/drawing/2014/main" val="20000"/>
                    </a:ext>
                  </a:extLst>
                </a:gridCol>
                <a:gridCol w="2013746">
                  <a:extLst>
                    <a:ext uri="{9D8B030D-6E8A-4147-A177-3AD203B41FA5}">
                      <a16:colId xmlns:a16="http://schemas.microsoft.com/office/drawing/2014/main" val="20001"/>
                    </a:ext>
                  </a:extLst>
                </a:gridCol>
                <a:gridCol w="2013746">
                  <a:extLst>
                    <a:ext uri="{9D8B030D-6E8A-4147-A177-3AD203B41FA5}">
                      <a16:colId xmlns:a16="http://schemas.microsoft.com/office/drawing/2014/main" val="20002"/>
                    </a:ext>
                  </a:extLst>
                </a:gridCol>
                <a:gridCol w="2013746">
                  <a:extLst>
                    <a:ext uri="{9D8B030D-6E8A-4147-A177-3AD203B41FA5}">
                      <a16:colId xmlns:a16="http://schemas.microsoft.com/office/drawing/2014/main" val="20003"/>
                    </a:ext>
                  </a:extLst>
                </a:gridCol>
                <a:gridCol w="2013747">
                  <a:extLst>
                    <a:ext uri="{9D8B030D-6E8A-4147-A177-3AD203B41FA5}">
                      <a16:colId xmlns:a16="http://schemas.microsoft.com/office/drawing/2014/main" val="20004"/>
                    </a:ext>
                  </a:extLst>
                </a:gridCol>
              </a:tblGrid>
              <a:tr h="234258">
                <a:tc>
                  <a:txBody>
                    <a:bodyPr/>
                    <a:lstStyle/>
                    <a:p>
                      <a:pPr marL="565785">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42265">
                        <a:lnSpc>
                          <a:spcPct val="100000"/>
                        </a:lnSpc>
                        <a:spcBef>
                          <a:spcPts val="340"/>
                        </a:spcBef>
                      </a:pPr>
                      <a:r>
                        <a:rPr sz="1200" b="1" spc="-125" dirty="0">
                          <a:solidFill>
                            <a:srgbClr val="FFFFFF"/>
                          </a:solidFill>
                          <a:latin typeface="Arial" panose="020B0604020202020204" pitchFamily="34" charset="0"/>
                          <a:cs typeface="Arial" panose="020B0604020202020204" pitchFamily="34" charset="0"/>
                        </a:rPr>
                        <a:t>Under-weight</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81000">
                        <a:lnSpc>
                          <a:spcPct val="100000"/>
                        </a:lnSpc>
                        <a:spcBef>
                          <a:spcPts val="340"/>
                        </a:spcBef>
                      </a:pPr>
                      <a:r>
                        <a:rPr sz="1200" b="1" spc="-110" dirty="0">
                          <a:solidFill>
                            <a:srgbClr val="FFFFFF"/>
                          </a:solidFill>
                          <a:latin typeface="Arial" panose="020B0604020202020204" pitchFamily="34" charset="0"/>
                          <a:cs typeface="Arial" panose="020B0604020202020204" pitchFamily="34" charset="0"/>
                        </a:rPr>
                        <a:t>Over-weight</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65" dirty="0">
                          <a:solidFill>
                            <a:srgbClr val="FFFFFF"/>
                          </a:solidFill>
                          <a:latin typeface="Arial" panose="020B0604020202020204" pitchFamily="34" charset="0"/>
                          <a:cs typeface="Arial" panose="020B0604020202020204" pitchFamily="34" charset="0"/>
                        </a:rPr>
                        <a:t>Obese</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065" algn="ctr">
                        <a:lnSpc>
                          <a:spcPct val="100000"/>
                        </a:lnSpc>
                        <a:spcBef>
                          <a:spcPts val="340"/>
                        </a:spcBef>
                      </a:pPr>
                      <a:r>
                        <a:rPr sz="1200" b="1" spc="-200" dirty="0">
                          <a:latin typeface="Arial" panose="020B0604020202020204" pitchFamily="34" charset="0"/>
                          <a:cs typeface="Arial" panose="020B0604020202020204" pitchFamily="34" charset="0"/>
                        </a:rPr>
                        <a:t>&lt;18.5</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0"/>
                        </a:spcBef>
                      </a:pPr>
                      <a:r>
                        <a:rPr sz="1200" b="1" spc="-160" dirty="0">
                          <a:latin typeface="Arial" panose="020B0604020202020204" pitchFamily="34" charset="0"/>
                          <a:cs typeface="Arial" panose="020B0604020202020204" pitchFamily="34" charset="0"/>
                        </a:rPr>
                        <a:t>18.5-25</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165" dirty="0">
                          <a:latin typeface="Arial" panose="020B0604020202020204" pitchFamily="34" charset="0"/>
                          <a:cs typeface="Arial" panose="020B0604020202020204" pitchFamily="34" charset="0"/>
                        </a:rPr>
                        <a:t>25-30</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235" dirty="0">
                          <a:latin typeface="Arial" panose="020B0604020202020204" pitchFamily="34" charset="0"/>
                          <a:cs typeface="Arial" panose="020B0604020202020204" pitchFamily="34" charset="0"/>
                        </a:rPr>
                        <a:t>&gt;30</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8" name="object 6">
            <a:extLst>
              <a:ext uri="{FF2B5EF4-FFF2-40B4-BE49-F238E27FC236}">
                <a16:creationId xmlns:a16="http://schemas.microsoft.com/office/drawing/2014/main" id="{2DECF412-EFFE-44FE-BA19-0A51C69AAB17}"/>
              </a:ext>
            </a:extLst>
          </p:cNvPr>
          <p:cNvGraphicFramePr>
            <a:graphicFrameLocks noGrp="1"/>
          </p:cNvGraphicFramePr>
          <p:nvPr>
            <p:extLst>
              <p:ext uri="{D42A27DB-BD31-4B8C-83A1-F6EECF244321}">
                <p14:modId xmlns:p14="http://schemas.microsoft.com/office/powerpoint/2010/main" val="1797038613"/>
              </p:ext>
            </p:extLst>
          </p:nvPr>
        </p:nvGraphicFramePr>
        <p:xfrm>
          <a:off x="944306" y="5323330"/>
          <a:ext cx="10068736" cy="721377"/>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311802">
                <a:tc>
                  <a:txBody>
                    <a:bodyPr/>
                    <a:lstStyle/>
                    <a:p>
                      <a:pPr>
                        <a:lnSpc>
                          <a:spcPct val="100000"/>
                        </a:lnSpc>
                      </a:pPr>
                      <a:endParaRPr sz="1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50"/>
                        </a:spcBef>
                      </a:pPr>
                      <a:r>
                        <a:rPr sz="1050" b="1" spc="-150" dirty="0">
                          <a:solidFill>
                            <a:srgbClr val="FFFFFF"/>
                          </a:solidFill>
                          <a:latin typeface="Arial" panose="020B0604020202020204" pitchFamily="34" charset="0"/>
                          <a:cs typeface="Arial" panose="020B0604020202020204" pitchFamily="34" charset="0"/>
                        </a:rPr>
                        <a:t>Low</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50"/>
                        </a:spcBef>
                      </a:pPr>
                      <a:r>
                        <a:rPr sz="1050" b="1" spc="-80" dirty="0">
                          <a:solidFill>
                            <a:srgbClr val="FFFFFF"/>
                          </a:solidFill>
                          <a:latin typeface="Arial" panose="020B0604020202020204" pitchFamily="34" charset="0"/>
                          <a:cs typeface="Arial" panose="020B0604020202020204" pitchFamily="34" charset="0"/>
                        </a:rPr>
                        <a:t>Medium</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51435" algn="ctr">
                        <a:lnSpc>
                          <a:spcPct val="100000"/>
                        </a:lnSpc>
                        <a:spcBef>
                          <a:spcPts val="350"/>
                        </a:spcBef>
                      </a:pPr>
                      <a:r>
                        <a:rPr sz="1050" b="1" spc="-110" dirty="0">
                          <a:solidFill>
                            <a:srgbClr val="FFFFFF"/>
                          </a:solidFill>
                          <a:latin typeface="Arial" panose="020B0604020202020204" pitchFamily="34" charset="0"/>
                          <a:cs typeface="Arial" panose="020B0604020202020204" pitchFamily="34" charset="0"/>
                        </a:rPr>
                        <a:t>High</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155" dirty="0">
                          <a:latin typeface="Arial" panose="020B0604020202020204" pitchFamily="34" charset="0"/>
                          <a:cs typeface="Arial" panose="020B0604020202020204" pitchFamily="34" charset="0"/>
                        </a:rPr>
                        <a:t>0-0.78</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60" dirty="0">
                          <a:latin typeface="Arial" panose="020B0604020202020204" pitchFamily="34" charset="0"/>
                          <a:cs typeface="Arial" panose="020B0604020202020204" pitchFamily="34" charset="0"/>
                        </a:rPr>
                        <a:t>0.79-1.561</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5240" algn="ctr">
                        <a:lnSpc>
                          <a:spcPct val="100000"/>
                        </a:lnSpc>
                        <a:spcBef>
                          <a:spcPts val="345"/>
                        </a:spcBef>
                      </a:pPr>
                      <a:r>
                        <a:rPr sz="1200" b="1" spc="-200" dirty="0">
                          <a:latin typeface="Arial" panose="020B0604020202020204" pitchFamily="34" charset="0"/>
                          <a:cs typeface="Arial" panose="020B0604020202020204" pitchFamily="34" charset="0"/>
                        </a:rPr>
                        <a:t>&gt;1.57</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10" name="object 8">
            <a:extLst>
              <a:ext uri="{FF2B5EF4-FFF2-40B4-BE49-F238E27FC236}">
                <a16:creationId xmlns:a16="http://schemas.microsoft.com/office/drawing/2014/main" id="{9588609D-175C-413D-8F32-46029BCE50C2}"/>
              </a:ext>
            </a:extLst>
          </p:cNvPr>
          <p:cNvSpPr txBox="1"/>
          <p:nvPr/>
        </p:nvSpPr>
        <p:spPr>
          <a:xfrm>
            <a:off x="1029650" y="2940809"/>
            <a:ext cx="676109" cy="228909"/>
          </a:xfrm>
          <a:prstGeom prst="rect">
            <a:avLst/>
          </a:prstGeom>
        </p:spPr>
        <p:txBody>
          <a:bodyPr vert="horz" wrap="square" lIns="0" tIns="13335" rIns="0" bIns="0" rtlCol="0">
            <a:spAutoFit/>
          </a:bodyPr>
          <a:lstStyle/>
          <a:p>
            <a:pPr marL="12700">
              <a:lnSpc>
                <a:spcPct val="100000"/>
              </a:lnSpc>
              <a:spcBef>
                <a:spcPts val="105"/>
              </a:spcBef>
            </a:pPr>
            <a:r>
              <a:rPr sz="1400" b="1" spc="-254" dirty="0">
                <a:latin typeface="Arial" panose="020B0604020202020204" pitchFamily="34" charset="0"/>
                <a:cs typeface="Arial" panose="020B0604020202020204" pitchFamily="34" charset="0"/>
              </a:rPr>
              <a:t>In</a:t>
            </a:r>
            <a:r>
              <a:rPr sz="1400" b="1" spc="-250" dirty="0">
                <a:latin typeface="Arial" panose="020B0604020202020204" pitchFamily="34" charset="0"/>
                <a:cs typeface="Arial" panose="020B0604020202020204" pitchFamily="34" charset="0"/>
              </a:rPr>
              <a:t>s</a:t>
            </a:r>
            <a:r>
              <a:rPr sz="1400" b="1" spc="-155" dirty="0">
                <a:latin typeface="Arial" panose="020B0604020202020204" pitchFamily="34" charset="0"/>
                <a:cs typeface="Arial" panose="020B0604020202020204" pitchFamily="34" charset="0"/>
              </a:rPr>
              <a:t>ulin</a:t>
            </a:r>
            <a:endParaRPr sz="1400" dirty="0">
              <a:latin typeface="Arial" panose="020B0604020202020204" pitchFamily="34" charset="0"/>
              <a:cs typeface="Arial" panose="020B0604020202020204" pitchFamily="34" charset="0"/>
            </a:endParaRPr>
          </a:p>
        </p:txBody>
      </p:sp>
      <p:sp>
        <p:nvSpPr>
          <p:cNvPr id="11" name="object 9">
            <a:extLst>
              <a:ext uri="{FF2B5EF4-FFF2-40B4-BE49-F238E27FC236}">
                <a16:creationId xmlns:a16="http://schemas.microsoft.com/office/drawing/2014/main" id="{C91F8FEE-D0C0-4320-B75D-D57FB7244495}"/>
              </a:ext>
            </a:extLst>
          </p:cNvPr>
          <p:cNvSpPr txBox="1"/>
          <p:nvPr/>
        </p:nvSpPr>
        <p:spPr>
          <a:xfrm>
            <a:off x="1029650" y="4015230"/>
            <a:ext cx="3235502" cy="228909"/>
          </a:xfrm>
          <a:prstGeom prst="rect">
            <a:avLst/>
          </a:prstGeom>
        </p:spPr>
        <p:txBody>
          <a:bodyPr vert="horz" wrap="square" lIns="0" tIns="13335" rIns="0" bIns="0" rtlCol="0">
            <a:spAutoFit/>
          </a:bodyPr>
          <a:lstStyle/>
          <a:p>
            <a:pPr marL="12700">
              <a:lnSpc>
                <a:spcPct val="100000"/>
              </a:lnSpc>
              <a:spcBef>
                <a:spcPts val="105"/>
              </a:spcBef>
            </a:pPr>
            <a:r>
              <a:rPr sz="1400" b="1" spc="-180" dirty="0">
                <a:latin typeface="Arial" panose="020B0604020202020204" pitchFamily="34" charset="0"/>
                <a:cs typeface="Arial" panose="020B0604020202020204" pitchFamily="34" charset="0"/>
              </a:rPr>
              <a:t>BMI(weight </a:t>
            </a:r>
            <a:r>
              <a:rPr sz="1400" b="1" spc="-150" dirty="0">
                <a:latin typeface="Arial" panose="020B0604020202020204" pitchFamily="34" charset="0"/>
                <a:cs typeface="Arial" panose="020B0604020202020204" pitchFamily="34" charset="0"/>
              </a:rPr>
              <a:t>in </a:t>
            </a:r>
            <a:r>
              <a:rPr sz="1400" b="1" spc="-170" dirty="0">
                <a:latin typeface="Arial" panose="020B0604020202020204" pitchFamily="34" charset="0"/>
                <a:cs typeface="Arial" panose="020B0604020202020204" pitchFamily="34" charset="0"/>
              </a:rPr>
              <a:t>kg/ </a:t>
            </a:r>
            <a:r>
              <a:rPr sz="1400" b="1" spc="-130" dirty="0">
                <a:latin typeface="Arial" panose="020B0604020202020204" pitchFamily="34" charset="0"/>
                <a:cs typeface="Arial" panose="020B0604020202020204" pitchFamily="34" charset="0"/>
              </a:rPr>
              <a:t>height </a:t>
            </a:r>
            <a:r>
              <a:rPr sz="1400" b="1" spc="-150" dirty="0">
                <a:latin typeface="Arial" panose="020B0604020202020204" pitchFamily="34" charset="0"/>
                <a:cs typeface="Arial" panose="020B0604020202020204" pitchFamily="34" charset="0"/>
              </a:rPr>
              <a:t>in</a:t>
            </a:r>
            <a:r>
              <a:rPr sz="1400" b="1" spc="95"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m</a:t>
            </a:r>
            <a:r>
              <a:rPr sz="1350" b="1" spc="-254" baseline="24691" dirty="0">
                <a:latin typeface="Arial" panose="020B0604020202020204" pitchFamily="34" charset="0"/>
                <a:cs typeface="Arial" panose="020B0604020202020204" pitchFamily="34" charset="0"/>
              </a:rPr>
              <a:t>2</a:t>
            </a:r>
            <a:r>
              <a:rPr sz="1400" b="1" spc="-170"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2" name="object 10">
            <a:extLst>
              <a:ext uri="{FF2B5EF4-FFF2-40B4-BE49-F238E27FC236}">
                <a16:creationId xmlns:a16="http://schemas.microsoft.com/office/drawing/2014/main" id="{A8B358A0-344E-409F-96F9-EE4280450A81}"/>
              </a:ext>
            </a:extLst>
          </p:cNvPr>
          <p:cNvSpPr txBox="1"/>
          <p:nvPr/>
        </p:nvSpPr>
        <p:spPr>
          <a:xfrm>
            <a:off x="940875" y="5035039"/>
            <a:ext cx="2893227" cy="228909"/>
          </a:xfrm>
          <a:prstGeom prst="rect">
            <a:avLst/>
          </a:prstGeom>
        </p:spPr>
        <p:txBody>
          <a:bodyPr vert="horz" wrap="square" lIns="0" tIns="13335" rIns="0" bIns="0" rtlCol="0">
            <a:spAutoFit/>
          </a:bodyPr>
          <a:lstStyle/>
          <a:p>
            <a:pPr marL="12700">
              <a:lnSpc>
                <a:spcPct val="100000"/>
              </a:lnSpc>
              <a:spcBef>
                <a:spcPts val="105"/>
              </a:spcBef>
            </a:pPr>
            <a:r>
              <a:rPr sz="1400" b="1" spc="-114" dirty="0">
                <a:latin typeface="Arial" panose="020B0604020202020204" pitchFamily="34" charset="0"/>
                <a:cs typeface="Arial" panose="020B0604020202020204" pitchFamily="34" charset="0"/>
              </a:rPr>
              <a:t>Diabetes </a:t>
            </a:r>
            <a:r>
              <a:rPr sz="1400" b="1" spc="-110" dirty="0">
                <a:latin typeface="Arial" panose="020B0604020202020204" pitchFamily="34" charset="0"/>
                <a:cs typeface="Arial" panose="020B0604020202020204" pitchFamily="34" charset="0"/>
              </a:rPr>
              <a:t>Pedigree</a:t>
            </a:r>
            <a:r>
              <a:rPr sz="1400" b="1" spc="-100"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Function</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69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AD5-E01C-4D72-8DD3-5B6049D5CB3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1739FA5B-A224-4C07-944B-B6B4D3ED292D}"/>
              </a:ext>
            </a:extLst>
          </p:cNvPr>
          <p:cNvSpPr>
            <a:spLocks noGrp="1"/>
          </p:cNvSpPr>
          <p:nvPr>
            <p:ph idx="1"/>
          </p:nvPr>
        </p:nvSpPr>
        <p:spPr/>
        <p:txBody>
          <a:bodyPr/>
          <a:lstStyle/>
          <a:p>
            <a:pPr marL="0" indent="0">
              <a:buNone/>
            </a:pPr>
            <a:r>
              <a:rPr lang="en-US" dirty="0"/>
              <a:t>  </a:t>
            </a:r>
          </a:p>
        </p:txBody>
      </p:sp>
      <p:graphicFrame>
        <p:nvGraphicFramePr>
          <p:cNvPr id="4" name="object 7">
            <a:extLst>
              <a:ext uri="{FF2B5EF4-FFF2-40B4-BE49-F238E27FC236}">
                <a16:creationId xmlns:a16="http://schemas.microsoft.com/office/drawing/2014/main" id="{37014C43-6173-4242-892F-CC1BB286FC7A}"/>
              </a:ext>
            </a:extLst>
          </p:cNvPr>
          <p:cNvGraphicFramePr>
            <a:graphicFrameLocks noGrp="1"/>
          </p:cNvGraphicFramePr>
          <p:nvPr>
            <p:extLst>
              <p:ext uri="{D42A27DB-BD31-4B8C-83A1-F6EECF244321}">
                <p14:modId xmlns:p14="http://schemas.microsoft.com/office/powerpoint/2010/main" val="2247597956"/>
              </p:ext>
            </p:extLst>
          </p:nvPr>
        </p:nvGraphicFramePr>
        <p:xfrm>
          <a:off x="838200" y="2155033"/>
          <a:ext cx="10068736" cy="669862"/>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60287">
                <a:tc>
                  <a:txBody>
                    <a:bodyPr/>
                    <a:lstStyle/>
                    <a:p>
                      <a:pPr marL="97790">
                        <a:lnSpc>
                          <a:spcPct val="100000"/>
                        </a:lnSpc>
                        <a:spcBef>
                          <a:spcPts val="345"/>
                        </a:spcBef>
                      </a:pPr>
                      <a:r>
                        <a:rPr sz="1400" b="1" spc="-130" dirty="0">
                          <a:solidFill>
                            <a:srgbClr val="FFFFFF"/>
                          </a:solidFill>
                          <a:latin typeface="Arial" panose="020B0604020202020204" pitchFamily="34" charset="0"/>
                          <a:cs typeface="Arial" panose="020B0604020202020204" pitchFamily="34" charset="0"/>
                        </a:rPr>
                        <a:t>Ranges</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200" b="1" spc="-110" dirty="0">
                          <a:solidFill>
                            <a:srgbClr val="FFFFFF"/>
                          </a:solidFill>
                          <a:latin typeface="Arial" panose="020B0604020202020204" pitchFamily="34" charset="0"/>
                          <a:cs typeface="Arial" panose="020B0604020202020204" pitchFamily="34" charset="0"/>
                        </a:rPr>
                        <a:t>Young</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45"/>
                        </a:spcBef>
                      </a:pPr>
                      <a:r>
                        <a:rPr sz="1200" b="1" spc="-110" dirty="0">
                          <a:solidFill>
                            <a:srgbClr val="FFFFFF"/>
                          </a:solidFill>
                          <a:latin typeface="Arial" panose="020B0604020202020204" pitchFamily="34" charset="0"/>
                          <a:cs typeface="Arial" panose="020B0604020202020204" pitchFamily="34" charset="0"/>
                        </a:rPr>
                        <a:t>Adult</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200" b="1" spc="-65" dirty="0">
                          <a:solidFill>
                            <a:srgbClr val="FFFFFF"/>
                          </a:solidFill>
                          <a:latin typeface="Arial" panose="020B0604020202020204" pitchFamily="34" charset="0"/>
                          <a:cs typeface="Arial" panose="020B0604020202020204" pitchFamily="34" charset="0"/>
                        </a:rPr>
                        <a:t>Old</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165" dirty="0">
                          <a:latin typeface="Arial" panose="020B0604020202020204" pitchFamily="34" charset="0"/>
                          <a:cs typeface="Arial" panose="020B0604020202020204" pitchFamily="34" charset="0"/>
                        </a:rPr>
                        <a:t>20-44</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65" dirty="0">
                          <a:latin typeface="Arial" panose="020B0604020202020204" pitchFamily="34" charset="0"/>
                          <a:cs typeface="Arial" panose="020B0604020202020204" pitchFamily="34" charset="0"/>
                        </a:rPr>
                        <a:t>44-64</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5240" algn="ctr">
                        <a:lnSpc>
                          <a:spcPct val="100000"/>
                        </a:lnSpc>
                        <a:spcBef>
                          <a:spcPts val="345"/>
                        </a:spcBef>
                      </a:pPr>
                      <a:r>
                        <a:rPr sz="1200" b="1" spc="-170" dirty="0">
                          <a:latin typeface="Arial" panose="020B0604020202020204" pitchFamily="34" charset="0"/>
                          <a:cs typeface="Arial" panose="020B0604020202020204" pitchFamily="34" charset="0"/>
                        </a:rPr>
                        <a:t>64-100</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5" name="object 11">
            <a:extLst>
              <a:ext uri="{FF2B5EF4-FFF2-40B4-BE49-F238E27FC236}">
                <a16:creationId xmlns:a16="http://schemas.microsoft.com/office/drawing/2014/main" id="{6F18DAAA-0F17-408F-9870-69A3B970535A}"/>
              </a:ext>
            </a:extLst>
          </p:cNvPr>
          <p:cNvSpPr txBox="1"/>
          <p:nvPr/>
        </p:nvSpPr>
        <p:spPr>
          <a:xfrm>
            <a:off x="929893" y="1840327"/>
            <a:ext cx="471205" cy="228268"/>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Arial" panose="020B0604020202020204" pitchFamily="34" charset="0"/>
                <a:cs typeface="Arial" panose="020B0604020202020204" pitchFamily="34" charset="0"/>
              </a:rPr>
              <a:t>Age</a:t>
            </a:r>
            <a:endParaRPr sz="1400" dirty="0">
              <a:latin typeface="Arial" panose="020B0604020202020204" pitchFamily="34" charset="0"/>
              <a:cs typeface="Arial" panose="020B0604020202020204" pitchFamily="34" charset="0"/>
            </a:endParaRPr>
          </a:p>
        </p:txBody>
      </p:sp>
      <p:graphicFrame>
        <p:nvGraphicFramePr>
          <p:cNvPr id="6" name="object 12">
            <a:extLst>
              <a:ext uri="{FF2B5EF4-FFF2-40B4-BE49-F238E27FC236}">
                <a16:creationId xmlns:a16="http://schemas.microsoft.com/office/drawing/2014/main" id="{016C7192-2C3D-43B3-8A97-A2600B629B8C}"/>
              </a:ext>
            </a:extLst>
          </p:cNvPr>
          <p:cNvGraphicFramePr>
            <a:graphicFrameLocks noGrp="1"/>
          </p:cNvGraphicFramePr>
          <p:nvPr>
            <p:extLst>
              <p:ext uri="{D42A27DB-BD31-4B8C-83A1-F6EECF244321}">
                <p14:modId xmlns:p14="http://schemas.microsoft.com/office/powerpoint/2010/main" val="1161399104"/>
              </p:ext>
            </p:extLst>
          </p:nvPr>
        </p:nvGraphicFramePr>
        <p:xfrm>
          <a:off x="838200" y="3222036"/>
          <a:ext cx="10068736" cy="731457"/>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60287">
                <a:tc>
                  <a:txBody>
                    <a:bodyPr/>
                    <a:lstStyle/>
                    <a:p>
                      <a:pPr marL="97790">
                        <a:lnSpc>
                          <a:spcPct val="100000"/>
                        </a:lnSpc>
                        <a:spcBef>
                          <a:spcPts val="345"/>
                        </a:spcBef>
                      </a:pPr>
                      <a:r>
                        <a:rPr sz="1400" b="1" spc="-130" dirty="0">
                          <a:solidFill>
                            <a:srgbClr val="FFFFFF"/>
                          </a:solidFill>
                          <a:latin typeface="Arial" panose="020B0604020202020204" pitchFamily="34" charset="0"/>
                          <a:cs typeface="Arial" panose="020B0604020202020204" pitchFamily="34" charset="0"/>
                        </a:rPr>
                        <a:t>Ranges</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510540">
                        <a:lnSpc>
                          <a:spcPct val="100000"/>
                        </a:lnSpc>
                        <a:spcBef>
                          <a:spcPts val="345"/>
                        </a:spcBef>
                      </a:pPr>
                      <a:r>
                        <a:rPr sz="1200" b="1" spc="-60" dirty="0">
                          <a:solidFill>
                            <a:srgbClr val="FFFFFF"/>
                          </a:solidFill>
                          <a:latin typeface="Arial" panose="020B0604020202020204" pitchFamily="34" charset="0"/>
                          <a:cs typeface="Arial" panose="020B0604020202020204" pitchFamily="34" charset="0"/>
                        </a:rPr>
                        <a:t>Above</a:t>
                      </a:r>
                      <a:r>
                        <a:rPr sz="1200" b="1" spc="-95" dirty="0">
                          <a:solidFill>
                            <a:srgbClr val="FFFFFF"/>
                          </a:solidFill>
                          <a:latin typeface="Arial" panose="020B0604020202020204" pitchFamily="34" charset="0"/>
                          <a:cs typeface="Arial" panose="020B0604020202020204" pitchFamily="34" charset="0"/>
                        </a:rPr>
                        <a:t> </a:t>
                      </a: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200" b="1" spc="-135" dirty="0">
                          <a:solidFill>
                            <a:srgbClr val="FFFFFF"/>
                          </a:solidFill>
                          <a:latin typeface="Arial" panose="020B0604020202020204" pitchFamily="34" charset="0"/>
                          <a:cs typeface="Arial" panose="020B0604020202020204" pitchFamily="34" charset="0"/>
                        </a:rPr>
                        <a:t>Highest</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42486">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50"/>
                        </a:spcBef>
                      </a:pPr>
                      <a:r>
                        <a:rPr sz="1400" b="1" spc="-300" dirty="0">
                          <a:latin typeface="Arial" panose="020B0604020202020204" pitchFamily="34" charset="0"/>
                          <a:cs typeface="Arial" panose="020B0604020202020204" pitchFamily="34" charset="0"/>
                        </a:rPr>
                        <a:t>&lt;6</a:t>
                      </a:r>
                      <a:endParaRPr sz="1400" dirty="0">
                        <a:latin typeface="Arial" panose="020B0604020202020204" pitchFamily="34" charset="0"/>
                        <a:cs typeface="Arial" panose="020B0604020202020204" pitchFamily="34" charset="0"/>
                      </a:endParaRPr>
                    </a:p>
                    <a:p>
                      <a:pPr marL="14604" algn="ctr">
                        <a:lnSpc>
                          <a:spcPct val="100000"/>
                        </a:lnSpc>
                      </a:pPr>
                      <a:r>
                        <a:rPr sz="1400" b="1" spc="-225" dirty="0">
                          <a:latin typeface="Arial" panose="020B0604020202020204" pitchFamily="34" charset="0"/>
                          <a:cs typeface="Arial" panose="020B0604020202020204" pitchFamily="34" charset="0"/>
                        </a:rPr>
                        <a:t>(0)</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50"/>
                        </a:spcBef>
                      </a:pPr>
                      <a:r>
                        <a:rPr sz="1400" b="1" spc="-175" dirty="0">
                          <a:latin typeface="Arial" panose="020B0604020202020204" pitchFamily="34" charset="0"/>
                          <a:cs typeface="Arial" panose="020B0604020202020204" pitchFamily="34" charset="0"/>
                        </a:rPr>
                        <a:t>6-12</a:t>
                      </a:r>
                      <a:endParaRPr sz="1400" dirty="0">
                        <a:latin typeface="Arial" panose="020B0604020202020204" pitchFamily="34" charset="0"/>
                        <a:cs typeface="Arial" panose="020B0604020202020204" pitchFamily="34" charset="0"/>
                      </a:endParaRPr>
                    </a:p>
                    <a:p>
                      <a:pPr marL="14604" algn="ctr">
                        <a:lnSpc>
                          <a:spcPct val="100000"/>
                        </a:lnSpc>
                      </a:pPr>
                      <a:r>
                        <a:rPr sz="1400" b="1" spc="-225" dirty="0">
                          <a:latin typeface="Arial" panose="020B0604020202020204" pitchFamily="34" charset="0"/>
                          <a:cs typeface="Arial" panose="020B0604020202020204" pitchFamily="34" charset="0"/>
                        </a:rPr>
                        <a:t>(1)</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50"/>
                        </a:spcBef>
                      </a:pPr>
                      <a:r>
                        <a:rPr sz="1400" b="1" spc="-270" dirty="0">
                          <a:latin typeface="Arial" panose="020B0604020202020204" pitchFamily="34" charset="0"/>
                          <a:cs typeface="Arial" panose="020B0604020202020204" pitchFamily="34" charset="0"/>
                        </a:rPr>
                        <a:t>&gt;12</a:t>
                      </a:r>
                      <a:endParaRPr sz="1400" dirty="0">
                        <a:latin typeface="Arial" panose="020B0604020202020204" pitchFamily="34" charset="0"/>
                        <a:cs typeface="Arial" panose="020B0604020202020204" pitchFamily="34" charset="0"/>
                      </a:endParaRPr>
                    </a:p>
                    <a:p>
                      <a:pPr marL="15875" algn="ctr">
                        <a:lnSpc>
                          <a:spcPct val="100000"/>
                        </a:lnSpc>
                      </a:pPr>
                      <a:r>
                        <a:rPr sz="1400" b="1" spc="-225" dirty="0">
                          <a:latin typeface="Arial" panose="020B0604020202020204" pitchFamily="34" charset="0"/>
                          <a:cs typeface="Arial" panose="020B0604020202020204" pitchFamily="34" charset="0"/>
                        </a:rPr>
                        <a:t>(2)</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7" name="object 13">
            <a:extLst>
              <a:ext uri="{FF2B5EF4-FFF2-40B4-BE49-F238E27FC236}">
                <a16:creationId xmlns:a16="http://schemas.microsoft.com/office/drawing/2014/main" id="{0967AD29-5616-49DC-8E76-A1A9E36F05F3}"/>
              </a:ext>
            </a:extLst>
          </p:cNvPr>
          <p:cNvSpPr txBox="1"/>
          <p:nvPr/>
        </p:nvSpPr>
        <p:spPr>
          <a:xfrm>
            <a:off x="923543" y="2942483"/>
            <a:ext cx="1935469" cy="228268"/>
          </a:xfrm>
          <a:prstGeom prst="rect">
            <a:avLst/>
          </a:prstGeom>
        </p:spPr>
        <p:txBody>
          <a:bodyPr vert="horz" wrap="square" lIns="0" tIns="12700" rIns="0" bIns="0" rtlCol="0">
            <a:spAutoFit/>
          </a:bodyPr>
          <a:lstStyle/>
          <a:p>
            <a:pPr marL="12700">
              <a:lnSpc>
                <a:spcPct val="100000"/>
              </a:lnSpc>
              <a:spcBef>
                <a:spcPts val="100"/>
              </a:spcBef>
            </a:pPr>
            <a:r>
              <a:rPr sz="1400" b="1" spc="-120" dirty="0">
                <a:latin typeface="Arial" panose="020B0604020202020204" pitchFamily="34" charset="0"/>
                <a:cs typeface="Arial" panose="020B0604020202020204" pitchFamily="34" charset="0"/>
              </a:rPr>
              <a:t>No.of</a:t>
            </a:r>
            <a:r>
              <a:rPr sz="1400" b="1" spc="-18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Pregnancies</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43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58D8-EA61-4A80-A4A4-3D2F00644AF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47F65B8-720A-4A45-84F2-F4E8048B7E1B}"/>
              </a:ext>
            </a:extLst>
          </p:cNvPr>
          <p:cNvSpPr>
            <a:spLocks noGrp="1"/>
          </p:cNvSpPr>
          <p:nvPr>
            <p:ph idx="1"/>
          </p:nvPr>
        </p:nvSpPr>
        <p:spPr>
          <a:xfrm>
            <a:off x="838200" y="1825625"/>
            <a:ext cx="10515600" cy="4919732"/>
          </a:xfrm>
        </p:spPr>
        <p:txBody>
          <a:bodyPr/>
          <a:lstStyle/>
          <a:p>
            <a:r>
              <a:rPr lang="en-US" spc="-105"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tables</a:t>
            </a:r>
            <a:r>
              <a:rPr lang="en-US" spc="-125"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shows</a:t>
            </a:r>
            <a:r>
              <a:rPr lang="en-US" spc="-9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2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after</a:t>
            </a:r>
            <a:r>
              <a:rPr lang="en-US" spc="-11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categorization.</a:t>
            </a:r>
            <a:r>
              <a:rPr lang="en-US" spc="-15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Different</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taken</a:t>
            </a:r>
            <a:r>
              <a:rPr lang="en-US" spc="-10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  </a:t>
            </a:r>
            <a:r>
              <a:rPr lang="en-US" spc="-5" dirty="0">
                <a:solidFill>
                  <a:srgbClr val="404040"/>
                </a:solidFill>
                <a:latin typeface="Arial" panose="020B0604020202020204" pitchFamily="34" charset="0"/>
                <a:cs typeface="Arial" panose="020B0604020202020204" pitchFamily="34" charset="0"/>
              </a:rPr>
              <a:t>categorization</a:t>
            </a:r>
            <a:r>
              <a:rPr lang="en-US" spc="-15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4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2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are</a:t>
            </a:r>
            <a:r>
              <a:rPr lang="en-US" spc="-12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denoted</a:t>
            </a:r>
            <a:r>
              <a:rPr lang="en-US" spc="-9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by</a:t>
            </a:r>
            <a:r>
              <a:rPr lang="en-US" spc="-145"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0,1,</a:t>
            </a:r>
            <a:r>
              <a:rPr lang="en-US" spc="-105" dirty="0">
                <a:solidFill>
                  <a:srgbClr val="404040"/>
                </a:solidFill>
                <a:latin typeface="Arial" panose="020B0604020202020204" pitchFamily="34" charset="0"/>
                <a:cs typeface="Arial" panose="020B0604020202020204" pitchFamily="34" charset="0"/>
              </a:rPr>
              <a:t> </a:t>
            </a:r>
            <a:r>
              <a:rPr lang="en-US" spc="-150" dirty="0">
                <a:solidFill>
                  <a:srgbClr val="404040"/>
                </a:solidFill>
                <a:latin typeface="Arial" panose="020B0604020202020204" pitchFamily="34" charset="0"/>
                <a:cs typeface="Arial" panose="020B0604020202020204" pitchFamily="34" charset="0"/>
              </a:rPr>
              <a:t>2</a:t>
            </a:r>
            <a:r>
              <a:rPr lang="en-US" spc="-13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&amp;</a:t>
            </a:r>
            <a:r>
              <a:rPr lang="en-US" spc="-135"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3.</a:t>
            </a:r>
          </a:p>
          <a:p>
            <a:pPr marL="0" indent="0">
              <a:buNone/>
            </a:pPr>
            <a:endParaRPr lang="en-US" dirty="0"/>
          </a:p>
        </p:txBody>
      </p:sp>
      <p:pic>
        <p:nvPicPr>
          <p:cNvPr id="5" name="Picture 4">
            <a:extLst>
              <a:ext uri="{FF2B5EF4-FFF2-40B4-BE49-F238E27FC236}">
                <a16:creationId xmlns:a16="http://schemas.microsoft.com/office/drawing/2014/main" id="{56D5DDD5-17FD-4493-86DE-A48D23209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80" y="3125372"/>
            <a:ext cx="5372850" cy="3505689"/>
          </a:xfrm>
          <a:prstGeom prst="rect">
            <a:avLst/>
          </a:prstGeom>
        </p:spPr>
      </p:pic>
      <p:pic>
        <p:nvPicPr>
          <p:cNvPr id="7" name="Picture 6">
            <a:extLst>
              <a:ext uri="{FF2B5EF4-FFF2-40B4-BE49-F238E27FC236}">
                <a16:creationId xmlns:a16="http://schemas.microsoft.com/office/drawing/2014/main" id="{59A448BA-F070-446F-AD70-CBE3D7B17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730" y="3125372"/>
            <a:ext cx="3258005" cy="3505690"/>
          </a:xfrm>
          <a:prstGeom prst="rect">
            <a:avLst/>
          </a:prstGeom>
        </p:spPr>
      </p:pic>
    </p:spTree>
    <p:extLst>
      <p:ext uri="{BB962C8B-B14F-4D97-AF65-F5344CB8AC3E}">
        <p14:creationId xmlns:p14="http://schemas.microsoft.com/office/powerpoint/2010/main" val="253229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0D79-CBCA-43E6-AC95-EB8CE84DE79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84249B7-7372-48B5-A125-F599AA5FD7BA}"/>
              </a:ext>
            </a:extLst>
          </p:cNvPr>
          <p:cNvSpPr>
            <a:spLocks noGrp="1"/>
          </p:cNvSpPr>
          <p:nvPr>
            <p:ph idx="1"/>
          </p:nvPr>
        </p:nvSpPr>
        <p:spPr/>
        <p:txBody>
          <a:bodyPr>
            <a:normAutofit lnSpcReduction="10000"/>
          </a:bodyPr>
          <a:lstStyle/>
          <a:p>
            <a:pPr algn="just">
              <a:lnSpc>
                <a:spcPct val="100000"/>
              </a:lnSpc>
              <a:spcBef>
                <a:spcPts val="1095"/>
              </a:spcBef>
              <a:tabLst>
                <a:tab pos="354965" algn="l"/>
              </a:tabLst>
            </a:pPr>
            <a:r>
              <a:rPr lang="en-US" spc="-195" dirty="0">
                <a:solidFill>
                  <a:srgbClr val="404040"/>
                </a:solidFill>
                <a:latin typeface="Arial" panose="020B0604020202020204" pitchFamily="34" charset="0"/>
                <a:cs typeface="Arial" panose="020B0604020202020204" pitchFamily="34" charset="0"/>
              </a:rPr>
              <a:t>This</a:t>
            </a:r>
            <a:r>
              <a:rPr lang="en-US" spc="-14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phase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includes</a:t>
            </a:r>
            <a:r>
              <a:rPr lang="en-US" spc="-13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application</a:t>
            </a:r>
            <a:r>
              <a:rPr lang="en-US" spc="-17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4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appropriate</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model</a:t>
            </a:r>
            <a:r>
              <a:rPr lang="en-US" spc="-12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3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0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data.</a:t>
            </a:r>
            <a:endParaRPr lang="en-US" dirty="0">
              <a:latin typeface="Arial" panose="020B0604020202020204" pitchFamily="34" charset="0"/>
              <a:cs typeface="Arial" panose="020B0604020202020204" pitchFamily="34" charset="0"/>
            </a:endParaRPr>
          </a:p>
          <a:p>
            <a:pPr algn="just">
              <a:lnSpc>
                <a:spcPct val="100000"/>
              </a:lnSpc>
              <a:spcBef>
                <a:spcPts val="994"/>
              </a:spcBef>
              <a:tabLst>
                <a:tab pos="354965" algn="l"/>
              </a:tabLst>
            </a:pPr>
            <a:r>
              <a:rPr lang="en-US" spc="55" dirty="0">
                <a:solidFill>
                  <a:srgbClr val="404040"/>
                </a:solidFill>
                <a:latin typeface="Arial" panose="020B0604020202020204" pitchFamily="34" charset="0"/>
                <a:cs typeface="Arial" panose="020B0604020202020204" pitchFamily="34" charset="0"/>
              </a:rPr>
              <a:t>Machine</a:t>
            </a:r>
            <a:r>
              <a:rPr lang="en-US" spc="-14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Learning</a:t>
            </a:r>
            <a:r>
              <a:rPr lang="en-US" spc="-13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Algorithms</a:t>
            </a:r>
            <a:r>
              <a:rPr lang="en-US" spc="-14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used</a:t>
            </a:r>
            <a:r>
              <a:rPr lang="en-US" spc="-114"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a:t>
            </a:r>
            <a:r>
              <a:rPr lang="en-US" spc="-13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modeling.</a:t>
            </a:r>
          </a:p>
          <a:p>
            <a:pPr algn="just">
              <a:lnSpc>
                <a:spcPct val="100000"/>
              </a:lnSpc>
              <a:spcBef>
                <a:spcPts val="994"/>
              </a:spcBef>
              <a:tabLst>
                <a:tab pos="354965" algn="l"/>
              </a:tabLst>
            </a:pPr>
            <a:r>
              <a:rPr lang="en-US" spc="-60" dirty="0">
                <a:solidFill>
                  <a:srgbClr val="404040"/>
                </a:solidFill>
                <a:latin typeface="Arial" panose="020B0604020202020204" pitchFamily="34" charset="0"/>
                <a:cs typeface="Arial" panose="020B0604020202020204" pitchFamily="34" charset="0"/>
              </a:rPr>
              <a:t>As</a:t>
            </a:r>
            <a:r>
              <a:rPr lang="en-US" spc="-8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we</a:t>
            </a:r>
            <a:r>
              <a:rPr lang="en-US" spc="-8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have</a:t>
            </a:r>
            <a:r>
              <a:rPr lang="en-US" spc="-10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to</a:t>
            </a:r>
            <a:r>
              <a:rPr lang="en-US" spc="-10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classify</a:t>
            </a:r>
            <a:r>
              <a:rPr lang="en-US" spc="-10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8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0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into</a:t>
            </a:r>
            <a:r>
              <a:rPr lang="en-US" spc="-9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patients</a:t>
            </a:r>
            <a:r>
              <a:rPr lang="en-US" spc="-8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having</a:t>
            </a:r>
            <a:r>
              <a:rPr lang="en-US" spc="-9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diabetes</a:t>
            </a:r>
            <a:r>
              <a:rPr lang="en-US" spc="-10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or</a:t>
            </a:r>
            <a:r>
              <a:rPr lang="en-US" spc="-8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not,</a:t>
            </a:r>
            <a:r>
              <a:rPr lang="en-US" spc="-7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we</a:t>
            </a:r>
            <a:r>
              <a:rPr lang="en-US" spc="-90" dirty="0">
                <a:solidFill>
                  <a:srgbClr val="404040"/>
                </a:solidFill>
                <a:latin typeface="Arial" panose="020B0604020202020204" pitchFamily="34" charset="0"/>
                <a:cs typeface="Arial" panose="020B0604020202020204" pitchFamily="34" charset="0"/>
              </a:rPr>
              <a:t> </a:t>
            </a:r>
            <a:r>
              <a:rPr lang="en-US" spc="-110" dirty="0">
                <a:solidFill>
                  <a:srgbClr val="404040"/>
                </a:solidFill>
                <a:latin typeface="Arial" panose="020B0604020202020204" pitchFamily="34" charset="0"/>
                <a:cs typeface="Arial" panose="020B0604020202020204" pitchFamily="34" charset="0"/>
              </a:rPr>
              <a:t>used  </a:t>
            </a:r>
            <a:r>
              <a:rPr lang="en-US" spc="-35" dirty="0">
                <a:solidFill>
                  <a:srgbClr val="404040"/>
                </a:solidFill>
                <a:latin typeface="Arial" panose="020B0604020202020204" pitchFamily="34" charset="0"/>
                <a:cs typeface="Arial" panose="020B0604020202020204" pitchFamily="34" charset="0"/>
              </a:rPr>
              <a:t>Classification </a:t>
            </a:r>
            <a:r>
              <a:rPr lang="en-US" spc="65" dirty="0">
                <a:solidFill>
                  <a:srgbClr val="404040"/>
                </a:solidFill>
                <a:latin typeface="Arial" panose="020B0604020202020204" pitchFamily="34" charset="0"/>
                <a:cs typeface="Arial" panose="020B0604020202020204" pitchFamily="34" charset="0"/>
              </a:rPr>
              <a:t>and </a:t>
            </a:r>
            <a:r>
              <a:rPr lang="en-US" spc="-70" dirty="0">
                <a:solidFill>
                  <a:srgbClr val="404040"/>
                </a:solidFill>
                <a:latin typeface="Arial" panose="020B0604020202020204" pitchFamily="34" charset="0"/>
                <a:cs typeface="Arial" panose="020B0604020202020204" pitchFamily="34" charset="0"/>
              </a:rPr>
              <a:t>Regression </a:t>
            </a:r>
            <a:r>
              <a:rPr lang="en-US" spc="-100" dirty="0">
                <a:solidFill>
                  <a:srgbClr val="404040"/>
                </a:solidFill>
                <a:latin typeface="Arial" panose="020B0604020202020204" pitchFamily="34" charset="0"/>
                <a:cs typeface="Arial" panose="020B0604020202020204" pitchFamily="34" charset="0"/>
              </a:rPr>
              <a:t>Tree </a:t>
            </a:r>
            <a:r>
              <a:rPr lang="en-US" spc="-65" dirty="0">
                <a:solidFill>
                  <a:srgbClr val="404040"/>
                </a:solidFill>
                <a:latin typeface="Arial" panose="020B0604020202020204" pitchFamily="34" charset="0"/>
                <a:cs typeface="Arial" panose="020B0604020202020204" pitchFamily="34" charset="0"/>
              </a:rPr>
              <a:t>Algorithm(CART) </a:t>
            </a:r>
            <a:r>
              <a:rPr lang="en-US" spc="50" dirty="0">
                <a:solidFill>
                  <a:srgbClr val="404040"/>
                </a:solidFill>
                <a:latin typeface="Arial" panose="020B0604020202020204" pitchFamily="34" charset="0"/>
                <a:cs typeface="Arial" panose="020B0604020202020204" pitchFamily="34" charset="0"/>
              </a:rPr>
              <a:t>&amp; </a:t>
            </a:r>
            <a:r>
              <a:rPr lang="en-US" spc="-75" dirty="0">
                <a:solidFill>
                  <a:srgbClr val="404040"/>
                </a:solidFill>
                <a:latin typeface="Arial" panose="020B0604020202020204" pitchFamily="34" charset="0"/>
                <a:cs typeface="Arial" panose="020B0604020202020204" pitchFamily="34" charset="0"/>
              </a:rPr>
              <a:t>K-Nearest </a:t>
            </a:r>
            <a:r>
              <a:rPr lang="en-US" spc="-10" dirty="0">
                <a:solidFill>
                  <a:srgbClr val="404040"/>
                </a:solidFill>
                <a:latin typeface="Arial" panose="020B0604020202020204" pitchFamily="34" charset="0"/>
                <a:cs typeface="Arial" panose="020B0604020202020204" pitchFamily="34" charset="0"/>
              </a:rPr>
              <a:t>Neighbor  </a:t>
            </a:r>
            <a:r>
              <a:rPr lang="en-US" spc="-75" dirty="0">
                <a:solidFill>
                  <a:srgbClr val="404040"/>
                </a:solidFill>
                <a:latin typeface="Arial" panose="020B0604020202020204" pitchFamily="34" charset="0"/>
                <a:cs typeface="Arial" panose="020B0604020202020204" pitchFamily="34" charset="0"/>
              </a:rPr>
              <a:t>algorithms. </a:t>
            </a:r>
            <a:r>
              <a:rPr lang="en-US" spc="-65" dirty="0">
                <a:solidFill>
                  <a:srgbClr val="404040"/>
                </a:solidFill>
                <a:latin typeface="Arial" panose="020B0604020202020204" pitchFamily="34" charset="0"/>
                <a:cs typeface="Arial" panose="020B0604020202020204" pitchFamily="34" charset="0"/>
              </a:rPr>
              <a:t>Both </a:t>
            </a:r>
            <a:r>
              <a:rPr lang="en-US" spc="5" dirty="0">
                <a:solidFill>
                  <a:srgbClr val="404040"/>
                </a:solidFill>
                <a:latin typeface="Arial" panose="020B0604020202020204" pitchFamily="34" charset="0"/>
                <a:cs typeface="Arial" panose="020B0604020202020204" pitchFamily="34" charset="0"/>
              </a:rPr>
              <a:t>of </a:t>
            </a:r>
            <a:r>
              <a:rPr lang="en-US" spc="-40" dirty="0">
                <a:solidFill>
                  <a:srgbClr val="404040"/>
                </a:solidFill>
                <a:latin typeface="Arial" panose="020B0604020202020204" pitchFamily="34" charset="0"/>
                <a:cs typeface="Arial" panose="020B0604020202020204" pitchFamily="34" charset="0"/>
              </a:rPr>
              <a:t>these </a:t>
            </a:r>
            <a:r>
              <a:rPr lang="en-US" spc="-65" dirty="0">
                <a:solidFill>
                  <a:srgbClr val="404040"/>
                </a:solidFill>
                <a:latin typeface="Arial" panose="020B0604020202020204" pitchFamily="34" charset="0"/>
                <a:cs typeface="Arial" panose="020B0604020202020204" pitchFamily="34" charset="0"/>
              </a:rPr>
              <a:t>algorithms </a:t>
            </a:r>
            <a:r>
              <a:rPr lang="en-US" dirty="0">
                <a:solidFill>
                  <a:srgbClr val="404040"/>
                </a:solidFill>
                <a:latin typeface="Arial" panose="020B0604020202020204" pitchFamily="34" charset="0"/>
                <a:cs typeface="Arial" panose="020B0604020202020204" pitchFamily="34" charset="0"/>
              </a:rPr>
              <a:t>are </a:t>
            </a:r>
            <a:r>
              <a:rPr lang="en-US" spc="90" dirty="0">
                <a:solidFill>
                  <a:srgbClr val="404040"/>
                </a:solidFill>
                <a:latin typeface="Arial" panose="020B0604020202020204" pitchFamily="34" charset="0"/>
                <a:cs typeface="Arial" panose="020B0604020202020204" pitchFamily="34" charset="0"/>
              </a:rPr>
              <a:t>good </a:t>
            </a:r>
            <a:r>
              <a:rPr lang="en-US" spc="-70" dirty="0">
                <a:solidFill>
                  <a:srgbClr val="404040"/>
                </a:solidFill>
                <a:latin typeface="Arial" panose="020B0604020202020204" pitchFamily="34" charset="0"/>
                <a:cs typeface="Arial" panose="020B0604020202020204" pitchFamily="34" charset="0"/>
              </a:rPr>
              <a:t>for </a:t>
            </a:r>
            <a:r>
              <a:rPr lang="en-US" spc="-60" dirty="0">
                <a:solidFill>
                  <a:srgbClr val="404040"/>
                </a:solidFill>
                <a:latin typeface="Arial" panose="020B0604020202020204" pitchFamily="34" charset="0"/>
                <a:cs typeface="Arial" panose="020B0604020202020204" pitchFamily="34" charset="0"/>
              </a:rPr>
              <a:t>classifying </a:t>
            </a:r>
            <a:r>
              <a:rPr lang="en-US" spc="45" dirty="0">
                <a:solidFill>
                  <a:srgbClr val="404040"/>
                </a:solidFill>
                <a:latin typeface="Arial" panose="020B0604020202020204" pitchFamily="34" charset="0"/>
                <a:cs typeface="Arial" panose="020B0604020202020204" pitchFamily="34" charset="0"/>
              </a:rPr>
              <a:t>dependent  </a:t>
            </a:r>
            <a:r>
              <a:rPr lang="en-US" spc="-35" dirty="0">
                <a:solidFill>
                  <a:srgbClr val="404040"/>
                </a:solidFill>
                <a:latin typeface="Arial" panose="020B0604020202020204" pitchFamily="34" charset="0"/>
                <a:cs typeface="Arial" panose="020B0604020202020204" pitchFamily="34" charset="0"/>
              </a:rPr>
              <a:t>variables</a:t>
            </a:r>
            <a:r>
              <a:rPr lang="en-US" spc="-15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based</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categorized</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independent</a:t>
            </a:r>
            <a:r>
              <a:rPr lang="en-US" spc="-9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variables.</a:t>
            </a:r>
            <a:endParaRPr lang="en-US" dirty="0">
              <a:latin typeface="Arial" panose="020B0604020202020204" pitchFamily="34" charset="0"/>
              <a:cs typeface="Arial" panose="020B0604020202020204" pitchFamily="34" charset="0"/>
            </a:endParaRPr>
          </a:p>
          <a:p>
            <a:pPr algn="just">
              <a:lnSpc>
                <a:spcPct val="100000"/>
              </a:lnSpc>
              <a:spcBef>
                <a:spcPts val="1005"/>
              </a:spcBef>
              <a:tabLst>
                <a:tab pos="354965" algn="l"/>
              </a:tabLst>
            </a:pPr>
            <a:r>
              <a:rPr lang="en-US" spc="5" dirty="0">
                <a:solidFill>
                  <a:srgbClr val="404040"/>
                </a:solidFill>
                <a:latin typeface="Arial" panose="020B0604020202020204" pitchFamily="34" charset="0"/>
                <a:cs typeface="Arial" panose="020B0604020202020204" pitchFamily="34" charset="0"/>
              </a:rPr>
              <a:t>We</a:t>
            </a:r>
            <a:r>
              <a:rPr lang="en-US" spc="-114"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compared</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both</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algorithms</a:t>
            </a:r>
            <a:r>
              <a:rPr lang="en-US" spc="-11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2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find</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one</a:t>
            </a:r>
            <a:r>
              <a:rPr lang="en-US" spc="-10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which</a:t>
            </a:r>
            <a:r>
              <a:rPr lang="en-US" spc="-12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gives</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best</a:t>
            </a:r>
            <a:r>
              <a:rPr lang="en-US" spc="-125" dirty="0">
                <a:solidFill>
                  <a:srgbClr val="404040"/>
                </a:solidFill>
                <a:latin typeface="Arial" panose="020B0604020202020204" pitchFamily="34" charset="0"/>
                <a:cs typeface="Arial" panose="020B0604020202020204" pitchFamily="34" charset="0"/>
              </a:rPr>
              <a:t> results </a:t>
            </a:r>
            <a:r>
              <a:rPr lang="en-US" spc="35" dirty="0">
                <a:solidFill>
                  <a:srgbClr val="404040"/>
                </a:solidFill>
                <a:latin typeface="Arial" panose="020B0604020202020204" pitchFamily="34" charset="0"/>
                <a:cs typeface="Arial" panose="020B0604020202020204" pitchFamily="34" charset="0"/>
              </a:rPr>
              <a:t>based</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overall</a:t>
            </a:r>
            <a:r>
              <a:rPr lang="en-US" spc="-15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accuracy</a:t>
            </a:r>
            <a:r>
              <a:rPr lang="en-US" spc="-13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precision.</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4155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24B2-14ED-4FBF-A830-81C7B48B8D7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BB47CF-CFC9-4FBB-9781-530D47A9495E}"/>
              </a:ext>
            </a:extLst>
          </p:cNvPr>
          <p:cNvSpPr>
            <a:spLocks noGrp="1"/>
          </p:cNvSpPr>
          <p:nvPr>
            <p:ph idx="1"/>
          </p:nvPr>
        </p:nvSpPr>
        <p:spPr>
          <a:xfrm>
            <a:off x="838200" y="1825625"/>
            <a:ext cx="10515600" cy="4351338"/>
          </a:xfrm>
        </p:spPr>
        <p:txBody>
          <a:bodyPr/>
          <a:lstStyle/>
          <a:p>
            <a:pPr algn="just"/>
            <a:r>
              <a:rPr lang="en-US" dirty="0"/>
              <a:t>Diabetes is one of the deadliest diseases in the world. It is not only a disease but also creator of different kinds of diseases like heart attack, blindness etc. The normal identifying process is that patients need to visit a diagnostic center, consult their doctor, and sit tight for a day or more to get the report.</a:t>
            </a:r>
          </a:p>
          <a:p>
            <a:pPr algn="just"/>
            <a:r>
              <a:rPr lang="en-US" dirty="0"/>
              <a:t>Cause of Diabetes vary depending on the genetic makeup, family history, ethnicity, health etc.</a:t>
            </a:r>
          </a:p>
          <a:p>
            <a:pPr algn="just"/>
            <a:r>
              <a:rPr lang="en-US" dirty="0"/>
              <a:t>Diabetes and pre-diabetes is diagnosed by blood test.</a:t>
            </a:r>
          </a:p>
        </p:txBody>
      </p:sp>
    </p:spTree>
    <p:extLst>
      <p:ext uri="{BB962C8B-B14F-4D97-AF65-F5344CB8AC3E}">
        <p14:creationId xmlns:p14="http://schemas.microsoft.com/office/powerpoint/2010/main" val="393551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5A3D-F1AD-4DE5-886D-748617769C3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96999EA-5178-48D8-AE3F-C7B2F0E2C805}"/>
              </a:ext>
            </a:extLst>
          </p:cNvPr>
          <p:cNvSpPr>
            <a:spLocks noGrp="1"/>
          </p:cNvSpPr>
          <p:nvPr>
            <p:ph idx="1"/>
          </p:nvPr>
        </p:nvSpPr>
        <p:spPr/>
        <p:txBody>
          <a:bodyPr>
            <a:normAutofit fontScale="85000" lnSpcReduction="20000"/>
          </a:bodyPr>
          <a:lstStyle/>
          <a:p>
            <a:pPr marL="12700">
              <a:lnSpc>
                <a:spcPct val="100000"/>
              </a:lnSpc>
              <a:spcBef>
                <a:spcPts val="895"/>
              </a:spcBef>
              <a:tabLst>
                <a:tab pos="354965" algn="l"/>
              </a:tabLst>
            </a:pPr>
            <a:r>
              <a:rPr lang="en-US" b="1" spc="-195" dirty="0">
                <a:solidFill>
                  <a:srgbClr val="404040"/>
                </a:solidFill>
                <a:latin typeface="Arial" panose="020B0604020202020204" pitchFamily="34" charset="0"/>
                <a:cs typeface="Arial" panose="020B0604020202020204" pitchFamily="34" charset="0"/>
              </a:rPr>
              <a:t>Software</a:t>
            </a:r>
            <a:r>
              <a:rPr lang="en-US" b="1" spc="-145" dirty="0">
                <a:solidFill>
                  <a:srgbClr val="404040"/>
                </a:solidFill>
                <a:latin typeface="Arial" panose="020B0604020202020204" pitchFamily="34" charset="0"/>
                <a:cs typeface="Arial" panose="020B0604020202020204" pitchFamily="34" charset="0"/>
              </a:rPr>
              <a:t> </a:t>
            </a:r>
            <a:r>
              <a:rPr lang="en-US" b="1" spc="-195" dirty="0">
                <a:solidFill>
                  <a:srgbClr val="404040"/>
                </a:solidFill>
                <a:latin typeface="Arial" panose="020B0604020202020204" pitchFamily="34" charset="0"/>
                <a:cs typeface="Arial" panose="020B0604020202020204" pitchFamily="34" charset="0"/>
              </a:rPr>
              <a:t>Used</a:t>
            </a:r>
            <a:r>
              <a:rPr lang="en-US" spc="-195" dirty="0">
                <a:solidFill>
                  <a:srgbClr val="404040"/>
                </a:solidFill>
                <a:latin typeface="Arial" panose="020B0604020202020204" pitchFamily="34" charset="0"/>
                <a:cs typeface="Arial" panose="020B0604020202020204" pitchFamily="34" charset="0"/>
              </a:rPr>
              <a:t>:</a:t>
            </a:r>
          </a:p>
          <a:p>
            <a:pPr marL="527050" indent="-514350">
              <a:lnSpc>
                <a:spcPct val="100000"/>
              </a:lnSpc>
              <a:spcBef>
                <a:spcPts val="795"/>
              </a:spcBef>
              <a:buFont typeface="Wingdings" panose="05000000000000000000" pitchFamily="2" charset="2"/>
              <a:buChar char="Ø"/>
              <a:tabLst>
                <a:tab pos="354965" algn="l"/>
                <a:tab pos="355600" algn="l"/>
              </a:tabLst>
            </a:pPr>
            <a:r>
              <a:rPr lang="en-US" spc="-80" dirty="0">
                <a:solidFill>
                  <a:srgbClr val="404040"/>
                </a:solidFill>
                <a:latin typeface="Arial" panose="020B0604020202020204" pitchFamily="34" charset="0"/>
                <a:cs typeface="Arial" panose="020B0604020202020204" pitchFamily="34" charset="0"/>
              </a:rPr>
              <a:t>Python-</a:t>
            </a:r>
            <a:r>
              <a:rPr lang="en-US" spc="-80" dirty="0" err="1">
                <a:solidFill>
                  <a:srgbClr val="404040"/>
                </a:solidFill>
                <a:latin typeface="Arial" panose="020B0604020202020204" pitchFamily="34" charset="0"/>
                <a:cs typeface="Arial" panose="020B0604020202020204" pitchFamily="34" charset="0"/>
              </a:rPr>
              <a:t>Scikit</a:t>
            </a:r>
            <a:r>
              <a:rPr lang="en-US" spc="-16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Learn</a:t>
            </a:r>
            <a:endParaRPr lang="en-US" dirty="0">
              <a:latin typeface="Arial" panose="020B0604020202020204" pitchFamily="34" charset="0"/>
              <a:cs typeface="Arial" panose="020B0604020202020204" pitchFamily="34" charset="0"/>
            </a:endParaRPr>
          </a:p>
          <a:p>
            <a:pPr marL="527050" marR="5080" indent="-514350">
              <a:lnSpc>
                <a:spcPts val="1839"/>
              </a:lnSpc>
              <a:spcBef>
                <a:spcPts val="1020"/>
              </a:spcBef>
              <a:buFont typeface="Wingdings" panose="05000000000000000000" pitchFamily="2" charset="2"/>
              <a:buChar char="Ø"/>
              <a:tabLst>
                <a:tab pos="354965" algn="l"/>
                <a:tab pos="355600" algn="l"/>
              </a:tabLst>
            </a:pPr>
            <a:r>
              <a:rPr lang="en-US" spc="-80" dirty="0" err="1">
                <a:solidFill>
                  <a:srgbClr val="404040"/>
                </a:solidFill>
                <a:latin typeface="Arial" panose="020B0604020202020204" pitchFamily="34" charset="0"/>
                <a:cs typeface="Arial" panose="020B0604020202020204" pitchFamily="34" charset="0"/>
              </a:rPr>
              <a:t>Scikit</a:t>
            </a:r>
            <a:r>
              <a:rPr lang="en-US" spc="-80" dirty="0">
                <a:solidFill>
                  <a:srgbClr val="404040"/>
                </a:solidFill>
                <a:latin typeface="Arial" panose="020B0604020202020204" pitchFamily="34" charset="0"/>
                <a:cs typeface="Arial" panose="020B0604020202020204" pitchFamily="34" charset="0"/>
              </a:rPr>
              <a:t>-learn</a:t>
            </a:r>
            <a:r>
              <a:rPr lang="en-US" spc="-13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provides</a:t>
            </a:r>
            <a:r>
              <a:rPr lang="en-US" spc="-155"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a</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range</a:t>
            </a:r>
            <a:r>
              <a:rPr lang="en-US" spc="-14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supervised</a:t>
            </a:r>
            <a:r>
              <a:rPr lang="en-US" spc="-15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12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unsupervised</a:t>
            </a:r>
            <a:r>
              <a:rPr lang="en-US" spc="-14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learning</a:t>
            </a:r>
            <a:r>
              <a:rPr lang="en-US" spc="-145" dirty="0">
                <a:solidFill>
                  <a:srgbClr val="404040"/>
                </a:solidFill>
                <a:latin typeface="Arial" panose="020B0604020202020204" pitchFamily="34" charset="0"/>
                <a:cs typeface="Arial" panose="020B0604020202020204" pitchFamily="34" charset="0"/>
              </a:rPr>
              <a:t> </a:t>
            </a:r>
            <a:r>
              <a:rPr lang="en-US" spc="-60" dirty="0">
                <a:solidFill>
                  <a:srgbClr val="404040"/>
                </a:solidFill>
                <a:latin typeface="Arial" panose="020B0604020202020204" pitchFamily="34" charset="0"/>
                <a:cs typeface="Arial" panose="020B0604020202020204" pitchFamily="34" charset="0"/>
              </a:rPr>
              <a:t>algorithms  </a:t>
            </a:r>
            <a:r>
              <a:rPr lang="en-US" spc="-15" dirty="0">
                <a:solidFill>
                  <a:srgbClr val="404040"/>
                </a:solidFill>
                <a:latin typeface="Arial" panose="020B0604020202020204" pitchFamily="34" charset="0"/>
                <a:cs typeface="Arial" panose="020B0604020202020204" pitchFamily="34" charset="0"/>
              </a:rPr>
              <a:t>via</a:t>
            </a:r>
            <a:r>
              <a:rPr lang="en-US" spc="-160"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a</a:t>
            </a:r>
            <a:r>
              <a:rPr lang="en-US" spc="-13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consistent</a:t>
            </a:r>
            <a:r>
              <a:rPr lang="en-US" spc="-14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interface</a:t>
            </a:r>
            <a:r>
              <a:rPr lang="en-US" spc="-150"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in</a:t>
            </a:r>
            <a:r>
              <a:rPr lang="en-US" spc="-14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Python.</a:t>
            </a:r>
            <a:endParaRPr lang="en-US" dirty="0">
              <a:latin typeface="Arial" panose="020B0604020202020204" pitchFamily="34" charset="0"/>
              <a:cs typeface="Arial" panose="020B0604020202020204" pitchFamily="34" charset="0"/>
            </a:endParaRPr>
          </a:p>
          <a:p>
            <a:pPr marL="527050" marR="5080" indent="-514350">
              <a:lnSpc>
                <a:spcPts val="1839"/>
              </a:lnSpc>
              <a:spcBef>
                <a:spcPts val="1020"/>
              </a:spcBef>
              <a:buFont typeface="Wingdings" panose="05000000000000000000" pitchFamily="2" charset="2"/>
              <a:buChar char="Ø"/>
              <a:tabLst>
                <a:tab pos="354965" algn="l"/>
                <a:tab pos="355600" algn="l"/>
              </a:tabLst>
            </a:pPr>
            <a:r>
              <a:rPr lang="en-US" spc="-90" dirty="0">
                <a:solidFill>
                  <a:srgbClr val="404040"/>
                </a:solidFill>
                <a:latin typeface="Arial" panose="020B0604020202020204" pitchFamily="34" charset="0"/>
                <a:cs typeface="Arial" panose="020B0604020202020204" pitchFamily="34" charset="0"/>
              </a:rPr>
              <a:t>The</a:t>
            </a:r>
            <a:r>
              <a:rPr lang="en-US" spc="-14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library</a:t>
            </a:r>
            <a:r>
              <a:rPr lang="en-US" spc="-165"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is</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built</a:t>
            </a:r>
            <a:r>
              <a:rPr lang="en-US" spc="-15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upon</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2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SciPy</a:t>
            </a:r>
            <a:r>
              <a:rPr lang="en-US" spc="-15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(Scientific</a:t>
            </a:r>
            <a:r>
              <a:rPr lang="en-US" spc="-13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Python)</a:t>
            </a:r>
            <a:r>
              <a:rPr lang="en-US" spc="-14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that</a:t>
            </a:r>
            <a:r>
              <a:rPr lang="en-US" spc="-120" dirty="0">
                <a:solidFill>
                  <a:srgbClr val="404040"/>
                </a:solidFill>
                <a:latin typeface="Arial" panose="020B0604020202020204" pitchFamily="34" charset="0"/>
                <a:cs typeface="Arial" panose="020B0604020202020204" pitchFamily="34" charset="0"/>
              </a:rPr>
              <a:t> </a:t>
            </a:r>
            <a:r>
              <a:rPr lang="en-US" spc="-110" dirty="0">
                <a:solidFill>
                  <a:srgbClr val="404040"/>
                </a:solidFill>
                <a:latin typeface="Arial" panose="020B0604020202020204" pitchFamily="34" charset="0"/>
                <a:cs typeface="Arial" panose="020B0604020202020204" pitchFamily="34" charset="0"/>
              </a:rPr>
              <a:t>must</a:t>
            </a:r>
            <a:r>
              <a:rPr lang="en-US" spc="-120"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be</a:t>
            </a:r>
            <a:r>
              <a:rPr lang="en-US" spc="-13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installed</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before </a:t>
            </a:r>
            <a:r>
              <a:rPr lang="en-US" spc="55" dirty="0">
                <a:solidFill>
                  <a:srgbClr val="404040"/>
                </a:solidFill>
                <a:latin typeface="Arial" panose="020B0604020202020204" pitchFamily="34" charset="0"/>
                <a:cs typeface="Arial" panose="020B0604020202020204" pitchFamily="34" charset="0"/>
              </a:rPr>
              <a:t>we</a:t>
            </a:r>
            <a:r>
              <a:rPr lang="en-US" spc="-135" dirty="0">
                <a:solidFill>
                  <a:srgbClr val="404040"/>
                </a:solidFill>
                <a:latin typeface="Arial" panose="020B0604020202020204" pitchFamily="34" charset="0"/>
                <a:cs typeface="Arial" panose="020B0604020202020204" pitchFamily="34" charset="0"/>
              </a:rPr>
              <a:t> </a:t>
            </a:r>
            <a:r>
              <a:rPr lang="en-US" spc="105" dirty="0">
                <a:solidFill>
                  <a:srgbClr val="404040"/>
                </a:solidFill>
                <a:latin typeface="Arial" panose="020B0604020202020204" pitchFamily="34" charset="0"/>
                <a:cs typeface="Arial" panose="020B0604020202020204" pitchFamily="34" charset="0"/>
              </a:rPr>
              <a:t>can</a:t>
            </a:r>
            <a:r>
              <a:rPr lang="en-US" spc="-12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use</a:t>
            </a:r>
            <a:r>
              <a:rPr lang="en-US" spc="-135" dirty="0">
                <a:solidFill>
                  <a:srgbClr val="404040"/>
                </a:solidFill>
                <a:latin typeface="Arial" panose="020B0604020202020204" pitchFamily="34" charset="0"/>
                <a:cs typeface="Arial" panose="020B0604020202020204" pitchFamily="34" charset="0"/>
              </a:rPr>
              <a:t> </a:t>
            </a:r>
            <a:r>
              <a:rPr lang="en-US" spc="-80" dirty="0" err="1">
                <a:solidFill>
                  <a:srgbClr val="404040"/>
                </a:solidFill>
                <a:latin typeface="Arial" panose="020B0604020202020204" pitchFamily="34" charset="0"/>
                <a:cs typeface="Arial" panose="020B0604020202020204" pitchFamily="34" charset="0"/>
              </a:rPr>
              <a:t>scikit</a:t>
            </a:r>
            <a:r>
              <a:rPr lang="en-US" spc="-80" dirty="0">
                <a:solidFill>
                  <a:srgbClr val="404040"/>
                </a:solidFill>
                <a:latin typeface="Arial" panose="020B0604020202020204" pitchFamily="34" charset="0"/>
                <a:cs typeface="Arial" panose="020B0604020202020204" pitchFamily="34" charset="0"/>
              </a:rPr>
              <a:t>-learn.</a:t>
            </a:r>
            <a:r>
              <a:rPr lang="en-US" spc="-160"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This</a:t>
            </a:r>
            <a:r>
              <a:rPr lang="en-US" spc="-14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stack</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includes:</a:t>
            </a:r>
            <a:endParaRPr lang="en-US" dirty="0">
              <a:latin typeface="Arial" panose="020B0604020202020204" pitchFamily="34" charset="0"/>
              <a:cs typeface="Arial" panose="020B0604020202020204" pitchFamily="34" charset="0"/>
            </a:endParaRPr>
          </a:p>
          <a:p>
            <a:pPr marL="12700">
              <a:lnSpc>
                <a:spcPct val="100000"/>
              </a:lnSpc>
              <a:spcBef>
                <a:spcPts val="795"/>
              </a:spcBef>
              <a:tabLst>
                <a:tab pos="354965" algn="l"/>
              </a:tabLst>
            </a:pPr>
            <a:r>
              <a:rPr lang="en-US" b="1" spc="-215" dirty="0">
                <a:solidFill>
                  <a:srgbClr val="404040"/>
                </a:solidFill>
                <a:latin typeface="Arial" panose="020B0604020202020204" pitchFamily="34" charset="0"/>
                <a:cs typeface="Arial" panose="020B0604020202020204" pitchFamily="34" charset="0"/>
              </a:rPr>
              <a:t>NumPy</a:t>
            </a:r>
            <a:r>
              <a:rPr lang="en-US" spc="-21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Base n-dimensional </a:t>
            </a:r>
            <a:r>
              <a:rPr lang="en-US" spc="-55" dirty="0">
                <a:solidFill>
                  <a:srgbClr val="404040"/>
                </a:solidFill>
                <a:latin typeface="Arial" panose="020B0604020202020204" pitchFamily="34" charset="0"/>
                <a:cs typeface="Arial" panose="020B0604020202020204" pitchFamily="34" charset="0"/>
              </a:rPr>
              <a:t>array</a:t>
            </a:r>
            <a:r>
              <a:rPr lang="en-US" spc="-229"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package</a:t>
            </a:r>
            <a:endParaRPr lang="en-US" dirty="0">
              <a:latin typeface="Arial" panose="020B0604020202020204" pitchFamily="34" charset="0"/>
              <a:cs typeface="Arial" panose="020B0604020202020204" pitchFamily="34" charset="0"/>
            </a:endParaRPr>
          </a:p>
          <a:p>
            <a:pPr marL="12700">
              <a:lnSpc>
                <a:spcPct val="100000"/>
              </a:lnSpc>
              <a:spcBef>
                <a:spcPts val="790"/>
              </a:spcBef>
              <a:tabLst>
                <a:tab pos="354965" algn="l"/>
              </a:tabLst>
            </a:pPr>
            <a:r>
              <a:rPr lang="en-US" b="1" spc="-190" dirty="0">
                <a:solidFill>
                  <a:srgbClr val="404040"/>
                </a:solidFill>
                <a:latin typeface="Arial" panose="020B0604020202020204" pitchFamily="34" charset="0"/>
                <a:cs typeface="Arial" panose="020B0604020202020204" pitchFamily="34" charset="0"/>
              </a:rPr>
              <a:t>SciPy</a:t>
            </a:r>
            <a:r>
              <a:rPr lang="en-US" spc="-19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Fundamental </a:t>
            </a:r>
            <a:r>
              <a:rPr lang="en-US" spc="-80" dirty="0">
                <a:solidFill>
                  <a:srgbClr val="404040"/>
                </a:solidFill>
                <a:latin typeface="Arial" panose="020B0604020202020204" pitchFamily="34" charset="0"/>
                <a:cs typeface="Arial" panose="020B0604020202020204" pitchFamily="34" charset="0"/>
              </a:rPr>
              <a:t>library </a:t>
            </a:r>
            <a:r>
              <a:rPr lang="en-US" spc="-65" dirty="0">
                <a:solidFill>
                  <a:srgbClr val="404040"/>
                </a:solidFill>
                <a:latin typeface="Arial" panose="020B0604020202020204" pitchFamily="34" charset="0"/>
                <a:cs typeface="Arial" panose="020B0604020202020204" pitchFamily="34" charset="0"/>
              </a:rPr>
              <a:t>for </a:t>
            </a:r>
            <a:r>
              <a:rPr lang="en-US" spc="-30" dirty="0">
                <a:solidFill>
                  <a:srgbClr val="404040"/>
                </a:solidFill>
                <a:latin typeface="Arial" panose="020B0604020202020204" pitchFamily="34" charset="0"/>
                <a:cs typeface="Arial" panose="020B0604020202020204" pitchFamily="34" charset="0"/>
              </a:rPr>
              <a:t>scientific</a:t>
            </a:r>
            <a:r>
              <a:rPr lang="en-US" spc="-36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computing</a:t>
            </a:r>
            <a:endParaRPr lang="en-US" dirty="0">
              <a:latin typeface="Arial" panose="020B0604020202020204" pitchFamily="34" charset="0"/>
              <a:cs typeface="Arial" panose="020B0604020202020204" pitchFamily="34" charset="0"/>
            </a:endParaRPr>
          </a:p>
          <a:p>
            <a:pPr marL="12700">
              <a:lnSpc>
                <a:spcPct val="100000"/>
              </a:lnSpc>
              <a:spcBef>
                <a:spcPts val="805"/>
              </a:spcBef>
              <a:tabLst>
                <a:tab pos="354965" algn="l"/>
              </a:tabLst>
            </a:pPr>
            <a:r>
              <a:rPr lang="en-US" b="1" spc="-150" dirty="0">
                <a:solidFill>
                  <a:srgbClr val="404040"/>
                </a:solidFill>
                <a:latin typeface="Arial" panose="020B0604020202020204" pitchFamily="34" charset="0"/>
                <a:cs typeface="Arial" panose="020B0604020202020204" pitchFamily="34" charset="0"/>
              </a:rPr>
              <a:t>Matplotlib</a:t>
            </a:r>
            <a:r>
              <a:rPr lang="en-US" spc="-15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Comprehensive </a:t>
            </a:r>
            <a:r>
              <a:rPr lang="en-US" spc="-85" dirty="0">
                <a:solidFill>
                  <a:srgbClr val="404040"/>
                </a:solidFill>
                <a:latin typeface="Arial" panose="020B0604020202020204" pitchFamily="34" charset="0"/>
                <a:cs typeface="Arial" panose="020B0604020202020204" pitchFamily="34" charset="0"/>
              </a:rPr>
              <a:t>2D/3D</a:t>
            </a:r>
            <a:r>
              <a:rPr lang="en-US" spc="-25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plotting</a:t>
            </a:r>
            <a:endParaRPr lang="en-US" dirty="0">
              <a:latin typeface="Arial" panose="020B0604020202020204" pitchFamily="34" charset="0"/>
              <a:cs typeface="Arial" panose="020B0604020202020204" pitchFamily="34" charset="0"/>
            </a:endParaRPr>
          </a:p>
          <a:p>
            <a:pPr marL="12700">
              <a:lnSpc>
                <a:spcPct val="100000"/>
              </a:lnSpc>
              <a:spcBef>
                <a:spcPts val="790"/>
              </a:spcBef>
              <a:tabLst>
                <a:tab pos="354965" algn="l"/>
              </a:tabLst>
            </a:pPr>
            <a:r>
              <a:rPr lang="en-US" b="1" spc="-235" dirty="0" err="1">
                <a:solidFill>
                  <a:srgbClr val="404040"/>
                </a:solidFill>
                <a:latin typeface="Arial" panose="020B0604020202020204" pitchFamily="34" charset="0"/>
                <a:cs typeface="Arial" panose="020B0604020202020204" pitchFamily="34" charset="0"/>
              </a:rPr>
              <a:t>IPython</a:t>
            </a:r>
            <a:r>
              <a:rPr lang="en-US" spc="-23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Enhanced </a:t>
            </a:r>
            <a:r>
              <a:rPr lang="en-US" spc="-20" dirty="0">
                <a:solidFill>
                  <a:srgbClr val="404040"/>
                </a:solidFill>
                <a:latin typeface="Arial" panose="020B0604020202020204" pitchFamily="34" charset="0"/>
                <a:cs typeface="Arial" panose="020B0604020202020204" pitchFamily="34" charset="0"/>
              </a:rPr>
              <a:t>interactive</a:t>
            </a:r>
            <a:r>
              <a:rPr lang="en-US" spc="-27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console</a:t>
            </a:r>
            <a:endParaRPr lang="en-US" dirty="0">
              <a:latin typeface="Arial" panose="020B0604020202020204" pitchFamily="34" charset="0"/>
              <a:cs typeface="Arial" panose="020B0604020202020204" pitchFamily="34" charset="0"/>
            </a:endParaRPr>
          </a:p>
          <a:p>
            <a:pPr marL="12700">
              <a:lnSpc>
                <a:spcPct val="100000"/>
              </a:lnSpc>
              <a:spcBef>
                <a:spcPts val="795"/>
              </a:spcBef>
              <a:tabLst>
                <a:tab pos="354965" algn="l"/>
              </a:tabLst>
            </a:pPr>
            <a:r>
              <a:rPr lang="en-US" b="1" spc="-190" dirty="0" err="1">
                <a:solidFill>
                  <a:srgbClr val="404040"/>
                </a:solidFill>
                <a:latin typeface="Arial" panose="020B0604020202020204" pitchFamily="34" charset="0"/>
                <a:cs typeface="Arial" panose="020B0604020202020204" pitchFamily="34" charset="0"/>
              </a:rPr>
              <a:t>Sympy</a:t>
            </a:r>
            <a:r>
              <a:rPr lang="en-US" spc="-19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Symbolic</a:t>
            </a:r>
            <a:r>
              <a:rPr lang="en-US" spc="-9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mathematics</a:t>
            </a:r>
            <a:endParaRPr lang="en-US" dirty="0">
              <a:latin typeface="Arial" panose="020B0604020202020204" pitchFamily="34" charset="0"/>
              <a:cs typeface="Arial" panose="020B0604020202020204" pitchFamily="34" charset="0"/>
            </a:endParaRPr>
          </a:p>
          <a:p>
            <a:pPr marL="12700">
              <a:lnSpc>
                <a:spcPct val="100000"/>
              </a:lnSpc>
              <a:spcBef>
                <a:spcPts val="805"/>
              </a:spcBef>
              <a:tabLst>
                <a:tab pos="354965" algn="l"/>
              </a:tabLst>
            </a:pPr>
            <a:r>
              <a:rPr lang="en-US" b="1" spc="-165" dirty="0">
                <a:solidFill>
                  <a:srgbClr val="404040"/>
                </a:solidFill>
                <a:latin typeface="Arial" panose="020B0604020202020204" pitchFamily="34" charset="0"/>
                <a:cs typeface="Arial" panose="020B0604020202020204" pitchFamily="34" charset="0"/>
              </a:rPr>
              <a:t>Pandas</a:t>
            </a:r>
            <a:r>
              <a:rPr lang="en-US" spc="-16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Data </a:t>
            </a:r>
            <a:r>
              <a:rPr lang="en-US" spc="-90" dirty="0">
                <a:solidFill>
                  <a:srgbClr val="404040"/>
                </a:solidFill>
                <a:latin typeface="Arial" panose="020B0604020202020204" pitchFamily="34" charset="0"/>
                <a:cs typeface="Arial" panose="020B0604020202020204" pitchFamily="34" charset="0"/>
              </a:rPr>
              <a:t>structures </a:t>
            </a:r>
            <a:r>
              <a:rPr lang="en-US" spc="65" dirty="0">
                <a:solidFill>
                  <a:srgbClr val="404040"/>
                </a:solidFill>
                <a:latin typeface="Arial" panose="020B0604020202020204" pitchFamily="34" charset="0"/>
                <a:cs typeface="Arial" panose="020B0604020202020204" pitchFamily="34" charset="0"/>
              </a:rPr>
              <a:t>and</a:t>
            </a:r>
            <a:r>
              <a:rPr lang="en-US" spc="-28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analysis</a:t>
            </a:r>
            <a:endParaRPr lang="en-US" dirty="0"/>
          </a:p>
        </p:txBody>
      </p:sp>
    </p:spTree>
    <p:extLst>
      <p:ext uri="{BB962C8B-B14F-4D97-AF65-F5344CB8AC3E}">
        <p14:creationId xmlns:p14="http://schemas.microsoft.com/office/powerpoint/2010/main" val="273404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C6B1-0EE7-4348-9A80-C6E8BE26553D}"/>
              </a:ext>
            </a:extLst>
          </p:cNvPr>
          <p:cNvSpPr>
            <a:spLocks noGrp="1"/>
          </p:cNvSpPr>
          <p:nvPr>
            <p:ph type="title"/>
          </p:nvPr>
        </p:nvSpPr>
        <p:spPr/>
        <p:txBody>
          <a:bodyPr/>
          <a:lstStyle/>
          <a:p>
            <a:r>
              <a:rPr lang="en-US" dirty="0"/>
              <a:t>MODELING: USING PYTHON SCIKIT-LEARN</a:t>
            </a:r>
          </a:p>
        </p:txBody>
      </p:sp>
      <p:sp>
        <p:nvSpPr>
          <p:cNvPr id="3" name="Content Placeholder 2">
            <a:extLst>
              <a:ext uri="{FF2B5EF4-FFF2-40B4-BE49-F238E27FC236}">
                <a16:creationId xmlns:a16="http://schemas.microsoft.com/office/drawing/2014/main" id="{95CBE147-3B2D-4001-BF81-9FF98407CB42}"/>
              </a:ext>
            </a:extLst>
          </p:cNvPr>
          <p:cNvSpPr>
            <a:spLocks noGrp="1"/>
          </p:cNvSpPr>
          <p:nvPr>
            <p:ph idx="1"/>
          </p:nvPr>
        </p:nvSpPr>
        <p:spPr/>
        <p:txBody>
          <a:bodyPr/>
          <a:lstStyle/>
          <a:p>
            <a:r>
              <a:rPr lang="en-US" spc="-105" dirty="0">
                <a:solidFill>
                  <a:srgbClr val="404040"/>
                </a:solidFill>
                <a:latin typeface="Arial" panose="020B0604020202020204" pitchFamily="34" charset="0"/>
                <a:cs typeface="Arial" panose="020B0604020202020204" pitchFamily="34" charset="0"/>
              </a:rPr>
              <a:t>The</a:t>
            </a:r>
            <a:r>
              <a:rPr lang="en-US" spc="-12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file</a:t>
            </a:r>
            <a:r>
              <a:rPr lang="en-US" spc="-16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containing</a:t>
            </a:r>
            <a:r>
              <a:rPr lang="en-US" spc="-14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30" dirty="0">
                <a:solidFill>
                  <a:srgbClr val="404040"/>
                </a:solidFill>
                <a:latin typeface="Arial" panose="020B0604020202020204" pitchFamily="34" charset="0"/>
                <a:cs typeface="Arial" panose="020B0604020202020204" pitchFamily="34" charset="0"/>
              </a:rPr>
              <a:t> </a:t>
            </a:r>
            <a:r>
              <a:rPr lang="en-US" spc="-90" dirty="0">
                <a:solidFill>
                  <a:srgbClr val="404040"/>
                </a:solidFill>
                <a:latin typeface="Arial" panose="020B0604020202020204" pitchFamily="34" charset="0"/>
                <a:cs typeface="Arial" panose="020B0604020202020204" pitchFamily="34" charset="0"/>
              </a:rPr>
              <a:t>set</a:t>
            </a:r>
            <a:r>
              <a:rPr lang="en-US" spc="-120" dirty="0">
                <a:solidFill>
                  <a:srgbClr val="404040"/>
                </a:solidFill>
                <a:latin typeface="Arial" panose="020B0604020202020204" pitchFamily="34" charset="0"/>
                <a:cs typeface="Arial" panose="020B0604020202020204" pitchFamily="34" charset="0"/>
              </a:rPr>
              <a:t> </a:t>
            </a:r>
            <a:r>
              <a:rPr lang="en-US" spc="-180" dirty="0">
                <a:solidFill>
                  <a:srgbClr val="404040"/>
                </a:solidFill>
                <a:latin typeface="Arial" panose="020B0604020202020204" pitchFamily="34" charset="0"/>
                <a:cs typeface="Arial" panose="020B0604020202020204" pitchFamily="34" charset="0"/>
              </a:rPr>
              <a:t>is</a:t>
            </a:r>
            <a:r>
              <a:rPr lang="en-US" spc="-16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loaded</a:t>
            </a:r>
            <a:r>
              <a:rPr lang="en-US" spc="-13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6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pandas</a:t>
            </a:r>
          </a:p>
          <a:p>
            <a:pPr marL="0" indent="0">
              <a:buNone/>
            </a:pPr>
            <a:endParaRPr lang="en-US" dirty="0"/>
          </a:p>
        </p:txBody>
      </p:sp>
      <p:pic>
        <p:nvPicPr>
          <p:cNvPr id="9" name="Picture 8">
            <a:extLst>
              <a:ext uri="{FF2B5EF4-FFF2-40B4-BE49-F238E27FC236}">
                <a16:creationId xmlns:a16="http://schemas.microsoft.com/office/drawing/2014/main" id="{C4DAB979-AD9E-4CAD-A7BF-F2A3C5F0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213" y="2704342"/>
            <a:ext cx="3277057" cy="1924319"/>
          </a:xfrm>
          <a:prstGeom prst="rect">
            <a:avLst/>
          </a:prstGeom>
        </p:spPr>
      </p:pic>
      <p:pic>
        <p:nvPicPr>
          <p:cNvPr id="11" name="Picture 10">
            <a:extLst>
              <a:ext uri="{FF2B5EF4-FFF2-40B4-BE49-F238E27FC236}">
                <a16:creationId xmlns:a16="http://schemas.microsoft.com/office/drawing/2014/main" id="{F9F9CF09-AAA1-4335-8E52-98634B13C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15" y="2704342"/>
            <a:ext cx="5896798" cy="1924319"/>
          </a:xfrm>
          <a:prstGeom prst="rect">
            <a:avLst/>
          </a:prstGeom>
        </p:spPr>
      </p:pic>
    </p:spTree>
    <p:extLst>
      <p:ext uri="{BB962C8B-B14F-4D97-AF65-F5344CB8AC3E}">
        <p14:creationId xmlns:p14="http://schemas.microsoft.com/office/powerpoint/2010/main" val="131855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0B33-8EDD-4824-B2AB-9EB3CE0821B8}"/>
              </a:ext>
            </a:extLst>
          </p:cNvPr>
          <p:cNvSpPr>
            <a:spLocks noGrp="1"/>
          </p:cNvSpPr>
          <p:nvPr>
            <p:ph type="title"/>
          </p:nvPr>
        </p:nvSpPr>
        <p:spPr/>
        <p:txBody>
          <a:bodyPr/>
          <a:lstStyle/>
          <a:p>
            <a:r>
              <a:rPr lang="en-US" dirty="0"/>
              <a:t>MODELING: USING PYTHON SCIKIT-LEARN</a:t>
            </a:r>
          </a:p>
        </p:txBody>
      </p:sp>
      <p:sp>
        <p:nvSpPr>
          <p:cNvPr id="3" name="Content Placeholder 2">
            <a:extLst>
              <a:ext uri="{FF2B5EF4-FFF2-40B4-BE49-F238E27FC236}">
                <a16:creationId xmlns:a16="http://schemas.microsoft.com/office/drawing/2014/main" id="{8271316E-1234-4E87-A40E-7E118480C745}"/>
              </a:ext>
            </a:extLst>
          </p:cNvPr>
          <p:cNvSpPr>
            <a:spLocks noGrp="1"/>
          </p:cNvSpPr>
          <p:nvPr>
            <p:ph idx="1"/>
          </p:nvPr>
        </p:nvSpPr>
        <p:spPr>
          <a:xfrm>
            <a:off x="838200" y="1577009"/>
            <a:ext cx="10515600" cy="5130042"/>
          </a:xfrm>
        </p:spPr>
        <p:txBody>
          <a:bodyPr/>
          <a:lstStyle/>
          <a:p>
            <a:pPr algn="just"/>
            <a:r>
              <a:rPr lang="en-US" sz="2000" spc="-105" dirty="0">
                <a:solidFill>
                  <a:srgbClr val="404040"/>
                </a:solidFill>
                <a:latin typeface="Arial" panose="020B0604020202020204" pitchFamily="34" charset="0"/>
                <a:cs typeface="Arial" panose="020B0604020202020204" pitchFamily="34" charset="0"/>
              </a:rPr>
              <a:t>D</a:t>
            </a:r>
            <a:r>
              <a:rPr lang="en-US" sz="1600" spc="-5" dirty="0">
                <a:solidFill>
                  <a:srgbClr val="404040"/>
                </a:solidFill>
                <a:latin typeface="Arial" panose="020B0604020202020204" pitchFamily="34" charset="0"/>
                <a:cs typeface="Arial" panose="020B0604020202020204" pitchFamily="34" charset="0"/>
              </a:rPr>
              <a:t>ecision</a:t>
            </a:r>
            <a:r>
              <a:rPr lang="en-US" sz="1600" spc="-160" dirty="0">
                <a:solidFill>
                  <a:srgbClr val="404040"/>
                </a:solidFill>
                <a:latin typeface="Arial" panose="020B0604020202020204" pitchFamily="34" charset="0"/>
                <a:cs typeface="Arial" panose="020B0604020202020204" pitchFamily="34" charset="0"/>
              </a:rPr>
              <a:t> </a:t>
            </a:r>
            <a:r>
              <a:rPr lang="en-US" sz="1600" spc="-40" dirty="0">
                <a:solidFill>
                  <a:srgbClr val="404040"/>
                </a:solidFill>
                <a:latin typeface="Arial" panose="020B0604020202020204" pitchFamily="34" charset="0"/>
                <a:cs typeface="Arial" panose="020B0604020202020204" pitchFamily="34" charset="0"/>
              </a:rPr>
              <a:t>tree</a:t>
            </a:r>
            <a:r>
              <a:rPr lang="en-US" sz="1600" spc="-110" dirty="0">
                <a:solidFill>
                  <a:srgbClr val="404040"/>
                </a:solidFill>
                <a:latin typeface="Arial" panose="020B0604020202020204" pitchFamily="34" charset="0"/>
                <a:cs typeface="Arial" panose="020B0604020202020204" pitchFamily="34" charset="0"/>
              </a:rPr>
              <a:t> </a:t>
            </a:r>
            <a:r>
              <a:rPr lang="en-US" sz="1600" spc="15" dirty="0">
                <a:solidFill>
                  <a:srgbClr val="404040"/>
                </a:solidFill>
                <a:latin typeface="Arial" panose="020B0604020202020204" pitchFamily="34" charset="0"/>
                <a:cs typeface="Arial" panose="020B0604020202020204" pitchFamily="34" charset="0"/>
              </a:rPr>
              <a:t>model</a:t>
            </a:r>
            <a:r>
              <a:rPr lang="en-US" sz="1600" spc="-160" dirty="0">
                <a:solidFill>
                  <a:srgbClr val="404040"/>
                </a:solidFill>
                <a:latin typeface="Arial" panose="020B0604020202020204" pitchFamily="34" charset="0"/>
                <a:cs typeface="Arial" panose="020B0604020202020204" pitchFamily="34" charset="0"/>
              </a:rPr>
              <a:t> </a:t>
            </a:r>
            <a:r>
              <a:rPr lang="en-US" sz="1600" spc="-180" dirty="0">
                <a:solidFill>
                  <a:srgbClr val="404040"/>
                </a:solidFill>
                <a:latin typeface="Arial" panose="020B0604020202020204" pitchFamily="34" charset="0"/>
                <a:cs typeface="Arial" panose="020B0604020202020204" pitchFamily="34" charset="0"/>
              </a:rPr>
              <a:t>is</a:t>
            </a:r>
            <a:r>
              <a:rPr lang="en-US" sz="1600" spc="-150" dirty="0">
                <a:solidFill>
                  <a:srgbClr val="404040"/>
                </a:solidFill>
                <a:latin typeface="Arial" panose="020B0604020202020204" pitchFamily="34" charset="0"/>
                <a:cs typeface="Arial" panose="020B0604020202020204" pitchFamily="34" charset="0"/>
              </a:rPr>
              <a:t> </a:t>
            </a:r>
            <a:r>
              <a:rPr lang="en-US" sz="1600" spc="40" dirty="0">
                <a:solidFill>
                  <a:srgbClr val="404040"/>
                </a:solidFill>
                <a:latin typeface="Arial" panose="020B0604020202020204" pitchFamily="34" charset="0"/>
                <a:cs typeface="Arial" panose="020B0604020202020204" pitchFamily="34" charset="0"/>
              </a:rPr>
              <a:t>applied</a:t>
            </a:r>
            <a:r>
              <a:rPr lang="en-US" sz="1600" spc="-150" dirty="0">
                <a:solidFill>
                  <a:srgbClr val="404040"/>
                </a:solidFill>
                <a:latin typeface="Arial" panose="020B0604020202020204" pitchFamily="34" charset="0"/>
                <a:cs typeface="Arial" panose="020B0604020202020204" pitchFamily="34" charset="0"/>
              </a:rPr>
              <a:t> </a:t>
            </a:r>
            <a:r>
              <a:rPr lang="en-US" sz="1600" spc="20" dirty="0">
                <a:solidFill>
                  <a:srgbClr val="404040"/>
                </a:solidFill>
                <a:latin typeface="Arial" panose="020B0604020202020204" pitchFamily="34" charset="0"/>
                <a:cs typeface="Arial" panose="020B0604020202020204" pitchFamily="34" charset="0"/>
              </a:rPr>
              <a:t>on</a:t>
            </a:r>
            <a:r>
              <a:rPr lang="en-US" sz="1600" spc="-125" dirty="0">
                <a:solidFill>
                  <a:srgbClr val="404040"/>
                </a:solidFill>
                <a:latin typeface="Arial" panose="020B0604020202020204" pitchFamily="34" charset="0"/>
                <a:cs typeface="Arial" panose="020B0604020202020204" pitchFamily="34" charset="0"/>
              </a:rPr>
              <a:t> </a:t>
            </a:r>
            <a:r>
              <a:rPr lang="en-US" sz="1600" spc="-25" dirty="0">
                <a:solidFill>
                  <a:srgbClr val="404040"/>
                </a:solidFill>
                <a:latin typeface="Arial" panose="020B0604020202020204" pitchFamily="34" charset="0"/>
                <a:cs typeface="Arial" panose="020B0604020202020204" pitchFamily="34" charset="0"/>
              </a:rPr>
              <a:t>the</a:t>
            </a:r>
            <a:r>
              <a:rPr lang="en-US" sz="1600" spc="-105" dirty="0">
                <a:solidFill>
                  <a:srgbClr val="404040"/>
                </a:solidFill>
                <a:latin typeface="Arial" panose="020B0604020202020204" pitchFamily="34" charset="0"/>
                <a:cs typeface="Arial" panose="020B0604020202020204" pitchFamily="34" charset="0"/>
              </a:rPr>
              <a:t> </a:t>
            </a:r>
            <a:r>
              <a:rPr lang="en-US" sz="1600" spc="-60" dirty="0">
                <a:solidFill>
                  <a:srgbClr val="404040"/>
                </a:solidFill>
                <a:latin typeface="Arial" panose="020B0604020202020204" pitchFamily="34" charset="0"/>
                <a:cs typeface="Arial" panose="020B0604020202020204" pitchFamily="34" charset="0"/>
              </a:rPr>
              <a:t>training</a:t>
            </a:r>
            <a:r>
              <a:rPr lang="en-US" sz="1600" spc="-150" dirty="0">
                <a:solidFill>
                  <a:srgbClr val="404040"/>
                </a:solidFill>
                <a:latin typeface="Arial" panose="020B0604020202020204" pitchFamily="34" charset="0"/>
                <a:cs typeface="Arial" panose="020B0604020202020204" pitchFamily="34" charset="0"/>
              </a:rPr>
              <a:t> </a:t>
            </a:r>
            <a:r>
              <a:rPr lang="en-US" sz="1600" spc="-20" dirty="0">
                <a:solidFill>
                  <a:srgbClr val="404040"/>
                </a:solidFill>
                <a:latin typeface="Arial" panose="020B0604020202020204" pitchFamily="34" charset="0"/>
                <a:cs typeface="Arial" panose="020B0604020202020204" pitchFamily="34" charset="0"/>
              </a:rPr>
              <a:t>dataset.</a:t>
            </a:r>
            <a:r>
              <a:rPr lang="en-US" sz="1600" spc="-95" dirty="0">
                <a:solidFill>
                  <a:srgbClr val="404040"/>
                </a:solidFill>
                <a:latin typeface="Arial" panose="020B0604020202020204" pitchFamily="34" charset="0"/>
                <a:cs typeface="Arial" panose="020B0604020202020204" pitchFamily="34" charset="0"/>
              </a:rPr>
              <a:t> </a:t>
            </a:r>
            <a:r>
              <a:rPr lang="en-US" sz="1600" spc="-105" dirty="0">
                <a:solidFill>
                  <a:srgbClr val="404040"/>
                </a:solidFill>
                <a:latin typeface="Arial" panose="020B0604020202020204" pitchFamily="34" charset="0"/>
                <a:cs typeface="Arial" panose="020B0604020202020204" pitchFamily="34" charset="0"/>
              </a:rPr>
              <a:t>The </a:t>
            </a:r>
            <a:r>
              <a:rPr lang="en-US" sz="1600" spc="-25" dirty="0">
                <a:solidFill>
                  <a:srgbClr val="404040"/>
                </a:solidFill>
                <a:latin typeface="Arial" panose="020B0604020202020204" pitchFamily="34" charset="0"/>
                <a:cs typeface="Arial" panose="020B0604020202020204" pitchFamily="34" charset="0"/>
              </a:rPr>
              <a:t>Decision</a:t>
            </a:r>
            <a:r>
              <a:rPr lang="en-US" sz="1600" spc="-170" dirty="0">
                <a:solidFill>
                  <a:srgbClr val="404040"/>
                </a:solidFill>
                <a:latin typeface="Arial" panose="020B0604020202020204" pitchFamily="34" charset="0"/>
                <a:cs typeface="Arial" panose="020B0604020202020204" pitchFamily="34" charset="0"/>
              </a:rPr>
              <a:t> </a:t>
            </a:r>
            <a:r>
              <a:rPr lang="en-US" sz="1600" spc="-100" dirty="0">
                <a:solidFill>
                  <a:srgbClr val="404040"/>
                </a:solidFill>
                <a:latin typeface="Arial" panose="020B0604020202020204" pitchFamily="34" charset="0"/>
                <a:cs typeface="Arial" panose="020B0604020202020204" pitchFamily="34" charset="0"/>
              </a:rPr>
              <a:t>Tree  </a:t>
            </a:r>
            <a:r>
              <a:rPr lang="en-US" sz="1600" spc="30" dirty="0">
                <a:solidFill>
                  <a:srgbClr val="404040"/>
                </a:solidFill>
                <a:latin typeface="Arial" panose="020B0604020202020204" pitchFamily="34" charset="0"/>
                <a:cs typeface="Arial" panose="020B0604020202020204" pitchFamily="34" charset="0"/>
              </a:rPr>
              <a:t>obtained </a:t>
            </a:r>
            <a:r>
              <a:rPr lang="en-US" sz="1600" spc="-50" dirty="0">
                <a:solidFill>
                  <a:srgbClr val="404040"/>
                </a:solidFill>
                <a:latin typeface="Arial" panose="020B0604020202020204" pitchFamily="34" charset="0"/>
                <a:cs typeface="Arial" panose="020B0604020202020204" pitchFamily="34" charset="0"/>
              </a:rPr>
              <a:t>gives </a:t>
            </a:r>
            <a:r>
              <a:rPr lang="en-US" sz="1600" spc="-25" dirty="0">
                <a:solidFill>
                  <a:srgbClr val="404040"/>
                </a:solidFill>
                <a:latin typeface="Arial" panose="020B0604020202020204" pitchFamily="34" charset="0"/>
                <a:cs typeface="Arial" panose="020B0604020202020204" pitchFamily="34" charset="0"/>
              </a:rPr>
              <a:t>the </a:t>
            </a:r>
            <a:r>
              <a:rPr lang="en-US" sz="1600" spc="-40" dirty="0">
                <a:solidFill>
                  <a:srgbClr val="404040"/>
                </a:solidFill>
                <a:latin typeface="Arial" panose="020B0604020202020204" pitchFamily="34" charset="0"/>
                <a:cs typeface="Arial" panose="020B0604020202020204" pitchFamily="34" charset="0"/>
              </a:rPr>
              <a:t>best </a:t>
            </a:r>
            <a:r>
              <a:rPr lang="en-US" sz="1600" spc="-120" dirty="0">
                <a:solidFill>
                  <a:srgbClr val="404040"/>
                </a:solidFill>
                <a:latin typeface="Arial" panose="020B0604020202020204" pitchFamily="34" charset="0"/>
                <a:cs typeface="Arial" panose="020B0604020202020204" pitchFamily="34" charset="0"/>
              </a:rPr>
              <a:t>result. </a:t>
            </a:r>
            <a:r>
              <a:rPr lang="en-US" sz="1600" spc="-105" dirty="0">
                <a:solidFill>
                  <a:srgbClr val="404040"/>
                </a:solidFill>
                <a:latin typeface="Arial" panose="020B0604020202020204" pitchFamily="34" charset="0"/>
                <a:cs typeface="Arial" panose="020B0604020202020204" pitchFamily="34" charset="0"/>
              </a:rPr>
              <a:t>The </a:t>
            </a:r>
            <a:r>
              <a:rPr lang="en-US" sz="1600" spc="25" dirty="0">
                <a:solidFill>
                  <a:srgbClr val="404040"/>
                </a:solidFill>
                <a:latin typeface="Arial" panose="020B0604020202020204" pitchFamily="34" charset="0"/>
                <a:cs typeface="Arial" panose="020B0604020202020204" pitchFamily="34" charset="0"/>
              </a:rPr>
              <a:t>depth </a:t>
            </a:r>
            <a:r>
              <a:rPr lang="en-US" sz="1600" spc="-20" dirty="0">
                <a:solidFill>
                  <a:srgbClr val="404040"/>
                </a:solidFill>
                <a:latin typeface="Arial" panose="020B0604020202020204" pitchFamily="34" charset="0"/>
                <a:cs typeface="Arial" panose="020B0604020202020204" pitchFamily="34" charset="0"/>
              </a:rPr>
              <a:t>taken </a:t>
            </a:r>
            <a:r>
              <a:rPr lang="en-US" sz="1600" spc="-70" dirty="0">
                <a:solidFill>
                  <a:srgbClr val="404040"/>
                </a:solidFill>
                <a:latin typeface="Arial" panose="020B0604020202020204" pitchFamily="34" charset="0"/>
                <a:cs typeface="Arial" panose="020B0604020202020204" pitchFamily="34" charset="0"/>
              </a:rPr>
              <a:t>for </a:t>
            </a:r>
            <a:r>
              <a:rPr lang="en-US" sz="1600" spc="-130" dirty="0">
                <a:solidFill>
                  <a:srgbClr val="404040"/>
                </a:solidFill>
                <a:latin typeface="Arial" panose="020B0604020202020204" pitchFamily="34" charset="0"/>
                <a:cs typeface="Arial" panose="020B0604020202020204" pitchFamily="34" charset="0"/>
              </a:rPr>
              <a:t>this </a:t>
            </a:r>
            <a:r>
              <a:rPr lang="en-US" sz="1600" spc="-40" dirty="0">
                <a:solidFill>
                  <a:srgbClr val="404040"/>
                </a:solidFill>
                <a:latin typeface="Arial" panose="020B0604020202020204" pitchFamily="34" charset="0"/>
                <a:cs typeface="Arial" panose="020B0604020202020204" pitchFamily="34" charset="0"/>
              </a:rPr>
              <a:t>tree </a:t>
            </a:r>
            <a:r>
              <a:rPr lang="en-US" sz="1600" spc="-180" dirty="0">
                <a:solidFill>
                  <a:srgbClr val="404040"/>
                </a:solidFill>
                <a:latin typeface="Arial" panose="020B0604020202020204" pitchFamily="34" charset="0"/>
                <a:cs typeface="Arial" panose="020B0604020202020204" pitchFamily="34" charset="0"/>
              </a:rPr>
              <a:t>is </a:t>
            </a:r>
            <a:r>
              <a:rPr lang="en-US" sz="1600" b="1" spc="-275" dirty="0">
                <a:solidFill>
                  <a:srgbClr val="404040"/>
                </a:solidFill>
                <a:latin typeface="Arial" panose="020B0604020202020204" pitchFamily="34" charset="0"/>
                <a:cs typeface="Arial" panose="020B0604020202020204" pitchFamily="34" charset="0"/>
              </a:rPr>
              <a:t>4  </a:t>
            </a:r>
            <a:r>
              <a:rPr lang="en-US" sz="1600" spc="65" dirty="0">
                <a:solidFill>
                  <a:srgbClr val="404040"/>
                </a:solidFill>
                <a:latin typeface="Arial" panose="020B0604020202020204" pitchFamily="34" charset="0"/>
                <a:cs typeface="Arial" panose="020B0604020202020204" pitchFamily="34" charset="0"/>
              </a:rPr>
              <a:t>and </a:t>
            </a:r>
            <a:r>
              <a:rPr lang="en-US" sz="1600" spc="-30" dirty="0">
                <a:solidFill>
                  <a:srgbClr val="404040"/>
                </a:solidFill>
                <a:latin typeface="Arial" panose="020B0604020202020204" pitchFamily="34" charset="0"/>
                <a:cs typeface="Arial" panose="020B0604020202020204" pitchFamily="34" charset="0"/>
              </a:rPr>
              <a:t>total </a:t>
            </a:r>
            <a:r>
              <a:rPr lang="en-US" sz="1600" spc="-35" dirty="0">
                <a:solidFill>
                  <a:srgbClr val="404040"/>
                </a:solidFill>
                <a:latin typeface="Arial" panose="020B0604020202020204" pitchFamily="34" charset="0"/>
                <a:cs typeface="Arial" panose="020B0604020202020204" pitchFamily="34" charset="0"/>
              </a:rPr>
              <a:t>number </a:t>
            </a:r>
            <a:r>
              <a:rPr lang="en-US" sz="1600" spc="5" dirty="0">
                <a:solidFill>
                  <a:srgbClr val="404040"/>
                </a:solidFill>
                <a:latin typeface="Arial" panose="020B0604020202020204" pitchFamily="34" charset="0"/>
                <a:cs typeface="Arial" panose="020B0604020202020204" pitchFamily="34" charset="0"/>
              </a:rPr>
              <a:t>of  </a:t>
            </a:r>
            <a:r>
              <a:rPr lang="en-US" sz="1600" dirty="0">
                <a:solidFill>
                  <a:srgbClr val="404040"/>
                </a:solidFill>
                <a:latin typeface="Arial" panose="020B0604020202020204" pitchFamily="34" charset="0"/>
                <a:cs typeface="Arial" panose="020B0604020202020204" pitchFamily="34" charset="0"/>
              </a:rPr>
              <a:t>nodes are</a:t>
            </a:r>
            <a:r>
              <a:rPr lang="en-US" sz="1600" spc="-250" dirty="0">
                <a:solidFill>
                  <a:srgbClr val="404040"/>
                </a:solidFill>
                <a:latin typeface="Arial" panose="020B0604020202020204" pitchFamily="34" charset="0"/>
                <a:cs typeface="Arial" panose="020B0604020202020204" pitchFamily="34" charset="0"/>
              </a:rPr>
              <a:t> </a:t>
            </a:r>
            <a:r>
              <a:rPr lang="en-US" sz="1600" b="1" spc="-240" dirty="0">
                <a:solidFill>
                  <a:srgbClr val="404040"/>
                </a:solidFill>
                <a:latin typeface="Arial" panose="020B0604020202020204" pitchFamily="34" charset="0"/>
                <a:cs typeface="Arial" panose="020B0604020202020204" pitchFamily="34" charset="0"/>
              </a:rPr>
              <a:t>21</a:t>
            </a:r>
            <a:r>
              <a:rPr lang="en-US" sz="1600" spc="-240" dirty="0">
                <a:solidFill>
                  <a:srgbClr val="404040"/>
                </a:solidFill>
                <a:latin typeface="Arial" panose="020B0604020202020204" pitchFamily="34" charset="0"/>
                <a:cs typeface="Arial" panose="020B0604020202020204" pitchFamily="34" charset="0"/>
              </a:rPr>
              <a:t>.</a:t>
            </a:r>
          </a:p>
          <a:p>
            <a:pPr marL="0" indent="0" algn="just">
              <a:buNone/>
            </a:pPr>
            <a:endParaRPr lang="en-US" dirty="0"/>
          </a:p>
        </p:txBody>
      </p:sp>
      <p:pic>
        <p:nvPicPr>
          <p:cNvPr id="6" name="Content Placeholder 4">
            <a:extLst>
              <a:ext uri="{FF2B5EF4-FFF2-40B4-BE49-F238E27FC236}">
                <a16:creationId xmlns:a16="http://schemas.microsoft.com/office/drawing/2014/main" id="{BDF13E3D-D8FD-48C1-A705-D91D3E0E3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49" y="2355713"/>
            <a:ext cx="8294738" cy="4351338"/>
          </a:xfrm>
          <a:prstGeom prst="rect">
            <a:avLst/>
          </a:prstGeom>
        </p:spPr>
      </p:pic>
    </p:spTree>
    <p:extLst>
      <p:ext uri="{BB962C8B-B14F-4D97-AF65-F5344CB8AC3E}">
        <p14:creationId xmlns:p14="http://schemas.microsoft.com/office/powerpoint/2010/main" val="386429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04CB-E20F-49EF-95E6-18B94BE86E4B}"/>
              </a:ext>
            </a:extLst>
          </p:cNvPr>
          <p:cNvSpPr>
            <a:spLocks noGrp="1"/>
          </p:cNvSpPr>
          <p:nvPr>
            <p:ph type="title"/>
          </p:nvPr>
        </p:nvSpPr>
        <p:spPr/>
        <p:txBody>
          <a:bodyPr/>
          <a:lstStyle/>
          <a:p>
            <a:r>
              <a:rPr lang="en-US" dirty="0"/>
              <a:t>MODELING: USING PYTHON SCIKIT-LEARN</a:t>
            </a:r>
          </a:p>
        </p:txBody>
      </p:sp>
      <p:sp>
        <p:nvSpPr>
          <p:cNvPr id="6" name="Content Placeholder 5">
            <a:extLst>
              <a:ext uri="{FF2B5EF4-FFF2-40B4-BE49-F238E27FC236}">
                <a16:creationId xmlns:a16="http://schemas.microsoft.com/office/drawing/2014/main" id="{F1CCCAA9-F545-4ADE-A3D2-A5054CCB8878}"/>
              </a:ext>
            </a:extLst>
          </p:cNvPr>
          <p:cNvSpPr>
            <a:spLocks noGrp="1"/>
          </p:cNvSpPr>
          <p:nvPr>
            <p:ph idx="1"/>
          </p:nvPr>
        </p:nvSpPr>
        <p:spPr/>
        <p:txBody>
          <a:bodyPr>
            <a:normAutofit fontScale="85000" lnSpcReduction="20000"/>
          </a:bodyPr>
          <a:lstStyle/>
          <a:p>
            <a:pPr marL="280035" algn="just">
              <a:lnSpc>
                <a:spcPct val="100000"/>
              </a:lnSpc>
              <a:spcBef>
                <a:spcPts val="740"/>
              </a:spcBef>
            </a:pPr>
            <a:r>
              <a:rPr lang="en-US" sz="2400" b="1" spc="-80" dirty="0">
                <a:latin typeface="Arial" panose="020B0604020202020204" pitchFamily="34" charset="0"/>
                <a:cs typeface="Arial" panose="020B0604020202020204" pitchFamily="34" charset="0"/>
              </a:rPr>
              <a:t>Node</a:t>
            </a:r>
            <a:r>
              <a:rPr lang="en-US" sz="2400" b="1" spc="-100" dirty="0">
                <a:latin typeface="Arial" panose="020B0604020202020204" pitchFamily="34" charset="0"/>
                <a:cs typeface="Arial" panose="020B0604020202020204" pitchFamily="34" charset="0"/>
              </a:rPr>
              <a:t> </a:t>
            </a:r>
            <a:r>
              <a:rPr lang="en-US" sz="2400" b="1" spc="-135" dirty="0">
                <a:latin typeface="Arial" panose="020B0604020202020204" pitchFamily="34" charset="0"/>
                <a:cs typeface="Arial" panose="020B0604020202020204" pitchFamily="34" charset="0"/>
              </a:rPr>
              <a:t>Description:</a:t>
            </a:r>
            <a:endParaRPr lang="en-US" sz="2400" dirty="0">
              <a:latin typeface="Arial" panose="020B0604020202020204" pitchFamily="34" charset="0"/>
              <a:cs typeface="Arial" panose="020B0604020202020204" pitchFamily="34" charset="0"/>
            </a:endParaRPr>
          </a:p>
          <a:p>
            <a:pPr algn="just">
              <a:lnSpc>
                <a:spcPct val="100000"/>
              </a:lnSpc>
              <a:spcBef>
                <a:spcPts val="725"/>
              </a:spcBef>
              <a:buFont typeface="Wingdings" panose="05000000000000000000" pitchFamily="2" charset="2"/>
              <a:buChar char="Ø"/>
              <a:tabLst>
                <a:tab pos="354965" algn="l"/>
              </a:tabLst>
            </a:pPr>
            <a:r>
              <a:rPr lang="en-US" spc="-95" dirty="0">
                <a:solidFill>
                  <a:srgbClr val="404040"/>
                </a:solidFill>
                <a:latin typeface="Arial" panose="020B0604020202020204" pitchFamily="34" charset="0"/>
                <a:cs typeface="Arial" panose="020B0604020202020204" pitchFamily="34" charset="0"/>
              </a:rPr>
              <a:t>The</a:t>
            </a:r>
            <a:r>
              <a:rPr lang="en-US" spc="-10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root</a:t>
            </a:r>
            <a:r>
              <a:rPr lang="en-US" spc="-114"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0" dirty="0">
                <a:solidFill>
                  <a:srgbClr val="404040"/>
                </a:solidFill>
                <a:latin typeface="Arial" panose="020B0604020202020204" pitchFamily="34" charset="0"/>
                <a:cs typeface="Arial" panose="020B0604020202020204" pitchFamily="34" charset="0"/>
              </a:rPr>
              <a:t> </a:t>
            </a:r>
            <a:r>
              <a:rPr lang="en-US" spc="-90" dirty="0">
                <a:solidFill>
                  <a:srgbClr val="404040"/>
                </a:solidFill>
                <a:latin typeface="Arial" panose="020B0604020202020204" pitchFamily="34" charset="0"/>
                <a:cs typeface="Arial" panose="020B0604020202020204" pitchFamily="34" charset="0"/>
              </a:rPr>
              <a:t>split</a:t>
            </a:r>
            <a:r>
              <a:rPr lang="en-US" spc="-14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20" dirty="0">
                <a:solidFill>
                  <a:srgbClr val="404040"/>
                </a:solidFill>
                <a:latin typeface="Arial" panose="020B0604020202020204" pitchFamily="34" charset="0"/>
                <a:cs typeface="Arial" panose="020B0604020202020204" pitchFamily="34" charset="0"/>
              </a:rPr>
              <a:t> this</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tree</a:t>
            </a:r>
            <a:r>
              <a:rPr lang="en-US" spc="-10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started</a:t>
            </a:r>
            <a:r>
              <a:rPr lang="en-US" spc="-9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with</a:t>
            </a:r>
            <a:r>
              <a:rPr lang="en-US" spc="-8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Glucose</a:t>
            </a:r>
            <a:r>
              <a:rPr lang="en-US" spc="-10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attribute.</a:t>
            </a:r>
            <a:endParaRPr lang="en-US" dirty="0">
              <a:latin typeface="Arial" panose="020B0604020202020204" pitchFamily="34" charset="0"/>
              <a:cs typeface="Arial" panose="020B0604020202020204" pitchFamily="34" charset="0"/>
            </a:endParaRPr>
          </a:p>
          <a:p>
            <a:pPr algn="just">
              <a:lnSpc>
                <a:spcPct val="100000"/>
              </a:lnSpc>
              <a:spcBef>
                <a:spcPts val="1010"/>
              </a:spcBef>
              <a:buFont typeface="Wingdings" panose="05000000000000000000" pitchFamily="2" charset="2"/>
              <a:buChar char="Ø"/>
              <a:tabLst>
                <a:tab pos="354965" algn="l"/>
              </a:tabLst>
            </a:pPr>
            <a:r>
              <a:rPr lang="en-US" spc="25" dirty="0">
                <a:solidFill>
                  <a:srgbClr val="404040"/>
                </a:solidFill>
                <a:latin typeface="Arial" panose="020B0604020202020204" pitchFamily="34" charset="0"/>
                <a:cs typeface="Arial" panose="020B0604020202020204" pitchFamily="34" charset="0"/>
              </a:rPr>
              <a:t>No</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30"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a:t>
            </a:r>
            <a:r>
              <a:rPr lang="en-US" spc="-125"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40"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3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count</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those</a:t>
            </a:r>
            <a:r>
              <a:rPr lang="en-US" spc="-9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4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whose</a:t>
            </a:r>
            <a:r>
              <a:rPr lang="en-US" spc="-8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glucose</a:t>
            </a:r>
            <a:r>
              <a:rPr lang="en-US" spc="-1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value</a:t>
            </a:r>
            <a:r>
              <a:rPr lang="en-US" spc="-160"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14" dirty="0">
                <a:solidFill>
                  <a:srgbClr val="404040"/>
                </a:solidFill>
                <a:latin typeface="Arial" panose="020B0604020202020204" pitchFamily="34" charset="0"/>
                <a:cs typeface="Arial" panose="020B0604020202020204" pitchFamily="34" charset="0"/>
              </a:rPr>
              <a:t> less</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than</a:t>
            </a:r>
            <a:r>
              <a:rPr lang="en-US" spc="-120"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154.5</a:t>
            </a:r>
            <a:endParaRPr lang="en-US" dirty="0">
              <a:latin typeface="Arial" panose="020B0604020202020204" pitchFamily="34" charset="0"/>
              <a:cs typeface="Arial" panose="020B0604020202020204" pitchFamily="34" charset="0"/>
            </a:endParaRPr>
          </a:p>
          <a:p>
            <a:pPr algn="just">
              <a:lnSpc>
                <a:spcPct val="100000"/>
              </a:lnSpc>
              <a:spcBef>
                <a:spcPts val="994"/>
              </a:spcBef>
              <a:buFont typeface="Wingdings" panose="05000000000000000000" pitchFamily="2" charset="2"/>
              <a:buChar char="Ø"/>
              <a:tabLst>
                <a:tab pos="354965" algn="l"/>
              </a:tabLst>
            </a:pPr>
            <a:r>
              <a:rPr lang="en-US" spc="10" dirty="0">
                <a:solidFill>
                  <a:srgbClr val="404040"/>
                </a:solidFill>
                <a:latin typeface="Arial" panose="020B0604020202020204" pitchFamily="34" charset="0"/>
                <a:cs typeface="Arial" panose="020B0604020202020204" pitchFamily="34" charset="0"/>
              </a:rPr>
              <a:t>Value</a:t>
            </a:r>
            <a:r>
              <a:rPr lang="en-US" spc="-110"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a:t>
            </a:r>
            <a:r>
              <a:rPr lang="en-US" spc="-120"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6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gives</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total</a:t>
            </a:r>
            <a:r>
              <a:rPr lang="en-US" spc="-10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no</a:t>
            </a:r>
            <a:r>
              <a:rPr lang="en-US" spc="-114"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3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for</a:t>
            </a:r>
            <a:r>
              <a:rPr lang="en-US" spc="-11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outcome</a:t>
            </a:r>
            <a:r>
              <a:rPr lang="en-US" spc="-80" dirty="0">
                <a:solidFill>
                  <a:srgbClr val="404040"/>
                </a:solidFill>
                <a:latin typeface="Arial" panose="020B0604020202020204" pitchFamily="34" charset="0"/>
                <a:cs typeface="Arial" panose="020B0604020202020204" pitchFamily="34" charset="0"/>
              </a:rPr>
              <a:t> </a:t>
            </a:r>
            <a:r>
              <a:rPr lang="en-US" b="1" spc="-145" dirty="0">
                <a:solidFill>
                  <a:srgbClr val="404040"/>
                </a:solidFill>
                <a:latin typeface="Arial" panose="020B0604020202020204" pitchFamily="34" charset="0"/>
                <a:cs typeface="Arial" panose="020B0604020202020204" pitchFamily="34" charset="0"/>
              </a:rPr>
              <a:t>‘0’</a:t>
            </a:r>
            <a:r>
              <a:rPr lang="en-US" b="1" spc="-8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and</a:t>
            </a:r>
            <a:r>
              <a:rPr lang="en-US" spc="-120" dirty="0">
                <a:solidFill>
                  <a:srgbClr val="404040"/>
                </a:solidFill>
                <a:latin typeface="Arial" panose="020B0604020202020204" pitchFamily="34" charset="0"/>
                <a:cs typeface="Arial" panose="020B0604020202020204" pitchFamily="34" charset="0"/>
              </a:rPr>
              <a:t> </a:t>
            </a:r>
            <a:r>
              <a:rPr lang="en-US" b="1" spc="-145" dirty="0">
                <a:solidFill>
                  <a:srgbClr val="404040"/>
                </a:solidFill>
                <a:latin typeface="Arial" panose="020B0604020202020204" pitchFamily="34" charset="0"/>
                <a:cs typeface="Arial" panose="020B0604020202020204" pitchFamily="34" charset="0"/>
              </a:rPr>
              <a:t>‘1’</a:t>
            </a:r>
            <a:r>
              <a:rPr lang="en-US" spc="-145" dirty="0">
                <a:solidFill>
                  <a:srgbClr val="404040"/>
                </a:solidFill>
                <a:latin typeface="Arial" panose="020B0604020202020204" pitchFamily="34" charset="0"/>
                <a:cs typeface="Arial" panose="020B0604020202020204" pitchFamily="34" charset="0"/>
              </a:rPr>
              <a:t>.</a:t>
            </a:r>
            <a:r>
              <a:rPr lang="en-US" spc="-105"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For </a:t>
            </a:r>
            <a:r>
              <a:rPr lang="en-US" spc="-40" dirty="0">
                <a:solidFill>
                  <a:srgbClr val="404040"/>
                </a:solidFill>
                <a:latin typeface="Arial" panose="020B0604020202020204" pitchFamily="34" charset="0"/>
                <a:cs typeface="Arial" panose="020B0604020202020204" pitchFamily="34" charset="0"/>
              </a:rPr>
              <a:t>e.g.</a:t>
            </a:r>
            <a:r>
              <a:rPr lang="en-US" spc="-12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root</a:t>
            </a:r>
            <a:r>
              <a:rPr lang="en-US" spc="-114"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 </a:t>
            </a:r>
            <a:r>
              <a:rPr lang="en-US" dirty="0">
                <a:solidFill>
                  <a:srgbClr val="404040"/>
                </a:solidFill>
                <a:latin typeface="Arial" panose="020B0604020202020204" pitchFamily="34" charset="0"/>
                <a:cs typeface="Arial" panose="020B0604020202020204" pitchFamily="34" charset="0"/>
              </a:rPr>
              <a:t>value</a:t>
            </a:r>
            <a:r>
              <a:rPr lang="en-US" spc="-160" dirty="0">
                <a:solidFill>
                  <a:srgbClr val="404040"/>
                </a:solidFill>
                <a:latin typeface="Arial" panose="020B0604020202020204" pitchFamily="34" charset="0"/>
                <a:cs typeface="Arial" panose="020B0604020202020204" pitchFamily="34" charset="0"/>
              </a:rPr>
              <a:t> </a:t>
            </a:r>
            <a:r>
              <a:rPr lang="en-US" spc="-135" dirty="0">
                <a:solidFill>
                  <a:srgbClr val="404040"/>
                </a:solidFill>
                <a:latin typeface="Arial" panose="020B0604020202020204" pitchFamily="34" charset="0"/>
                <a:cs typeface="Arial" panose="020B0604020202020204" pitchFamily="34" charset="0"/>
              </a:rPr>
              <a:t>188</a:t>
            </a:r>
            <a:r>
              <a:rPr lang="en-US" spc="-12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(represents</a:t>
            </a:r>
            <a:r>
              <a:rPr lang="en-US" spc="-6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class</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a:t>
            </a:r>
            <a:r>
              <a:rPr lang="en-US" b="1" spc="-30" dirty="0">
                <a:solidFill>
                  <a:srgbClr val="404040"/>
                </a:solidFill>
                <a:latin typeface="Arial" panose="020B0604020202020204" pitchFamily="34" charset="0"/>
                <a:cs typeface="Arial" panose="020B0604020202020204" pitchFamily="34" charset="0"/>
              </a:rPr>
              <a:t>0</a:t>
            </a:r>
            <a:r>
              <a:rPr lang="en-US" spc="-30" dirty="0">
                <a:solidFill>
                  <a:srgbClr val="404040"/>
                </a:solidFill>
                <a:latin typeface="Arial" panose="020B0604020202020204" pitchFamily="34" charset="0"/>
                <a:cs typeface="Arial" panose="020B0604020202020204" pitchFamily="34" charset="0"/>
              </a:rPr>
              <a:t>’)</a:t>
            </a:r>
            <a:r>
              <a:rPr lang="en-US" spc="-114"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higher</a:t>
            </a:r>
            <a:r>
              <a:rPr lang="en-US" spc="-10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than</a:t>
            </a:r>
            <a:r>
              <a:rPr lang="en-US" spc="-105" dirty="0">
                <a:solidFill>
                  <a:srgbClr val="404040"/>
                </a:solidFill>
                <a:latin typeface="Arial" panose="020B0604020202020204" pitchFamily="34" charset="0"/>
                <a:cs typeface="Arial" panose="020B0604020202020204" pitchFamily="34" charset="0"/>
              </a:rPr>
              <a:t> </a:t>
            </a:r>
            <a:r>
              <a:rPr lang="en-US" spc="-135" dirty="0">
                <a:solidFill>
                  <a:srgbClr val="404040"/>
                </a:solidFill>
                <a:latin typeface="Arial" panose="020B0604020202020204" pitchFamily="34" charset="0"/>
                <a:cs typeface="Arial" panose="020B0604020202020204" pitchFamily="34" charset="0"/>
              </a:rPr>
              <a:t>110</a:t>
            </a:r>
            <a:r>
              <a:rPr lang="en-US" spc="-12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(represents</a:t>
            </a:r>
            <a:r>
              <a:rPr lang="en-US" spc="-5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class</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a:t>
            </a:r>
            <a:r>
              <a:rPr lang="en-US" b="1" spc="-30" dirty="0">
                <a:solidFill>
                  <a:srgbClr val="404040"/>
                </a:solidFill>
                <a:latin typeface="Arial" panose="020B0604020202020204" pitchFamily="34" charset="0"/>
                <a:cs typeface="Arial" panose="020B0604020202020204" pitchFamily="34" charset="0"/>
              </a:rPr>
              <a:t>1</a:t>
            </a:r>
            <a:r>
              <a:rPr lang="en-US" spc="-30" dirty="0">
                <a:solidFill>
                  <a:srgbClr val="404040"/>
                </a:solidFill>
                <a:latin typeface="Arial" panose="020B0604020202020204" pitchFamily="34" charset="0"/>
                <a:cs typeface="Arial" panose="020B0604020202020204" pitchFamily="34" charset="0"/>
              </a:rPr>
              <a:t>’)</a:t>
            </a:r>
            <a:r>
              <a:rPr lang="en-US" spc="-114" dirty="0">
                <a:solidFill>
                  <a:srgbClr val="404040"/>
                </a:solidFill>
                <a:latin typeface="Arial" panose="020B0604020202020204" pitchFamily="34" charset="0"/>
                <a:cs typeface="Arial" panose="020B0604020202020204" pitchFamily="34" charset="0"/>
              </a:rPr>
              <a:t> </a:t>
            </a:r>
            <a:r>
              <a:rPr lang="en-US" spc="-145" dirty="0">
                <a:solidFill>
                  <a:srgbClr val="404040"/>
                </a:solidFill>
                <a:latin typeface="Arial" panose="020B0604020202020204" pitchFamily="34" charset="0"/>
                <a:cs typeface="Arial" panose="020B0604020202020204" pitchFamily="34" charset="0"/>
              </a:rPr>
              <a:t>,</a:t>
            </a:r>
            <a:r>
              <a:rPr lang="en-US" spc="-12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so</a:t>
            </a:r>
            <a:r>
              <a:rPr lang="en-US" spc="-114" dirty="0">
                <a:solidFill>
                  <a:srgbClr val="404040"/>
                </a:solidFill>
                <a:latin typeface="Arial" panose="020B0604020202020204" pitchFamily="34" charset="0"/>
                <a:cs typeface="Arial" panose="020B0604020202020204" pitchFamily="34" charset="0"/>
              </a:rPr>
              <a:t> </a:t>
            </a:r>
            <a:r>
              <a:rPr lang="en-US" spc="-120" dirty="0">
                <a:solidFill>
                  <a:srgbClr val="404040"/>
                </a:solidFill>
                <a:latin typeface="Arial" panose="020B0604020202020204" pitchFamily="34" charset="0"/>
                <a:cs typeface="Arial" panose="020B0604020202020204" pitchFamily="34" charset="0"/>
              </a:rPr>
              <a:t>this</a:t>
            </a:r>
            <a:r>
              <a:rPr lang="en-US" spc="-10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4"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 </a:t>
            </a:r>
            <a:r>
              <a:rPr lang="en-US" spc="-35" dirty="0">
                <a:solidFill>
                  <a:srgbClr val="404040"/>
                </a:solidFill>
                <a:latin typeface="Arial" panose="020B0604020202020204" pitchFamily="34" charset="0"/>
                <a:cs typeface="Arial" panose="020B0604020202020204" pitchFamily="34" charset="0"/>
              </a:rPr>
              <a:t>classified </a:t>
            </a:r>
            <a:r>
              <a:rPr lang="en-US" spc="-45" dirty="0">
                <a:solidFill>
                  <a:srgbClr val="404040"/>
                </a:solidFill>
                <a:latin typeface="Arial" panose="020B0604020202020204" pitchFamily="34" charset="0"/>
                <a:cs typeface="Arial" panose="020B0604020202020204" pitchFamily="34" charset="0"/>
              </a:rPr>
              <a:t>as class</a:t>
            </a:r>
            <a:r>
              <a:rPr lang="en-US" spc="-30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a:t>
            </a:r>
            <a:r>
              <a:rPr lang="en-US" b="1" spc="5" dirty="0">
                <a:solidFill>
                  <a:srgbClr val="404040"/>
                </a:solidFill>
                <a:latin typeface="Arial" panose="020B0604020202020204" pitchFamily="34" charset="0"/>
                <a:cs typeface="Arial" panose="020B0604020202020204" pitchFamily="34" charset="0"/>
              </a:rPr>
              <a:t>0</a:t>
            </a:r>
            <a:r>
              <a:rPr lang="en-US" spc="5"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just">
              <a:lnSpc>
                <a:spcPct val="100000"/>
              </a:lnSpc>
              <a:spcBef>
                <a:spcPts val="1010"/>
              </a:spcBef>
              <a:buFont typeface="Wingdings" panose="05000000000000000000" pitchFamily="2" charset="2"/>
              <a:buChar char="Ø"/>
              <a:tabLst>
                <a:tab pos="354965" algn="l"/>
              </a:tabLst>
            </a:pPr>
            <a:r>
              <a:rPr lang="en-US" spc="-50" dirty="0">
                <a:solidFill>
                  <a:srgbClr val="404040"/>
                </a:solidFill>
                <a:latin typeface="Arial" panose="020B0604020202020204" pitchFamily="34" charset="0"/>
                <a:cs typeface="Arial" panose="020B0604020202020204" pitchFamily="34" charset="0"/>
              </a:rPr>
              <a:t>Class </a:t>
            </a:r>
            <a:r>
              <a:rPr lang="en-US" spc="-22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Diabetic </a:t>
            </a:r>
            <a:r>
              <a:rPr lang="en-US" spc="-2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t>
            </a:r>
            <a:r>
              <a:rPr lang="en-US" b="1" dirty="0">
                <a:solidFill>
                  <a:srgbClr val="404040"/>
                </a:solidFill>
                <a:latin typeface="Arial" panose="020B0604020202020204" pitchFamily="34" charset="0"/>
                <a:cs typeface="Arial" panose="020B0604020202020204" pitchFamily="34" charset="0"/>
              </a:rPr>
              <a:t>1</a:t>
            </a:r>
            <a:r>
              <a:rPr lang="en-US"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or </a:t>
            </a:r>
            <a:r>
              <a:rPr lang="en-US" dirty="0">
                <a:solidFill>
                  <a:srgbClr val="404040"/>
                </a:solidFill>
                <a:latin typeface="Arial" panose="020B0604020202020204" pitchFamily="34" charset="0"/>
                <a:cs typeface="Arial" panose="020B0604020202020204" pitchFamily="34" charset="0"/>
              </a:rPr>
              <a:t>Non </a:t>
            </a:r>
            <a:r>
              <a:rPr lang="en-US" spc="10" dirty="0">
                <a:solidFill>
                  <a:srgbClr val="404040"/>
                </a:solidFill>
                <a:latin typeface="Arial" panose="020B0604020202020204" pitchFamily="34" charset="0"/>
                <a:cs typeface="Arial" panose="020B0604020202020204" pitchFamily="34" charset="0"/>
              </a:rPr>
              <a:t>Diabetic</a:t>
            </a:r>
            <a:r>
              <a:rPr lang="en-US" spc="-295"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t>
            </a:r>
            <a:r>
              <a:rPr lang="en-US" b="1" dirty="0">
                <a:solidFill>
                  <a:srgbClr val="404040"/>
                </a:solidFill>
                <a:latin typeface="Arial" panose="020B0604020202020204" pitchFamily="34" charset="0"/>
                <a:cs typeface="Arial" panose="020B0604020202020204" pitchFamily="34" charset="0"/>
              </a:rPr>
              <a:t>0</a:t>
            </a:r>
            <a:r>
              <a:rPr lang="en-US" dirty="0">
                <a:solidFill>
                  <a:srgbClr val="404040"/>
                </a:solidFill>
                <a:latin typeface="Arial" panose="020B0604020202020204" pitchFamily="34" charset="0"/>
                <a:cs typeface="Arial" panose="020B0604020202020204" pitchFamily="34" charset="0"/>
              </a:rPr>
              <a:t>’</a:t>
            </a:r>
          </a:p>
          <a:p>
            <a:pPr algn="just">
              <a:lnSpc>
                <a:spcPct val="100000"/>
              </a:lnSpc>
              <a:spcBef>
                <a:spcPts val="1010"/>
              </a:spcBef>
              <a:buFont typeface="Wingdings" panose="05000000000000000000" pitchFamily="2" charset="2"/>
              <a:buChar char="Ø"/>
              <a:tabLst>
                <a:tab pos="354965" algn="l"/>
              </a:tabLst>
            </a:pPr>
            <a:r>
              <a:rPr lang="en-US" spc="-35" dirty="0">
                <a:solidFill>
                  <a:srgbClr val="404040"/>
                </a:solidFill>
                <a:latin typeface="Arial" panose="020B0604020202020204" pitchFamily="34" charset="0"/>
                <a:cs typeface="Arial" panose="020B0604020202020204" pitchFamily="34" charset="0"/>
              </a:rPr>
              <a:t>Gini </a:t>
            </a:r>
            <a:r>
              <a:rPr lang="en-US" spc="-105" dirty="0">
                <a:solidFill>
                  <a:srgbClr val="404040"/>
                </a:solidFill>
                <a:latin typeface="Arial" panose="020B0604020202020204" pitchFamily="34" charset="0"/>
                <a:cs typeface="Arial" panose="020B0604020202020204" pitchFamily="34" charset="0"/>
              </a:rPr>
              <a:t>Impurity </a:t>
            </a:r>
            <a:r>
              <a:rPr lang="en-US" spc="-220"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This </a:t>
            </a:r>
            <a:r>
              <a:rPr lang="en-US" spc="-20" dirty="0">
                <a:solidFill>
                  <a:srgbClr val="404040"/>
                </a:solidFill>
                <a:latin typeface="Arial" panose="020B0604020202020204" pitchFamily="34" charset="0"/>
                <a:cs typeface="Arial" panose="020B0604020202020204" pitchFamily="34" charset="0"/>
              </a:rPr>
              <a:t>function </a:t>
            </a:r>
            <a:r>
              <a:rPr lang="en-US" spc="-60" dirty="0">
                <a:solidFill>
                  <a:srgbClr val="404040"/>
                </a:solidFill>
                <a:latin typeface="Arial" panose="020B0604020202020204" pitchFamily="34" charset="0"/>
                <a:cs typeface="Arial" panose="020B0604020202020204" pitchFamily="34" charset="0"/>
              </a:rPr>
              <a:t>measures </a:t>
            </a:r>
            <a:r>
              <a:rPr lang="en-US" spc="-20" dirty="0">
                <a:solidFill>
                  <a:srgbClr val="404040"/>
                </a:solidFill>
                <a:latin typeface="Arial" panose="020B0604020202020204" pitchFamily="34" charset="0"/>
                <a:cs typeface="Arial" panose="020B0604020202020204" pitchFamily="34" charset="0"/>
              </a:rPr>
              <a:t>the </a:t>
            </a:r>
            <a:r>
              <a:rPr lang="en-US" spc="-35" dirty="0">
                <a:solidFill>
                  <a:srgbClr val="404040"/>
                </a:solidFill>
                <a:latin typeface="Arial" panose="020B0604020202020204" pitchFamily="34" charset="0"/>
                <a:cs typeface="Arial" panose="020B0604020202020204" pitchFamily="34" charset="0"/>
              </a:rPr>
              <a:t>quality </a:t>
            </a:r>
            <a:r>
              <a:rPr lang="en-US" spc="5" dirty="0">
                <a:solidFill>
                  <a:srgbClr val="404040"/>
                </a:solidFill>
                <a:latin typeface="Arial" panose="020B0604020202020204" pitchFamily="34" charset="0"/>
                <a:cs typeface="Arial" panose="020B0604020202020204" pitchFamily="34" charset="0"/>
              </a:rPr>
              <a:t>of </a:t>
            </a:r>
            <a:r>
              <a:rPr lang="en-US" spc="125" dirty="0">
                <a:solidFill>
                  <a:srgbClr val="404040"/>
                </a:solidFill>
                <a:latin typeface="Arial" panose="020B0604020202020204" pitchFamily="34" charset="0"/>
                <a:cs typeface="Arial" panose="020B0604020202020204" pitchFamily="34" charset="0"/>
              </a:rPr>
              <a:t>a </a:t>
            </a:r>
            <a:r>
              <a:rPr lang="en-US" spc="-100" dirty="0">
                <a:solidFill>
                  <a:srgbClr val="404040"/>
                </a:solidFill>
                <a:latin typeface="Arial" panose="020B0604020202020204" pitchFamily="34" charset="0"/>
                <a:cs typeface="Arial" panose="020B0604020202020204" pitchFamily="34" charset="0"/>
              </a:rPr>
              <a:t>split. </a:t>
            </a:r>
            <a:r>
              <a:rPr lang="en-US" spc="-175" dirty="0">
                <a:solidFill>
                  <a:srgbClr val="404040"/>
                </a:solidFill>
                <a:latin typeface="Arial" panose="020B0604020202020204" pitchFamily="34" charset="0"/>
                <a:cs typeface="Arial" panose="020B0604020202020204" pitchFamily="34" charset="0"/>
              </a:rPr>
              <a:t>This </a:t>
            </a:r>
            <a:r>
              <a:rPr lang="en-US" spc="5" dirty="0">
                <a:solidFill>
                  <a:srgbClr val="404040"/>
                </a:solidFill>
                <a:latin typeface="Arial" panose="020B0604020202020204" pitchFamily="34" charset="0"/>
                <a:cs typeface="Arial" panose="020B0604020202020204" pitchFamily="34" charset="0"/>
              </a:rPr>
              <a:t>factor </a:t>
            </a:r>
            <a:r>
              <a:rPr lang="en-US" spc="-60" dirty="0">
                <a:solidFill>
                  <a:srgbClr val="404040"/>
                </a:solidFill>
                <a:latin typeface="Arial" panose="020B0604020202020204" pitchFamily="34" charset="0"/>
                <a:cs typeface="Arial" panose="020B0604020202020204" pitchFamily="34" charset="0"/>
              </a:rPr>
              <a:t>measures </a:t>
            </a:r>
            <a:r>
              <a:rPr lang="en-US" spc="15" dirty="0">
                <a:solidFill>
                  <a:srgbClr val="404040"/>
                </a:solidFill>
                <a:latin typeface="Arial" panose="020B0604020202020204" pitchFamily="34" charset="0"/>
                <a:cs typeface="Arial" panose="020B0604020202020204" pitchFamily="34" charset="0"/>
              </a:rPr>
              <a:t>how </a:t>
            </a:r>
            <a:r>
              <a:rPr lang="en-US" spc="125" dirty="0">
                <a:solidFill>
                  <a:srgbClr val="404040"/>
                </a:solidFill>
                <a:latin typeface="Arial" panose="020B0604020202020204" pitchFamily="34" charset="0"/>
                <a:cs typeface="Arial" panose="020B0604020202020204" pitchFamily="34" charset="0"/>
              </a:rPr>
              <a:t>a  </a:t>
            </a:r>
            <a:r>
              <a:rPr lang="en-US" spc="-25" dirty="0">
                <a:solidFill>
                  <a:srgbClr val="404040"/>
                </a:solidFill>
                <a:latin typeface="Arial" panose="020B0604020202020204" pitchFamily="34" charset="0"/>
                <a:cs typeface="Arial" panose="020B0604020202020204" pitchFamily="34" charset="0"/>
              </a:rPr>
              <a:t>randomly</a:t>
            </a:r>
            <a:r>
              <a:rPr lang="en-US" spc="-114"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chosen</a:t>
            </a:r>
            <a:r>
              <a:rPr lang="en-US" spc="-9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element</a:t>
            </a:r>
            <a:r>
              <a:rPr lang="en-US" spc="-12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from</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set</a:t>
            </a:r>
            <a:r>
              <a:rPr lang="en-US" spc="-1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would</a:t>
            </a:r>
            <a:r>
              <a:rPr lang="en-US" spc="-95"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be</a:t>
            </a:r>
            <a:r>
              <a:rPr lang="en-US" spc="-13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incorrectly</a:t>
            </a:r>
            <a:r>
              <a:rPr lang="en-US" spc="-8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classified</a:t>
            </a:r>
            <a:r>
              <a:rPr lang="en-US" spc="-120"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i.e.</a:t>
            </a:r>
            <a:r>
              <a:rPr lang="en-US" spc="-114"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55"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2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probability</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  </a:t>
            </a:r>
            <a:r>
              <a:rPr lang="en-US" spc="-45" dirty="0">
                <a:solidFill>
                  <a:srgbClr val="404040"/>
                </a:solidFill>
                <a:latin typeface="Arial" panose="020B0604020202020204" pitchFamily="34" charset="0"/>
                <a:cs typeface="Arial" panose="020B0604020202020204" pitchFamily="34" charset="0"/>
              </a:rPr>
              <a:t>misclassification</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a:t>
            </a:r>
            <a:r>
              <a:rPr lang="en-US" spc="125" dirty="0">
                <a:solidFill>
                  <a:srgbClr val="404040"/>
                </a:solidFill>
                <a:latin typeface="Arial" panose="020B0604020202020204" pitchFamily="34" charset="0"/>
                <a:cs typeface="Arial" panose="020B0604020202020204" pitchFamily="34" charset="0"/>
              </a:rPr>
              <a:t>a</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record.</a:t>
            </a:r>
            <a:r>
              <a:rPr lang="en-US" spc="-100"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45"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2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used</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to</a:t>
            </a:r>
            <a:r>
              <a:rPr lang="en-US" spc="-11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minimize</a:t>
            </a:r>
            <a:r>
              <a:rPr lang="en-US" spc="-114" dirty="0">
                <a:solidFill>
                  <a:srgbClr val="404040"/>
                </a:solidFill>
                <a:latin typeface="Arial" panose="020B0604020202020204" pitchFamily="34" charset="0"/>
                <a:cs typeface="Arial" panose="020B0604020202020204" pitchFamily="34" charset="0"/>
              </a:rPr>
              <a:t> </a:t>
            </a:r>
            <a:r>
              <a:rPr lang="en-US" spc="-60" dirty="0">
                <a:solidFill>
                  <a:srgbClr val="404040"/>
                </a:solidFill>
                <a:latin typeface="Arial" panose="020B0604020202020204" pitchFamily="34" charset="0"/>
                <a:cs typeface="Arial" panose="020B0604020202020204" pitchFamily="34" charset="0"/>
              </a:rPr>
              <a:t>misclassifications.</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69777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471-977D-4973-B67E-A4A0BF8DD032}"/>
              </a:ext>
            </a:extLst>
          </p:cNvPr>
          <p:cNvSpPr>
            <a:spLocks noGrp="1"/>
          </p:cNvSpPr>
          <p:nvPr>
            <p:ph type="title"/>
          </p:nvPr>
        </p:nvSpPr>
        <p:spPr>
          <a:xfrm>
            <a:off x="838200" y="365125"/>
            <a:ext cx="10515600" cy="721553"/>
          </a:xfrm>
        </p:spPr>
        <p:txBody>
          <a:bodyPr>
            <a:normAutofit/>
          </a:bodyPr>
          <a:lstStyle/>
          <a:p>
            <a:r>
              <a:rPr lang="en-US" sz="2800" dirty="0"/>
              <a:t>MODELING: USING PYTHON SCIKIT-LEARN</a:t>
            </a:r>
          </a:p>
        </p:txBody>
      </p:sp>
      <p:graphicFrame>
        <p:nvGraphicFramePr>
          <p:cNvPr id="6" name="object 4">
            <a:extLst>
              <a:ext uri="{FF2B5EF4-FFF2-40B4-BE49-F238E27FC236}">
                <a16:creationId xmlns:a16="http://schemas.microsoft.com/office/drawing/2014/main" id="{5BC07A7B-B458-4880-BEBB-5FF1430644FC}"/>
              </a:ext>
            </a:extLst>
          </p:cNvPr>
          <p:cNvGraphicFramePr>
            <a:graphicFrameLocks noGrp="1"/>
          </p:cNvGraphicFramePr>
          <p:nvPr>
            <p:extLst>
              <p:ext uri="{D42A27DB-BD31-4B8C-83A1-F6EECF244321}">
                <p14:modId xmlns:p14="http://schemas.microsoft.com/office/powerpoint/2010/main" val="2077647967"/>
              </p:ext>
            </p:extLst>
          </p:nvPr>
        </p:nvGraphicFramePr>
        <p:xfrm>
          <a:off x="106017" y="1388682"/>
          <a:ext cx="11887200" cy="5469324"/>
        </p:xfrm>
        <a:graphic>
          <a:graphicData uri="http://schemas.openxmlformats.org/drawingml/2006/table">
            <a:tbl>
              <a:tblPr firstRow="1" bandRow="1">
                <a:tableStyleId>{2D5ABB26-0587-4C30-8999-92F81FD0307C}</a:tableStyleId>
              </a:tblPr>
              <a:tblGrid>
                <a:gridCol w="1176480">
                  <a:extLst>
                    <a:ext uri="{9D8B030D-6E8A-4147-A177-3AD203B41FA5}">
                      <a16:colId xmlns:a16="http://schemas.microsoft.com/office/drawing/2014/main" val="20000"/>
                    </a:ext>
                  </a:extLst>
                </a:gridCol>
                <a:gridCol w="6931905">
                  <a:extLst>
                    <a:ext uri="{9D8B030D-6E8A-4147-A177-3AD203B41FA5}">
                      <a16:colId xmlns:a16="http://schemas.microsoft.com/office/drawing/2014/main" val="20001"/>
                    </a:ext>
                  </a:extLst>
                </a:gridCol>
                <a:gridCol w="1422793">
                  <a:extLst>
                    <a:ext uri="{9D8B030D-6E8A-4147-A177-3AD203B41FA5}">
                      <a16:colId xmlns:a16="http://schemas.microsoft.com/office/drawing/2014/main" val="20002"/>
                    </a:ext>
                  </a:extLst>
                </a:gridCol>
                <a:gridCol w="1025023">
                  <a:extLst>
                    <a:ext uri="{9D8B030D-6E8A-4147-A177-3AD203B41FA5}">
                      <a16:colId xmlns:a16="http://schemas.microsoft.com/office/drawing/2014/main" val="20003"/>
                    </a:ext>
                  </a:extLst>
                </a:gridCol>
                <a:gridCol w="1330999">
                  <a:extLst>
                    <a:ext uri="{9D8B030D-6E8A-4147-A177-3AD203B41FA5}">
                      <a16:colId xmlns:a16="http://schemas.microsoft.com/office/drawing/2014/main" val="20004"/>
                    </a:ext>
                  </a:extLst>
                </a:gridCol>
              </a:tblGrid>
              <a:tr h="286739">
                <a:tc>
                  <a:txBody>
                    <a:bodyPr/>
                    <a:lstStyle/>
                    <a:p>
                      <a:pPr marL="13335" algn="ctr">
                        <a:lnSpc>
                          <a:spcPct val="100000"/>
                        </a:lnSpc>
                        <a:spcBef>
                          <a:spcPts val="340"/>
                        </a:spcBef>
                      </a:pPr>
                      <a:r>
                        <a:rPr sz="1200" b="1" spc="-125" dirty="0">
                          <a:solidFill>
                            <a:srgbClr val="FFFFFF"/>
                          </a:solidFill>
                          <a:latin typeface="+mn-lt"/>
                          <a:cs typeface="Arial" panose="020B0604020202020204" pitchFamily="34" charset="0"/>
                        </a:rPr>
                        <a:t>S.No.</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40"/>
                        </a:spcBef>
                      </a:pPr>
                      <a:r>
                        <a:rPr sz="1200" b="1" spc="-80" dirty="0">
                          <a:solidFill>
                            <a:srgbClr val="FFFFFF"/>
                          </a:solidFill>
                          <a:latin typeface="+mn-lt"/>
                          <a:cs typeface="Arial" panose="020B0604020202020204" pitchFamily="34" charset="0"/>
                        </a:rPr>
                        <a:t>Antecedent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174625" algn="r">
                        <a:lnSpc>
                          <a:spcPct val="100000"/>
                        </a:lnSpc>
                        <a:spcBef>
                          <a:spcPts val="340"/>
                        </a:spcBef>
                      </a:pPr>
                      <a:r>
                        <a:rPr sz="1200" b="1" dirty="0">
                          <a:solidFill>
                            <a:srgbClr val="FFFFFF"/>
                          </a:solidFill>
                          <a:latin typeface="+mn-lt"/>
                          <a:cs typeface="Arial" panose="020B0604020202020204" pitchFamily="34" charset="0"/>
                        </a:rPr>
                        <a:t>Consequent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179705" algn="r">
                        <a:lnSpc>
                          <a:spcPct val="100000"/>
                        </a:lnSpc>
                        <a:spcBef>
                          <a:spcPts val="340"/>
                        </a:spcBef>
                      </a:pPr>
                      <a:r>
                        <a:rPr sz="1200" b="1" dirty="0">
                          <a:solidFill>
                            <a:srgbClr val="FFFFFF"/>
                          </a:solidFill>
                          <a:latin typeface="+mn-lt"/>
                          <a:cs typeface="Arial" panose="020B0604020202020204" pitchFamily="34" charset="0"/>
                        </a:rPr>
                        <a:t>Support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26670" algn="ctr">
                        <a:lnSpc>
                          <a:spcPct val="100000"/>
                        </a:lnSpc>
                        <a:spcBef>
                          <a:spcPts val="340"/>
                        </a:spcBef>
                      </a:pPr>
                      <a:r>
                        <a:rPr sz="1200" b="1" spc="-60" dirty="0">
                          <a:solidFill>
                            <a:srgbClr val="FFFFFF"/>
                          </a:solidFill>
                          <a:latin typeface="+mn-lt"/>
                          <a:cs typeface="Arial" panose="020B0604020202020204" pitchFamily="34" charset="0"/>
                        </a:rPr>
                        <a:t>Confidence</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21333">
                <a:tc>
                  <a:txBody>
                    <a:bodyPr/>
                    <a:lstStyle/>
                    <a:p>
                      <a:pPr marL="13335" algn="ctr">
                        <a:lnSpc>
                          <a:spcPct val="100000"/>
                        </a:lnSpc>
                        <a:spcBef>
                          <a:spcPts val="530"/>
                        </a:spcBef>
                      </a:pPr>
                      <a:r>
                        <a:rPr sz="1600" b="1" spc="-125" dirty="0">
                          <a:latin typeface="+mn-lt"/>
                          <a:cs typeface="Arial" panose="020B0604020202020204" pitchFamily="34" charset="0"/>
                        </a:rPr>
                        <a:t>1.</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790064">
                        <a:lnSpc>
                          <a:spcPct val="100000"/>
                        </a:lnSpc>
                        <a:spcBef>
                          <a:spcPts val="53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a:t>
                      </a:r>
                      <a:r>
                        <a:rPr sz="1600" b="1" spc="-270" dirty="0">
                          <a:latin typeface="+mn-lt"/>
                          <a:cs typeface="Arial" panose="020B0604020202020204" pitchFamily="34" charset="0"/>
                        </a:rPr>
                        <a:t> </a:t>
                      </a:r>
                      <a:r>
                        <a:rPr sz="1600" b="1" spc="-145" dirty="0">
                          <a:latin typeface="+mn-lt"/>
                          <a:cs typeface="Arial" panose="020B0604020202020204" pitchFamily="34" charset="0"/>
                        </a:rPr>
                        <a:t>26.3</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158750" algn="r">
                        <a:lnSpc>
                          <a:spcPct val="100000"/>
                        </a:lnSpc>
                        <a:spcBef>
                          <a:spcPts val="530"/>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180340" algn="r">
                        <a:lnSpc>
                          <a:spcPct val="100000"/>
                        </a:lnSpc>
                        <a:spcBef>
                          <a:spcPts val="530"/>
                        </a:spcBef>
                      </a:pPr>
                      <a:r>
                        <a:rPr sz="1600" b="1" dirty="0">
                          <a:latin typeface="+mn-lt"/>
                          <a:cs typeface="Arial" panose="020B0604020202020204" pitchFamily="34" charset="0"/>
                        </a:rPr>
                        <a:t>46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53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pPr>
                      <a:r>
                        <a:rPr sz="1600" b="1" spc="-125" dirty="0">
                          <a:latin typeface="+mn-lt"/>
                          <a:cs typeface="Arial" panose="020B0604020202020204" pitchFamily="34" charset="0"/>
                        </a:rPr>
                        <a:t>2.</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669925">
                        <a:lnSpc>
                          <a:spcPct val="100000"/>
                        </a:lnSpc>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35" dirty="0">
                          <a:latin typeface="+mn-lt"/>
                          <a:cs typeface="Arial" panose="020B0604020202020204" pitchFamily="34" charset="0"/>
                        </a:rPr>
                        <a:t>Age </a:t>
                      </a:r>
                      <a:r>
                        <a:rPr sz="1600" b="1" spc="-295" dirty="0">
                          <a:latin typeface="+mn-lt"/>
                          <a:cs typeface="Arial" panose="020B0604020202020204" pitchFamily="34" charset="0"/>
                        </a:rPr>
                        <a:t>&lt;=</a:t>
                      </a:r>
                      <a:r>
                        <a:rPr sz="1600" b="1" spc="-260" dirty="0">
                          <a:latin typeface="+mn-lt"/>
                          <a:cs typeface="Arial" panose="020B0604020202020204" pitchFamily="34" charset="0"/>
                        </a:rPr>
                        <a:t> </a:t>
                      </a:r>
                      <a:r>
                        <a:rPr sz="1600" b="1" spc="-145" dirty="0">
                          <a:latin typeface="+mn-lt"/>
                          <a:cs typeface="Arial" panose="020B0604020202020204" pitchFamily="34" charset="0"/>
                        </a:rPr>
                        <a:t>42.5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58750" algn="r">
                        <a:lnSpc>
                          <a:spcPct val="100000"/>
                        </a:lnSpc>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80340" algn="r">
                        <a:lnSpc>
                          <a:spcPct val="100000"/>
                        </a:lnSpc>
                      </a:pPr>
                      <a:r>
                        <a:rPr sz="1600" b="1" dirty="0">
                          <a:latin typeface="+mn-lt"/>
                          <a:cs typeface="Arial" panose="020B0604020202020204" pitchFamily="34" charset="0"/>
                        </a:rPr>
                        <a:t>47</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14604" algn="ctr">
                        <a:lnSpc>
                          <a:spcPct val="100000"/>
                        </a:lnSpc>
                      </a:pPr>
                      <a:r>
                        <a:rPr sz="1600" b="1" spc="-145" dirty="0">
                          <a:latin typeface="+mn-lt"/>
                          <a:cs typeface="Arial" panose="020B0604020202020204" pitchFamily="34" charset="0"/>
                        </a:rPr>
                        <a:t>0.95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2"/>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3.</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669925">
                        <a:lnSpc>
                          <a:spcPct val="100000"/>
                        </a:lnSpc>
                        <a:spcBef>
                          <a:spcPts val="82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35" dirty="0">
                          <a:latin typeface="+mn-lt"/>
                          <a:cs typeface="Arial" panose="020B0604020202020204" pitchFamily="34" charset="0"/>
                        </a:rPr>
                        <a:t>Age </a:t>
                      </a:r>
                      <a:r>
                        <a:rPr sz="1600" b="1" spc="-295" dirty="0">
                          <a:latin typeface="+mn-lt"/>
                          <a:cs typeface="Arial" panose="020B0604020202020204" pitchFamily="34" charset="0"/>
                        </a:rPr>
                        <a:t>&lt;=</a:t>
                      </a:r>
                      <a:r>
                        <a:rPr sz="1600" b="1" spc="-260" dirty="0">
                          <a:latin typeface="+mn-lt"/>
                          <a:cs typeface="Arial" panose="020B0604020202020204" pitchFamily="34" charset="0"/>
                        </a:rPr>
                        <a:t> </a:t>
                      </a:r>
                      <a:r>
                        <a:rPr sz="1600" b="1" spc="-145" dirty="0">
                          <a:latin typeface="+mn-lt"/>
                          <a:cs typeface="Arial" panose="020B0604020202020204" pitchFamily="34" charset="0"/>
                        </a:rPr>
                        <a:t>42.5</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R="158750" algn="r">
                        <a:lnSpc>
                          <a:spcPct val="100000"/>
                        </a:lnSpc>
                        <a:spcBef>
                          <a:spcPts val="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242570">
                        <a:lnSpc>
                          <a:spcPct val="100000"/>
                        </a:lnSpc>
                        <a:spcBef>
                          <a:spcPts val="5"/>
                        </a:spcBef>
                      </a:pPr>
                      <a:r>
                        <a:rPr sz="1600" b="1" spc="-185" dirty="0">
                          <a:latin typeface="+mn-lt"/>
                          <a:cs typeface="Arial" panose="020B0604020202020204" pitchFamily="34" charset="0"/>
                        </a:rPr>
                        <a:t>6/298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0.60</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3"/>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4.</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435609" algn="r">
                        <a:lnSpc>
                          <a:spcPct val="100000"/>
                        </a:lnSpc>
                        <a:spcBef>
                          <a:spcPts val="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125" dirty="0">
                          <a:latin typeface="+mn-lt"/>
                          <a:cs typeface="Arial" panose="020B0604020202020204" pitchFamily="34" charset="0"/>
                        </a:rPr>
                        <a:t>Pregnancies&lt;=</a:t>
                      </a:r>
                      <a:r>
                        <a:rPr sz="1600" b="1" spc="-145" dirty="0">
                          <a:latin typeface="+mn-lt"/>
                          <a:cs typeface="Arial" panose="020B0604020202020204" pitchFamily="34" charset="0"/>
                        </a:rPr>
                        <a:t> </a:t>
                      </a:r>
                      <a:r>
                        <a:rPr sz="1600" b="1" spc="-140" dirty="0">
                          <a:latin typeface="+mn-lt"/>
                          <a:cs typeface="Arial" panose="020B0604020202020204" pitchFamily="34" charset="0"/>
                        </a:rPr>
                        <a:t>6.5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82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80340" algn="r">
                        <a:lnSpc>
                          <a:spcPct val="100000"/>
                        </a:lnSpc>
                        <a:spcBef>
                          <a:spcPts val="5"/>
                        </a:spcBef>
                      </a:pPr>
                      <a:r>
                        <a:rPr sz="1600" b="1" dirty="0">
                          <a:latin typeface="+mn-lt"/>
                          <a:cs typeface="Arial" panose="020B0604020202020204" pitchFamily="34" charset="0"/>
                        </a:rPr>
                        <a:t>71</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0.61</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4"/>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435609" algn="r">
                        <a:lnSpc>
                          <a:spcPct val="100000"/>
                        </a:lnSpc>
                        <a:spcBef>
                          <a:spcPts val="82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125" dirty="0">
                          <a:latin typeface="+mn-lt"/>
                          <a:cs typeface="Arial" panose="020B0604020202020204" pitchFamily="34" charset="0"/>
                        </a:rPr>
                        <a:t>Pregnancies&lt;=</a:t>
                      </a:r>
                      <a:r>
                        <a:rPr sz="1600" b="1" spc="-145" dirty="0">
                          <a:latin typeface="+mn-lt"/>
                          <a:cs typeface="Arial" panose="020B0604020202020204" pitchFamily="34" charset="0"/>
                        </a:rPr>
                        <a:t> </a:t>
                      </a:r>
                      <a:r>
                        <a:rPr sz="1600" b="1" spc="-140" dirty="0">
                          <a:latin typeface="+mn-lt"/>
                          <a:cs typeface="Arial" panose="020B0604020202020204" pitchFamily="34" charset="0"/>
                        </a:rPr>
                        <a:t>6.5</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297180">
                        <a:lnSpc>
                          <a:spcPct val="100000"/>
                        </a:lnSpc>
                        <a:spcBef>
                          <a:spcPts val="5"/>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R="180340" algn="r">
                        <a:lnSpc>
                          <a:spcPct val="100000"/>
                        </a:lnSpc>
                        <a:spcBef>
                          <a:spcPts val="5"/>
                        </a:spcBef>
                      </a:pPr>
                      <a:r>
                        <a:rPr sz="1600" b="1" dirty="0">
                          <a:latin typeface="+mn-lt"/>
                          <a:cs typeface="Arial" panose="020B0604020202020204" pitchFamily="34" charset="0"/>
                        </a:rPr>
                        <a:t>26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5"/>
                  </a:ext>
                </a:extLst>
              </a:tr>
              <a:tr h="446406">
                <a:tc>
                  <a:txBody>
                    <a:bodyPr/>
                    <a:lstStyle/>
                    <a:p>
                      <a:pPr marL="13335" algn="ctr">
                        <a:lnSpc>
                          <a:spcPct val="100000"/>
                        </a:lnSpc>
                        <a:spcBef>
                          <a:spcPts val="1005"/>
                        </a:spcBef>
                      </a:pPr>
                      <a:r>
                        <a:rPr sz="1600" b="1" spc="-125" dirty="0">
                          <a:latin typeface="+mn-lt"/>
                          <a:cs typeface="Arial" panose="020B0604020202020204" pitchFamily="34" charset="0"/>
                        </a:rPr>
                        <a:t>6.</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241425">
                        <a:lnSpc>
                          <a:spcPct val="100000"/>
                        </a:lnSpc>
                        <a:spcBef>
                          <a:spcPts val="100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a:t>
                      </a:r>
                      <a:r>
                        <a:rPr sz="1600" b="1" spc="-280" dirty="0">
                          <a:latin typeface="+mn-lt"/>
                          <a:cs typeface="Arial" panose="020B0604020202020204" pitchFamily="34" charset="0"/>
                        </a:rPr>
                        <a:t> </a:t>
                      </a:r>
                      <a:r>
                        <a:rPr sz="1600" b="1" spc="-150" dirty="0">
                          <a:latin typeface="+mn-lt"/>
                          <a:cs typeface="Arial" panose="020B0604020202020204" pitchFamily="34" charset="0"/>
                        </a:rPr>
                        <a:t>26.00</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34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05"/>
                        </a:spcBef>
                      </a:pPr>
                      <a:r>
                        <a:rPr sz="1600" b="1" spc="-185" dirty="0">
                          <a:latin typeface="+mn-lt"/>
                          <a:cs typeface="Arial" panose="020B0604020202020204" pitchFamily="34" charset="0"/>
                        </a:rPr>
                        <a:t>3/298</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0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6"/>
                  </a:ext>
                </a:extLst>
              </a:tr>
              <a:tr h="448404">
                <a:tc>
                  <a:txBody>
                    <a:bodyPr/>
                    <a:lstStyle/>
                    <a:p>
                      <a:pPr marL="13335" algn="ctr">
                        <a:lnSpc>
                          <a:spcPct val="100000"/>
                        </a:lnSpc>
                        <a:spcBef>
                          <a:spcPts val="1010"/>
                        </a:spcBef>
                      </a:pPr>
                      <a:r>
                        <a:rPr sz="1600" b="1" spc="-125" dirty="0">
                          <a:latin typeface="+mn-lt"/>
                          <a:cs typeface="Arial" panose="020B0604020202020204" pitchFamily="34" charset="0"/>
                        </a:rPr>
                        <a:t>7.</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514350">
                        <a:lnSpc>
                          <a:spcPct val="100000"/>
                        </a:lnSpc>
                        <a:spcBef>
                          <a:spcPts val="101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26.00 </a:t>
                      </a:r>
                      <a:r>
                        <a:rPr sz="1600" b="1" spc="-200" dirty="0">
                          <a:latin typeface="+mn-lt"/>
                          <a:cs typeface="Arial" panose="020B0604020202020204" pitchFamily="34" charset="0"/>
                        </a:rPr>
                        <a:t>&amp; </a:t>
                      </a:r>
                      <a:r>
                        <a:rPr sz="1600" b="1" spc="-90" dirty="0">
                          <a:latin typeface="+mn-lt"/>
                          <a:cs typeface="Arial" panose="020B0604020202020204" pitchFamily="34" charset="0"/>
                        </a:rPr>
                        <a:t>Pregnancies </a:t>
                      </a:r>
                      <a:r>
                        <a:rPr sz="1600" b="1" spc="-295" dirty="0">
                          <a:latin typeface="+mn-lt"/>
                          <a:cs typeface="Arial" panose="020B0604020202020204" pitchFamily="34" charset="0"/>
                        </a:rPr>
                        <a:t>&lt;=</a:t>
                      </a:r>
                      <a:r>
                        <a:rPr sz="1600" b="1" spc="-229" dirty="0">
                          <a:latin typeface="+mn-lt"/>
                          <a:cs typeface="Arial" panose="020B0604020202020204" pitchFamily="34" charset="0"/>
                        </a:rPr>
                        <a:t> </a:t>
                      </a:r>
                      <a:r>
                        <a:rPr sz="1600" b="1" spc="-140" dirty="0">
                          <a:latin typeface="+mn-lt"/>
                          <a:cs typeface="Arial" panose="020B0604020202020204" pitchFamily="34" charset="0"/>
                        </a:rPr>
                        <a:t>3.5</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158750" algn="r">
                        <a:lnSpc>
                          <a:spcPct val="100000"/>
                        </a:lnSpc>
                        <a:spcBef>
                          <a:spcPts val="35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42570">
                        <a:lnSpc>
                          <a:spcPct val="100000"/>
                        </a:lnSpc>
                        <a:spcBef>
                          <a:spcPts val="1010"/>
                        </a:spcBef>
                      </a:pPr>
                      <a:r>
                        <a:rPr sz="1600" b="1" spc="-185" dirty="0">
                          <a:latin typeface="+mn-lt"/>
                          <a:cs typeface="Arial" panose="020B0604020202020204" pitchFamily="34" charset="0"/>
                        </a:rPr>
                        <a:t>2/298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101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7"/>
                  </a:ext>
                </a:extLst>
              </a:tr>
              <a:tr h="448404">
                <a:tc>
                  <a:txBody>
                    <a:bodyPr/>
                    <a:lstStyle/>
                    <a:p>
                      <a:pPr marL="13335" algn="ctr">
                        <a:lnSpc>
                          <a:spcPct val="100000"/>
                        </a:lnSpc>
                        <a:spcBef>
                          <a:spcPts val="1010"/>
                        </a:spcBef>
                      </a:pPr>
                      <a:r>
                        <a:rPr sz="1600" b="1" spc="-125" dirty="0">
                          <a:latin typeface="+mn-lt"/>
                          <a:cs typeface="Arial" panose="020B0604020202020204" pitchFamily="34" charset="0"/>
                        </a:rPr>
                        <a:t>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514350">
                        <a:lnSpc>
                          <a:spcPct val="100000"/>
                        </a:lnSpc>
                        <a:spcBef>
                          <a:spcPts val="101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26.00 </a:t>
                      </a:r>
                      <a:r>
                        <a:rPr sz="1600" b="1" spc="-200" dirty="0">
                          <a:latin typeface="+mn-lt"/>
                          <a:cs typeface="Arial" panose="020B0604020202020204" pitchFamily="34" charset="0"/>
                        </a:rPr>
                        <a:t>&amp; </a:t>
                      </a:r>
                      <a:r>
                        <a:rPr sz="1600" b="1" spc="-90" dirty="0">
                          <a:latin typeface="+mn-lt"/>
                          <a:cs typeface="Arial" panose="020B0604020202020204" pitchFamily="34" charset="0"/>
                        </a:rPr>
                        <a:t>Pregnancies </a:t>
                      </a:r>
                      <a:r>
                        <a:rPr sz="1600" b="1" spc="-295" dirty="0">
                          <a:latin typeface="+mn-lt"/>
                          <a:cs typeface="Arial" panose="020B0604020202020204" pitchFamily="34" charset="0"/>
                        </a:rPr>
                        <a:t>&lt;=</a:t>
                      </a:r>
                      <a:r>
                        <a:rPr sz="1600" b="1" spc="-229" dirty="0">
                          <a:latin typeface="+mn-lt"/>
                          <a:cs typeface="Arial" panose="020B0604020202020204" pitchFamily="34" charset="0"/>
                        </a:rPr>
                        <a:t> </a:t>
                      </a:r>
                      <a:r>
                        <a:rPr sz="1600" b="1" spc="-140" dirty="0">
                          <a:latin typeface="+mn-lt"/>
                          <a:cs typeface="Arial" panose="020B0604020202020204" pitchFamily="34" charset="0"/>
                        </a:rPr>
                        <a:t>3.5</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97180">
                        <a:lnSpc>
                          <a:spcPct val="100000"/>
                        </a:lnSpc>
                        <a:spcBef>
                          <a:spcPts val="1010"/>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10"/>
                        </a:spcBef>
                      </a:pPr>
                      <a:r>
                        <a:rPr sz="1600" b="1" spc="-185" dirty="0">
                          <a:latin typeface="+mn-lt"/>
                          <a:cs typeface="Arial" panose="020B0604020202020204" pitchFamily="34" charset="0"/>
                        </a:rPr>
                        <a:t>5/298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1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8"/>
                  </a:ext>
                </a:extLst>
              </a:tr>
              <a:tr h="321998">
                <a:tc>
                  <a:txBody>
                    <a:bodyPr/>
                    <a:lstStyle/>
                    <a:p>
                      <a:pPr marL="13335" algn="ctr">
                        <a:lnSpc>
                          <a:spcPct val="100000"/>
                        </a:lnSpc>
                        <a:spcBef>
                          <a:spcPts val="540"/>
                        </a:spcBef>
                      </a:pPr>
                      <a:r>
                        <a:rPr sz="1600" b="1" spc="-125" dirty="0">
                          <a:latin typeface="+mn-lt"/>
                          <a:cs typeface="Arial" panose="020B0604020202020204" pitchFamily="34" charset="0"/>
                        </a:rPr>
                        <a:t>9.</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153160">
                        <a:lnSpc>
                          <a:spcPct val="100000"/>
                        </a:lnSpc>
                        <a:spcBef>
                          <a:spcPts val="54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a:t>
                      </a:r>
                      <a:r>
                        <a:rPr sz="1600" b="1" spc="-254" dirty="0">
                          <a:latin typeface="+mn-lt"/>
                          <a:cs typeface="Arial" panose="020B0604020202020204" pitchFamily="34" charset="0"/>
                        </a:rPr>
                        <a:t> </a:t>
                      </a:r>
                      <a:r>
                        <a:rPr sz="1600" b="1" spc="-150" dirty="0">
                          <a:latin typeface="+mn-lt"/>
                          <a:cs typeface="Arial" panose="020B0604020202020204" pitchFamily="34" charset="0"/>
                        </a:rPr>
                        <a:t>163.5</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97180">
                        <a:lnSpc>
                          <a:spcPct val="100000"/>
                        </a:lnSpc>
                        <a:spcBef>
                          <a:spcPts val="540"/>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180340" algn="r">
                        <a:lnSpc>
                          <a:spcPct val="100000"/>
                        </a:lnSpc>
                        <a:spcBef>
                          <a:spcPts val="540"/>
                        </a:spcBef>
                      </a:pPr>
                      <a:r>
                        <a:rPr sz="1600" b="1" dirty="0">
                          <a:latin typeface="+mn-lt"/>
                          <a:cs typeface="Arial" panose="020B0604020202020204" pitchFamily="34" charset="0"/>
                        </a:rPr>
                        <a:t>26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54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9"/>
                  </a:ext>
                </a:extLst>
              </a:tr>
              <a:tr h="448404">
                <a:tc>
                  <a:txBody>
                    <a:bodyPr/>
                    <a:lstStyle/>
                    <a:p>
                      <a:pPr marL="13335" algn="ctr">
                        <a:lnSpc>
                          <a:spcPct val="100000"/>
                        </a:lnSpc>
                        <a:spcBef>
                          <a:spcPts val="950"/>
                        </a:spcBef>
                      </a:pPr>
                      <a:r>
                        <a:rPr sz="1600" b="1" spc="-160" dirty="0">
                          <a:latin typeface="+mn-lt"/>
                          <a:cs typeface="Arial" panose="020B0604020202020204" pitchFamily="34" charset="0"/>
                        </a:rPr>
                        <a:t>10.</a:t>
                      </a:r>
                      <a:endParaRPr sz="1600" dirty="0">
                        <a:latin typeface="+mn-lt"/>
                        <a:cs typeface="Arial" panose="020B0604020202020204" pitchFamily="34" charset="0"/>
                      </a:endParaRPr>
                    </a:p>
                  </a:txBody>
                  <a:tcPr marL="0" marR="0" marT="1206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464184" algn="r">
                        <a:lnSpc>
                          <a:spcPct val="100000"/>
                        </a:lnSpc>
                        <a:spcBef>
                          <a:spcPts val="101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 </a:t>
                      </a:r>
                      <a:r>
                        <a:rPr sz="1600" b="1" spc="-150" dirty="0">
                          <a:latin typeface="+mn-lt"/>
                          <a:cs typeface="Arial" panose="020B0604020202020204" pitchFamily="34" charset="0"/>
                        </a:rPr>
                        <a:t>163.5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a:t>
                      </a:r>
                      <a:r>
                        <a:rPr sz="1600" b="1" spc="-250" dirty="0">
                          <a:latin typeface="+mn-lt"/>
                          <a:cs typeface="Arial" panose="020B0604020202020204" pitchFamily="34" charset="0"/>
                        </a:rPr>
                        <a:t> </a:t>
                      </a:r>
                      <a:r>
                        <a:rPr sz="1600" b="1" spc="-150" dirty="0">
                          <a:latin typeface="+mn-lt"/>
                          <a:cs typeface="Arial" panose="020B0604020202020204" pitchFamily="34" charset="0"/>
                        </a:rPr>
                        <a:t>169.5</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35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15"/>
                        </a:spcBef>
                      </a:pPr>
                      <a:r>
                        <a:rPr sz="1600" b="1" spc="-185" dirty="0">
                          <a:latin typeface="+mn-lt"/>
                          <a:cs typeface="Arial" panose="020B0604020202020204" pitchFamily="34" charset="0"/>
                        </a:rPr>
                        <a:t>1/298</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1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10"/>
                  </a:ext>
                </a:extLst>
              </a:tr>
              <a:tr h="448404">
                <a:tc>
                  <a:txBody>
                    <a:bodyPr/>
                    <a:lstStyle/>
                    <a:p>
                      <a:pPr marL="13335" algn="ctr">
                        <a:lnSpc>
                          <a:spcPct val="100000"/>
                        </a:lnSpc>
                        <a:spcBef>
                          <a:spcPts val="950"/>
                        </a:spcBef>
                      </a:pPr>
                      <a:r>
                        <a:rPr sz="1600" b="1" spc="-160" dirty="0">
                          <a:latin typeface="+mn-lt"/>
                          <a:cs typeface="Arial" panose="020B0604020202020204" pitchFamily="34" charset="0"/>
                        </a:rPr>
                        <a:t>11.</a:t>
                      </a:r>
                      <a:endParaRPr sz="1600" dirty="0">
                        <a:latin typeface="+mn-lt"/>
                        <a:cs typeface="Arial" panose="020B0604020202020204" pitchFamily="34" charset="0"/>
                      </a:endParaRPr>
                    </a:p>
                  </a:txBody>
                  <a:tcPr marL="0" marR="0" marT="1206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464184" algn="r">
                        <a:lnSpc>
                          <a:spcPct val="100000"/>
                        </a:lnSpc>
                        <a:spcBef>
                          <a:spcPts val="101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 </a:t>
                      </a:r>
                      <a:r>
                        <a:rPr sz="1600" b="1" spc="-150" dirty="0">
                          <a:latin typeface="+mn-lt"/>
                          <a:cs typeface="Arial" panose="020B0604020202020204" pitchFamily="34" charset="0"/>
                        </a:rPr>
                        <a:t>163.5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a:t>
                      </a:r>
                      <a:r>
                        <a:rPr sz="1600" b="1" spc="-250" dirty="0">
                          <a:latin typeface="+mn-lt"/>
                          <a:cs typeface="Arial" panose="020B0604020202020204" pitchFamily="34" charset="0"/>
                        </a:rPr>
                        <a:t> </a:t>
                      </a:r>
                      <a:r>
                        <a:rPr sz="1600" b="1" spc="-150" dirty="0">
                          <a:latin typeface="+mn-lt"/>
                          <a:cs typeface="Arial" panose="020B0604020202020204" pitchFamily="34" charset="0"/>
                        </a:rPr>
                        <a:t>169.5</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317500">
                        <a:lnSpc>
                          <a:spcPct val="100000"/>
                        </a:lnSpc>
                        <a:spcBef>
                          <a:spcPts val="355"/>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42570">
                        <a:lnSpc>
                          <a:spcPct val="100000"/>
                        </a:lnSpc>
                        <a:spcBef>
                          <a:spcPts val="1015"/>
                        </a:spcBef>
                      </a:pPr>
                      <a:r>
                        <a:rPr sz="1600" b="1" spc="-185" dirty="0">
                          <a:latin typeface="+mn-lt"/>
                          <a:cs typeface="Arial" panose="020B0604020202020204" pitchFamily="34" charset="0"/>
                        </a:rPr>
                        <a:t>2/298</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101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11"/>
                  </a:ext>
                </a:extLst>
              </a:tr>
            </a:tbl>
          </a:graphicData>
        </a:graphic>
      </p:graphicFrame>
      <p:sp>
        <p:nvSpPr>
          <p:cNvPr id="7" name="object 5">
            <a:extLst>
              <a:ext uri="{FF2B5EF4-FFF2-40B4-BE49-F238E27FC236}">
                <a16:creationId xmlns:a16="http://schemas.microsoft.com/office/drawing/2014/main" id="{892A4FA8-9E0C-47E7-8FF5-BB92991F08E1}"/>
              </a:ext>
            </a:extLst>
          </p:cNvPr>
          <p:cNvSpPr txBox="1"/>
          <p:nvPr/>
        </p:nvSpPr>
        <p:spPr>
          <a:xfrm>
            <a:off x="838200" y="1088327"/>
            <a:ext cx="1606550" cy="300355"/>
          </a:xfrm>
          <a:prstGeom prst="rect">
            <a:avLst/>
          </a:prstGeom>
        </p:spPr>
        <p:txBody>
          <a:bodyPr vert="horz" wrap="square" lIns="0" tIns="12700" rIns="0" bIns="0" rtlCol="0">
            <a:spAutoFit/>
          </a:bodyPr>
          <a:lstStyle/>
          <a:p>
            <a:pPr marL="12700">
              <a:lnSpc>
                <a:spcPct val="100000"/>
              </a:lnSpc>
              <a:spcBef>
                <a:spcPts val="100"/>
              </a:spcBef>
            </a:pPr>
            <a:r>
              <a:rPr sz="1800" b="1" spc="-145" dirty="0">
                <a:latin typeface="Arial" panose="020B0604020202020204" pitchFamily="34" charset="0"/>
                <a:cs typeface="Arial" panose="020B0604020202020204" pitchFamily="34" charset="0"/>
              </a:rPr>
              <a:t>Decision</a:t>
            </a:r>
            <a:r>
              <a:rPr sz="1800" b="1" spc="-180" dirty="0">
                <a:latin typeface="Arial" panose="020B0604020202020204" pitchFamily="34" charset="0"/>
                <a:cs typeface="Arial" panose="020B0604020202020204" pitchFamily="34" charset="0"/>
              </a:rPr>
              <a:t> </a:t>
            </a:r>
            <a:r>
              <a:rPr sz="1800" b="1" spc="-220" dirty="0">
                <a:latin typeface="Arial" panose="020B0604020202020204" pitchFamily="34" charset="0"/>
                <a:cs typeface="Arial" panose="020B0604020202020204" pitchFamily="34" charset="0"/>
              </a:rPr>
              <a:t>Rules</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27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FE50-D696-4ACF-B071-99FC3F6454F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412FF2E6-8291-417F-8878-33F93E437941}"/>
              </a:ext>
            </a:extLst>
          </p:cNvPr>
          <p:cNvSpPr>
            <a:spLocks noGrp="1"/>
          </p:cNvSpPr>
          <p:nvPr>
            <p:ph idx="1"/>
          </p:nvPr>
        </p:nvSpPr>
        <p:spPr>
          <a:xfrm>
            <a:off x="838200" y="1825624"/>
            <a:ext cx="11353800" cy="5032375"/>
          </a:xfrm>
        </p:spPr>
        <p:txBody>
          <a:bodyPr/>
          <a:lstStyle/>
          <a:p>
            <a:pPr marL="12700">
              <a:lnSpc>
                <a:spcPct val="100000"/>
              </a:lnSpc>
              <a:spcBef>
                <a:spcPts val="1095"/>
              </a:spcBef>
            </a:pPr>
            <a:r>
              <a:rPr lang="en-US" sz="2000" b="1" spc="-175" dirty="0">
                <a:solidFill>
                  <a:srgbClr val="404040"/>
                </a:solidFill>
                <a:latin typeface="Arial" panose="020B0604020202020204" pitchFamily="34" charset="0"/>
                <a:cs typeface="Arial" panose="020B0604020202020204" pitchFamily="34" charset="0"/>
              </a:rPr>
              <a:t>Feature</a:t>
            </a:r>
            <a:r>
              <a:rPr lang="en-US" sz="2000" b="1" spc="-140" dirty="0">
                <a:solidFill>
                  <a:srgbClr val="404040"/>
                </a:solidFill>
                <a:latin typeface="Arial" panose="020B0604020202020204" pitchFamily="34" charset="0"/>
                <a:cs typeface="Arial" panose="020B0604020202020204" pitchFamily="34" charset="0"/>
              </a:rPr>
              <a:t> </a:t>
            </a:r>
            <a:r>
              <a:rPr lang="en-US" sz="2000" b="1" spc="-165" dirty="0">
                <a:solidFill>
                  <a:srgbClr val="404040"/>
                </a:solidFill>
                <a:latin typeface="Arial" panose="020B0604020202020204" pitchFamily="34" charset="0"/>
                <a:cs typeface="Arial" panose="020B0604020202020204" pitchFamily="34" charset="0"/>
              </a:rPr>
              <a:t>Importance</a:t>
            </a:r>
            <a:endParaRPr lang="en-US" sz="2000" dirty="0">
              <a:latin typeface="Arial" panose="020B0604020202020204" pitchFamily="34" charset="0"/>
              <a:cs typeface="Arial" panose="020B0604020202020204" pitchFamily="34" charset="0"/>
            </a:endParaRPr>
          </a:p>
          <a:p>
            <a:pPr marL="355600" marR="5080" indent="-342900">
              <a:lnSpc>
                <a:spcPct val="100000"/>
              </a:lnSpc>
              <a:buFont typeface="Wingdings" panose="05000000000000000000" pitchFamily="2" charset="2"/>
              <a:buChar char="Ø"/>
              <a:tabLst>
                <a:tab pos="354965" algn="l"/>
              </a:tabLst>
            </a:pPr>
            <a:r>
              <a:rPr lang="en-US" sz="2000" spc="-95" dirty="0">
                <a:solidFill>
                  <a:srgbClr val="404040"/>
                </a:solidFill>
                <a:latin typeface="Arial" panose="020B0604020202020204" pitchFamily="34" charset="0"/>
                <a:cs typeface="Arial" panose="020B0604020202020204" pitchFamily="34" charset="0"/>
              </a:rPr>
              <a:t>With</a:t>
            </a:r>
            <a:r>
              <a:rPr lang="en-US" sz="2000" spc="-10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9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help</a:t>
            </a:r>
            <a:r>
              <a:rPr lang="en-US" sz="2000" spc="-1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13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decision</a:t>
            </a:r>
            <a:r>
              <a:rPr lang="en-US" sz="2000" spc="-160" dirty="0">
                <a:solidFill>
                  <a:srgbClr val="404040"/>
                </a:solidFill>
                <a:latin typeface="Arial" panose="020B0604020202020204" pitchFamily="34" charset="0"/>
                <a:cs typeface="Arial" panose="020B0604020202020204" pitchFamily="34" charset="0"/>
              </a:rPr>
              <a:t> </a:t>
            </a:r>
            <a:r>
              <a:rPr lang="en-US" sz="2000" spc="-65" dirty="0">
                <a:solidFill>
                  <a:srgbClr val="404040"/>
                </a:solidFill>
                <a:latin typeface="Arial" panose="020B0604020202020204" pitchFamily="34" charset="0"/>
                <a:cs typeface="Arial" panose="020B0604020202020204" pitchFamily="34" charset="0"/>
              </a:rPr>
              <a:t>tree,</a:t>
            </a:r>
            <a:r>
              <a:rPr lang="en-US" sz="2000" spc="-95" dirty="0">
                <a:solidFill>
                  <a:srgbClr val="404040"/>
                </a:solidFill>
                <a:latin typeface="Arial" panose="020B0604020202020204" pitchFamily="34" charset="0"/>
                <a:cs typeface="Arial" panose="020B0604020202020204" pitchFamily="34" charset="0"/>
              </a:rPr>
              <a:t> </a:t>
            </a:r>
            <a:r>
              <a:rPr lang="en-US" sz="2000" spc="40" dirty="0">
                <a:solidFill>
                  <a:srgbClr val="404040"/>
                </a:solidFill>
                <a:latin typeface="Arial" panose="020B0604020202020204" pitchFamily="34" charset="0"/>
                <a:cs typeface="Arial" panose="020B0604020202020204" pitchFamily="34" charset="0"/>
              </a:rPr>
              <a:t>we</a:t>
            </a:r>
            <a:r>
              <a:rPr lang="en-US" sz="2000" spc="-9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were</a:t>
            </a:r>
            <a:r>
              <a:rPr lang="en-US" sz="2000" spc="-9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able</a:t>
            </a:r>
            <a:r>
              <a:rPr lang="en-US" sz="2000" spc="-13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to</a:t>
            </a:r>
            <a:r>
              <a:rPr lang="en-US" sz="2000" spc="-120" dirty="0">
                <a:solidFill>
                  <a:srgbClr val="404040"/>
                </a:solidFill>
                <a:latin typeface="Arial" panose="020B0604020202020204" pitchFamily="34" charset="0"/>
                <a:cs typeface="Arial" panose="020B0604020202020204" pitchFamily="34" charset="0"/>
              </a:rPr>
              <a:t> </a:t>
            </a:r>
            <a:r>
              <a:rPr lang="en-US" sz="2000" spc="-45" dirty="0">
                <a:solidFill>
                  <a:srgbClr val="404040"/>
                </a:solidFill>
                <a:latin typeface="Arial" panose="020B0604020202020204" pitchFamily="34" charset="0"/>
                <a:cs typeface="Arial" panose="020B0604020202020204" pitchFamily="34" charset="0"/>
              </a:rPr>
              <a:t>figure</a:t>
            </a:r>
            <a:r>
              <a:rPr lang="en-US" sz="2000" spc="-15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out</a:t>
            </a:r>
            <a:r>
              <a:rPr lang="en-US" sz="2000" spc="-13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which</a:t>
            </a:r>
            <a:r>
              <a:rPr lang="en-US" sz="2000" spc="-10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features  </a:t>
            </a:r>
            <a:r>
              <a:rPr lang="en-US" sz="2000" spc="30" dirty="0">
                <a:solidFill>
                  <a:srgbClr val="404040"/>
                </a:solidFill>
                <a:latin typeface="Arial" panose="020B0604020202020204" pitchFamily="34" charset="0"/>
                <a:cs typeface="Arial" panose="020B0604020202020204" pitchFamily="34" charset="0"/>
              </a:rPr>
              <a:t>played </a:t>
            </a:r>
            <a:r>
              <a:rPr lang="en-US" sz="2000" spc="45" dirty="0">
                <a:solidFill>
                  <a:srgbClr val="404040"/>
                </a:solidFill>
                <a:latin typeface="Arial" panose="020B0604020202020204" pitchFamily="34" charset="0"/>
                <a:cs typeface="Arial" panose="020B0604020202020204" pitchFamily="34" charset="0"/>
              </a:rPr>
              <a:t>an </a:t>
            </a:r>
            <a:r>
              <a:rPr lang="en-US" sz="2000" spc="-40" dirty="0">
                <a:solidFill>
                  <a:srgbClr val="404040"/>
                </a:solidFill>
                <a:latin typeface="Arial" panose="020B0604020202020204" pitchFamily="34" charset="0"/>
                <a:cs typeface="Arial" panose="020B0604020202020204" pitchFamily="34" charset="0"/>
              </a:rPr>
              <a:t>important</a:t>
            </a:r>
            <a:r>
              <a:rPr lang="en-US" sz="2000" spc="-480" dirty="0">
                <a:solidFill>
                  <a:srgbClr val="404040"/>
                </a:solidFill>
                <a:latin typeface="Arial" panose="020B0604020202020204" pitchFamily="34" charset="0"/>
                <a:cs typeface="Arial" panose="020B0604020202020204" pitchFamily="34" charset="0"/>
              </a:rPr>
              <a:t> </a:t>
            </a:r>
            <a:r>
              <a:rPr lang="en-US" sz="2000" spc="-70" dirty="0">
                <a:solidFill>
                  <a:srgbClr val="404040"/>
                </a:solidFill>
                <a:latin typeface="Arial" panose="020B0604020202020204" pitchFamily="34" charset="0"/>
                <a:cs typeface="Arial" panose="020B0604020202020204" pitchFamily="34" charset="0"/>
              </a:rPr>
              <a:t>role.</a:t>
            </a:r>
          </a:p>
          <a:p>
            <a:pPr marL="355600" marR="5080" indent="-342900">
              <a:lnSpc>
                <a:spcPct val="100000"/>
              </a:lnSpc>
              <a:buFont typeface="Wingdings" panose="05000000000000000000" pitchFamily="2" charset="2"/>
              <a:buChar char="Ø"/>
              <a:tabLst>
                <a:tab pos="354965" algn="l"/>
              </a:tabLst>
            </a:pPr>
            <a:r>
              <a:rPr lang="en-US" sz="2000" spc="-195" dirty="0">
                <a:solidFill>
                  <a:srgbClr val="404040"/>
                </a:solidFill>
                <a:latin typeface="Arial" panose="020B0604020202020204" pitchFamily="34" charset="0"/>
                <a:cs typeface="Arial" panose="020B0604020202020204" pitchFamily="34" charset="0"/>
              </a:rPr>
              <a:t>This</a:t>
            </a:r>
            <a:r>
              <a:rPr lang="en-US" sz="2000" spc="-14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graph</a:t>
            </a:r>
            <a:r>
              <a:rPr lang="en-US" sz="2000" spc="-1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depicts</a:t>
            </a:r>
            <a:r>
              <a:rPr lang="en-US" sz="2000" spc="-135"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114" dirty="0">
                <a:solidFill>
                  <a:srgbClr val="404040"/>
                </a:solidFill>
                <a:latin typeface="Arial" panose="020B0604020202020204" pitchFamily="34" charset="0"/>
                <a:cs typeface="Arial" panose="020B0604020202020204" pitchFamily="34" charset="0"/>
              </a:rPr>
              <a:t> </a:t>
            </a:r>
            <a:r>
              <a:rPr lang="en-US" sz="2000" spc="-55" dirty="0">
                <a:solidFill>
                  <a:srgbClr val="404040"/>
                </a:solidFill>
                <a:latin typeface="Arial" panose="020B0604020202020204" pitchFamily="34" charset="0"/>
                <a:cs typeface="Arial" panose="020B0604020202020204" pitchFamily="34" charset="0"/>
              </a:rPr>
              <a:t>highest</a:t>
            </a:r>
            <a:r>
              <a:rPr lang="en-US" sz="2000" spc="-12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importance</a:t>
            </a:r>
            <a:r>
              <a:rPr lang="en-US" sz="2000" spc="-145" dirty="0">
                <a:solidFill>
                  <a:srgbClr val="404040"/>
                </a:solidFill>
                <a:latin typeface="Arial" panose="020B0604020202020204" pitchFamily="34" charset="0"/>
                <a:cs typeface="Arial" panose="020B0604020202020204" pitchFamily="34" charset="0"/>
              </a:rPr>
              <a:t> </a:t>
            </a:r>
            <a:r>
              <a:rPr lang="en-US" sz="2000" spc="-60" dirty="0">
                <a:solidFill>
                  <a:srgbClr val="404040"/>
                </a:solidFill>
                <a:latin typeface="Arial" panose="020B0604020202020204" pitchFamily="34" charset="0"/>
                <a:cs typeface="Arial" panose="020B0604020202020204" pitchFamily="34" charset="0"/>
              </a:rPr>
              <a:t>features.</a:t>
            </a:r>
            <a:endParaRPr lang="en-US" sz="2000" dirty="0">
              <a:latin typeface="Arial" panose="020B0604020202020204" pitchFamily="34" charset="0"/>
              <a:cs typeface="Arial" panose="020B0604020202020204" pitchFamily="34" charset="0"/>
            </a:endParaRPr>
          </a:p>
          <a:p>
            <a:pPr marL="0" indent="0">
              <a:buNone/>
            </a:pPr>
            <a:endParaRPr lang="en-US" dirty="0"/>
          </a:p>
        </p:txBody>
      </p:sp>
      <p:pic>
        <p:nvPicPr>
          <p:cNvPr id="5" name="Picture 4">
            <a:extLst>
              <a:ext uri="{FF2B5EF4-FFF2-40B4-BE49-F238E27FC236}">
                <a16:creationId xmlns:a16="http://schemas.microsoft.com/office/drawing/2014/main" id="{1828DBFF-DC2A-4CCA-9B10-C7DFE6DB3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57" y="3412434"/>
            <a:ext cx="7896393" cy="3191320"/>
          </a:xfrm>
          <a:prstGeom prst="rect">
            <a:avLst/>
          </a:prstGeom>
        </p:spPr>
      </p:pic>
      <p:graphicFrame>
        <p:nvGraphicFramePr>
          <p:cNvPr id="6" name="object 6">
            <a:extLst>
              <a:ext uri="{FF2B5EF4-FFF2-40B4-BE49-F238E27FC236}">
                <a16:creationId xmlns:a16="http://schemas.microsoft.com/office/drawing/2014/main" id="{F3E01203-B87E-4780-AEED-1EFC53E27472}"/>
              </a:ext>
            </a:extLst>
          </p:cNvPr>
          <p:cNvGraphicFramePr>
            <a:graphicFrameLocks noGrp="1"/>
          </p:cNvGraphicFramePr>
          <p:nvPr>
            <p:extLst>
              <p:ext uri="{D42A27DB-BD31-4B8C-83A1-F6EECF244321}">
                <p14:modId xmlns:p14="http://schemas.microsoft.com/office/powerpoint/2010/main" val="3191736594"/>
              </p:ext>
            </p:extLst>
          </p:nvPr>
        </p:nvGraphicFramePr>
        <p:xfrm>
          <a:off x="8797150" y="3412434"/>
          <a:ext cx="3317239" cy="3171631"/>
        </p:xfrm>
        <a:graphic>
          <a:graphicData uri="http://schemas.openxmlformats.org/drawingml/2006/table">
            <a:tbl>
              <a:tblPr firstRow="1" bandRow="1">
                <a:tableStyleId>{2D5ABB26-0587-4C30-8999-92F81FD0307C}</a:tableStyleId>
              </a:tblPr>
              <a:tblGrid>
                <a:gridCol w="361315">
                  <a:extLst>
                    <a:ext uri="{9D8B030D-6E8A-4147-A177-3AD203B41FA5}">
                      <a16:colId xmlns:a16="http://schemas.microsoft.com/office/drawing/2014/main" val="20000"/>
                    </a:ext>
                  </a:extLst>
                </a:gridCol>
                <a:gridCol w="1769110">
                  <a:extLst>
                    <a:ext uri="{9D8B030D-6E8A-4147-A177-3AD203B41FA5}">
                      <a16:colId xmlns:a16="http://schemas.microsoft.com/office/drawing/2014/main" val="20001"/>
                    </a:ext>
                  </a:extLst>
                </a:gridCol>
                <a:gridCol w="1186814">
                  <a:extLst>
                    <a:ext uri="{9D8B030D-6E8A-4147-A177-3AD203B41FA5}">
                      <a16:colId xmlns:a16="http://schemas.microsoft.com/office/drawing/2014/main" val="20002"/>
                    </a:ext>
                  </a:extLst>
                </a:gridCol>
              </a:tblGrid>
              <a:tr h="314189">
                <a:tc gridSpan="3">
                  <a:txBody>
                    <a:bodyPr/>
                    <a:lstStyle/>
                    <a:p>
                      <a:pPr marL="368935">
                        <a:lnSpc>
                          <a:spcPct val="100000"/>
                        </a:lnSpc>
                        <a:spcBef>
                          <a:spcPts val="345"/>
                        </a:spcBef>
                      </a:pPr>
                      <a:r>
                        <a:rPr sz="1400" b="1" spc="-114" dirty="0">
                          <a:solidFill>
                            <a:srgbClr val="FFFFFF"/>
                          </a:solidFill>
                          <a:latin typeface="Arial" panose="020B0604020202020204" pitchFamily="34" charset="0"/>
                          <a:cs typeface="Arial" panose="020B0604020202020204" pitchFamily="34" charset="0"/>
                        </a:rPr>
                        <a:t>Decision </a:t>
                      </a:r>
                      <a:r>
                        <a:rPr sz="1400" b="1" spc="-175" dirty="0">
                          <a:solidFill>
                            <a:srgbClr val="FFFFFF"/>
                          </a:solidFill>
                          <a:latin typeface="Arial" panose="020B0604020202020204" pitchFamily="34" charset="0"/>
                          <a:cs typeface="Arial" panose="020B0604020202020204" pitchFamily="34" charset="0"/>
                        </a:rPr>
                        <a:t>Tree </a:t>
                      </a:r>
                      <a:r>
                        <a:rPr sz="1400" b="1" spc="-140" dirty="0">
                          <a:solidFill>
                            <a:srgbClr val="FFFFFF"/>
                          </a:solidFill>
                          <a:latin typeface="Arial" panose="020B0604020202020204" pitchFamily="34" charset="0"/>
                          <a:cs typeface="Arial" panose="020B0604020202020204" pitchFamily="34" charset="0"/>
                        </a:rPr>
                        <a:t>Feature</a:t>
                      </a:r>
                      <a:r>
                        <a:rPr sz="1400" b="1" spc="20" dirty="0">
                          <a:solidFill>
                            <a:srgbClr val="FFFFFF"/>
                          </a:solidFill>
                          <a:latin typeface="Arial" panose="020B0604020202020204" pitchFamily="34" charset="0"/>
                          <a:cs typeface="Arial" panose="020B0604020202020204" pitchFamily="34" charset="0"/>
                        </a:rPr>
                        <a:t> </a:t>
                      </a:r>
                      <a:r>
                        <a:rPr sz="1400" b="1" spc="-140" dirty="0">
                          <a:solidFill>
                            <a:srgbClr val="FFFFFF"/>
                          </a:solidFill>
                          <a:latin typeface="Arial" panose="020B0604020202020204" pitchFamily="34" charset="0"/>
                          <a:cs typeface="Arial" panose="020B0604020202020204" pitchFamily="34" charset="0"/>
                        </a:rPr>
                        <a:t>Ranking</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2AA4B"/>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5785">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60" dirty="0">
                          <a:latin typeface="Arial" panose="020B0604020202020204" pitchFamily="34" charset="0"/>
                          <a:cs typeface="Arial" panose="020B0604020202020204" pitchFamily="34" charset="0"/>
                        </a:rPr>
                        <a:t>Glucose</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0.558787</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1"/>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37795">
                        <a:lnSpc>
                          <a:spcPct val="100000"/>
                        </a:lnSpc>
                        <a:spcBef>
                          <a:spcPts val="345"/>
                        </a:spcBef>
                      </a:pPr>
                      <a:r>
                        <a:rPr sz="1100" b="1" spc="-185" dirty="0">
                          <a:latin typeface="Arial" panose="020B0604020202020204" pitchFamily="34" charset="0"/>
                          <a:cs typeface="Arial" panose="020B0604020202020204" pitchFamily="34" charset="0"/>
                        </a:rPr>
                        <a:t>BMI</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0.260081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2"/>
                  </a:ext>
                </a:extLst>
              </a:tr>
              <a:tr h="314836">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95" dirty="0">
                          <a:latin typeface="Arial" panose="020B0604020202020204" pitchFamily="34" charset="0"/>
                          <a:cs typeface="Arial" panose="020B0604020202020204" pitchFamily="34" charset="0"/>
                        </a:rPr>
                        <a:t>Pregnancies</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0.134401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3"/>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4.</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37795">
                        <a:lnSpc>
                          <a:spcPct val="100000"/>
                        </a:lnSpc>
                        <a:spcBef>
                          <a:spcPts val="345"/>
                        </a:spcBef>
                      </a:pPr>
                      <a:r>
                        <a:rPr sz="1100" b="1" spc="-35" dirty="0">
                          <a:latin typeface="Arial" panose="020B0604020202020204" pitchFamily="34" charset="0"/>
                          <a:cs typeface="Arial" panose="020B0604020202020204" pitchFamily="34" charset="0"/>
                        </a:rPr>
                        <a:t>Age</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0.036539</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4"/>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5.</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155" dirty="0">
                          <a:latin typeface="Arial" panose="020B0604020202020204" pitchFamily="34" charset="0"/>
                          <a:cs typeface="Arial" panose="020B0604020202020204" pitchFamily="34" charset="0"/>
                        </a:rPr>
                        <a:t>Insulin</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0.010191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5"/>
                  </a:ext>
                </a:extLst>
              </a:tr>
              <a:tr h="441546">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6.</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marR="375285" indent="39370">
                        <a:lnSpc>
                          <a:spcPct val="100000"/>
                        </a:lnSpc>
                        <a:spcBef>
                          <a:spcPts val="350"/>
                        </a:spcBef>
                      </a:pPr>
                      <a:r>
                        <a:rPr sz="1100" b="1" spc="-90" dirty="0">
                          <a:latin typeface="Arial" panose="020B0604020202020204" pitchFamily="34" charset="0"/>
                          <a:cs typeface="Arial" panose="020B0604020202020204" pitchFamily="34" charset="0"/>
                        </a:rPr>
                        <a:t>Diabetes</a:t>
                      </a:r>
                      <a:r>
                        <a:rPr sz="1100" b="1" spc="-145" dirty="0">
                          <a:latin typeface="Arial" panose="020B0604020202020204" pitchFamily="34" charset="0"/>
                          <a:cs typeface="Arial" panose="020B0604020202020204" pitchFamily="34" charset="0"/>
                        </a:rPr>
                        <a:t> </a:t>
                      </a:r>
                      <a:r>
                        <a:rPr sz="1100" b="1" spc="-85" dirty="0">
                          <a:latin typeface="Arial" panose="020B0604020202020204" pitchFamily="34" charset="0"/>
                          <a:cs typeface="Arial" panose="020B0604020202020204" pitchFamily="34" charset="0"/>
                        </a:rPr>
                        <a:t>Pedigree  </a:t>
                      </a:r>
                      <a:r>
                        <a:rPr sz="1100" b="1" spc="-105" dirty="0">
                          <a:latin typeface="Arial" panose="020B0604020202020204" pitchFamily="34" charset="0"/>
                          <a:cs typeface="Arial" panose="020B0604020202020204" pitchFamily="34" charset="0"/>
                        </a:rPr>
                        <a:t>Function</a:t>
                      </a:r>
                      <a:endParaRPr sz="11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6"/>
                  </a:ext>
                </a:extLst>
              </a:tr>
              <a:tr h="471931">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7.</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40970">
                        <a:lnSpc>
                          <a:spcPct val="100000"/>
                        </a:lnSpc>
                        <a:spcBef>
                          <a:spcPts val="345"/>
                        </a:spcBef>
                      </a:pPr>
                      <a:r>
                        <a:rPr sz="1200" b="1" spc="-150" dirty="0">
                          <a:latin typeface="Arial" panose="020B0604020202020204" pitchFamily="34" charset="0"/>
                          <a:cs typeface="Arial" panose="020B0604020202020204" pitchFamily="34" charset="0"/>
                        </a:rPr>
                        <a:t>Skin</a:t>
                      </a:r>
                      <a:r>
                        <a:rPr sz="1200" b="1" spc="-75" dirty="0">
                          <a:latin typeface="Arial" panose="020B0604020202020204" pitchFamily="34" charset="0"/>
                          <a:cs typeface="Arial" panose="020B0604020202020204" pitchFamily="34" charset="0"/>
                        </a:rPr>
                        <a:t> </a:t>
                      </a:r>
                      <a:r>
                        <a:rPr sz="1200" b="1" spc="-130" dirty="0">
                          <a:latin typeface="Arial" panose="020B0604020202020204" pitchFamily="34" charset="0"/>
                          <a:cs typeface="Arial" panose="020B0604020202020204" pitchFamily="34" charset="0"/>
                        </a:rPr>
                        <a:t>Thickness</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7"/>
                  </a:ext>
                </a:extLst>
              </a:tr>
              <a:tr h="473870">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8.</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40970">
                        <a:lnSpc>
                          <a:spcPct val="100000"/>
                        </a:lnSpc>
                        <a:spcBef>
                          <a:spcPts val="345"/>
                        </a:spcBef>
                      </a:pPr>
                      <a:r>
                        <a:rPr sz="1200" b="1" spc="-105" dirty="0">
                          <a:latin typeface="Arial" panose="020B0604020202020204" pitchFamily="34" charset="0"/>
                          <a:cs typeface="Arial" panose="020B0604020202020204" pitchFamily="34" charset="0"/>
                        </a:rPr>
                        <a:t>Blood</a:t>
                      </a:r>
                      <a:r>
                        <a:rPr sz="1200" b="1" spc="-100" dirty="0">
                          <a:latin typeface="Arial" panose="020B0604020202020204" pitchFamily="34" charset="0"/>
                          <a:cs typeface="Arial" panose="020B0604020202020204" pitchFamily="34" charset="0"/>
                        </a:rPr>
                        <a:t> </a:t>
                      </a:r>
                      <a:r>
                        <a:rPr sz="1200" b="1" spc="-155" dirty="0">
                          <a:latin typeface="Arial" panose="020B0604020202020204" pitchFamily="34" charset="0"/>
                          <a:cs typeface="Arial" panose="020B0604020202020204" pitchFamily="34" charset="0"/>
                        </a:rPr>
                        <a:t>Pressure</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95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C7B0-719B-427D-BEDC-0EA78E990C4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26BA3ED-AE4E-4410-9701-E6986F4EB85F}"/>
              </a:ext>
            </a:extLst>
          </p:cNvPr>
          <p:cNvSpPr>
            <a:spLocks noGrp="1"/>
          </p:cNvSpPr>
          <p:nvPr>
            <p:ph idx="1"/>
          </p:nvPr>
        </p:nvSpPr>
        <p:spPr>
          <a:xfrm>
            <a:off x="838200" y="1825625"/>
            <a:ext cx="3535017" cy="4572364"/>
          </a:xfrm>
        </p:spPr>
        <p:txBody>
          <a:bodyPr>
            <a:normAutofit/>
          </a:bodyPr>
          <a:lstStyle/>
          <a:p>
            <a:pPr marL="415290">
              <a:lnSpc>
                <a:spcPct val="100000"/>
              </a:lnSpc>
              <a:spcBef>
                <a:spcPts val="869"/>
              </a:spcBef>
            </a:pPr>
            <a:r>
              <a:rPr lang="en-US" sz="2000" b="1" dirty="0">
                <a:latin typeface="Arial" panose="020B0604020202020204" pitchFamily="34" charset="0"/>
                <a:cs typeface="Arial" panose="020B0604020202020204" pitchFamily="34" charset="0"/>
              </a:rPr>
              <a:t>ROC</a:t>
            </a:r>
            <a:r>
              <a:rPr lang="en-US" sz="2000" b="1" spc="-5" dirty="0">
                <a:latin typeface="Arial" panose="020B0604020202020204" pitchFamily="34" charset="0"/>
                <a:cs typeface="Arial" panose="020B0604020202020204" pitchFamily="34" charset="0"/>
              </a:rPr>
              <a:t> CURVE</a:t>
            </a:r>
            <a:endParaRPr lang="en-US" sz="2000" dirty="0">
              <a:latin typeface="Arial" panose="020B0604020202020204" pitchFamily="34" charset="0"/>
              <a:cs typeface="Arial" panose="020B0604020202020204" pitchFamily="34" charset="0"/>
            </a:endParaRPr>
          </a:p>
          <a:p>
            <a:pPr marL="355600" marR="208915" indent="-342900" algn="just">
              <a:lnSpc>
                <a:spcPct val="100000"/>
              </a:lnSpc>
              <a:spcBef>
                <a:spcPts val="775"/>
              </a:spcBef>
              <a:buFont typeface="Wingdings" panose="05000000000000000000" pitchFamily="2" charset="2"/>
              <a:buChar char="Ø"/>
              <a:tabLst>
                <a:tab pos="299085" algn="l"/>
                <a:tab pos="299720" algn="l"/>
              </a:tabLst>
            </a:pPr>
            <a:r>
              <a:rPr lang="en-US" sz="2000" spc="-105"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green </a:t>
            </a:r>
            <a:r>
              <a:rPr lang="en-US" sz="2000" spc="-50" dirty="0">
                <a:latin typeface="Arial" panose="020B0604020202020204" pitchFamily="34" charset="0"/>
                <a:cs typeface="Arial" panose="020B0604020202020204" pitchFamily="34" charset="0"/>
              </a:rPr>
              <a:t>line</a:t>
            </a:r>
            <a:r>
              <a:rPr lang="en-US" sz="2000" spc="-32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depicts  </a:t>
            </a:r>
            <a:r>
              <a:rPr lang="en-US" sz="2000" spc="-25" dirty="0">
                <a:latin typeface="Arial" panose="020B0604020202020204" pitchFamily="34" charset="0"/>
                <a:cs typeface="Arial" panose="020B0604020202020204" pitchFamily="34" charset="0"/>
              </a:rPr>
              <a:t>Decision </a:t>
            </a:r>
            <a:r>
              <a:rPr lang="en-US" sz="2000" spc="-100" dirty="0">
                <a:latin typeface="Arial" panose="020B0604020202020204" pitchFamily="34" charset="0"/>
                <a:cs typeface="Arial" panose="020B0604020202020204" pitchFamily="34" charset="0"/>
              </a:rPr>
              <a:t>Tree </a:t>
            </a:r>
            <a:r>
              <a:rPr lang="en-US" sz="2000" dirty="0">
                <a:latin typeface="Arial" panose="020B0604020202020204" pitchFamily="34" charset="0"/>
                <a:cs typeface="Arial" panose="020B0604020202020204" pitchFamily="34" charset="0"/>
              </a:rPr>
              <a:t>curve  </a:t>
            </a:r>
            <a:r>
              <a:rPr lang="en-US" sz="2000" spc="35" dirty="0">
                <a:latin typeface="Arial" panose="020B0604020202020204" pitchFamily="34" charset="0"/>
                <a:cs typeface="Arial" panose="020B0604020202020204" pitchFamily="34" charset="0"/>
              </a:rPr>
              <a:t>area </a:t>
            </a:r>
            <a:r>
              <a:rPr lang="en-US" sz="2000" dirty="0">
                <a:latin typeface="Arial" panose="020B0604020202020204" pitchFamily="34" charset="0"/>
                <a:cs typeface="Arial" panose="020B0604020202020204" pitchFamily="34" charset="0"/>
              </a:rPr>
              <a:t>which </a:t>
            </a:r>
            <a:r>
              <a:rPr lang="en-US" sz="2000" spc="-180" dirty="0">
                <a:latin typeface="Arial" panose="020B0604020202020204" pitchFamily="34" charset="0"/>
                <a:cs typeface="Arial" panose="020B0604020202020204" pitchFamily="34" charset="0"/>
              </a:rPr>
              <a:t>is</a:t>
            </a:r>
            <a:r>
              <a:rPr lang="en-US" sz="2000" spc="-459" dirty="0">
                <a:latin typeface="Arial" panose="020B0604020202020204" pitchFamily="34" charset="0"/>
                <a:cs typeface="Arial" panose="020B0604020202020204" pitchFamily="34" charset="0"/>
              </a:rPr>
              <a:t>    </a:t>
            </a:r>
            <a:r>
              <a:rPr lang="en-US" sz="2000" spc="-160" dirty="0">
                <a:latin typeface="Arial" panose="020B0604020202020204" pitchFamily="34" charset="0"/>
                <a:cs typeface="Arial" panose="020B0604020202020204" pitchFamily="34" charset="0"/>
              </a:rPr>
              <a:t>0.72.</a:t>
            </a:r>
            <a:endParaRPr lang="en-US" sz="2000" dirty="0">
              <a:latin typeface="Arial" panose="020B0604020202020204" pitchFamily="34" charset="0"/>
              <a:cs typeface="Arial" panose="020B0604020202020204" pitchFamily="34" charset="0"/>
            </a:endParaRPr>
          </a:p>
          <a:p>
            <a:pPr marL="355600" marR="5080" indent="-342900" algn="just">
              <a:lnSpc>
                <a:spcPct val="100000"/>
              </a:lnSpc>
              <a:buFont typeface="Wingdings" panose="05000000000000000000" pitchFamily="2" charset="2"/>
              <a:buChar char="Ø"/>
              <a:tabLst>
                <a:tab pos="299085" algn="l"/>
                <a:tab pos="299720" algn="l"/>
              </a:tabLst>
            </a:pPr>
            <a:r>
              <a:rPr lang="en-US" sz="2000" spc="-105" dirty="0">
                <a:latin typeface="Arial" panose="020B0604020202020204" pitchFamily="34" charset="0"/>
                <a:cs typeface="Arial" panose="020B0604020202020204" pitchFamily="34" charset="0"/>
              </a:rPr>
              <a:t>The </a:t>
            </a:r>
            <a:r>
              <a:rPr lang="en-US" sz="2000" spc="20" dirty="0">
                <a:latin typeface="Arial" panose="020B0604020202020204" pitchFamily="34" charset="0"/>
                <a:cs typeface="Arial" panose="020B0604020202020204" pitchFamily="34" charset="0"/>
              </a:rPr>
              <a:t>dashed </a:t>
            </a:r>
            <a:r>
              <a:rPr lang="en-US" sz="2000" spc="-50" dirty="0">
                <a:latin typeface="Arial" panose="020B0604020202020204" pitchFamily="34" charset="0"/>
                <a:cs typeface="Arial" panose="020B0604020202020204" pitchFamily="34" charset="0"/>
              </a:rPr>
              <a:t>line </a:t>
            </a:r>
            <a:r>
              <a:rPr lang="en-US" sz="2000" spc="-80" dirty="0">
                <a:latin typeface="Arial" panose="020B0604020202020204" pitchFamily="34" charset="0"/>
                <a:cs typeface="Arial" panose="020B0604020202020204" pitchFamily="34" charset="0"/>
              </a:rPr>
              <a:t>in </a:t>
            </a:r>
            <a:r>
              <a:rPr lang="en-US" sz="2000" spc="-25" dirty="0">
                <a:latin typeface="Arial" panose="020B0604020202020204" pitchFamily="34" charset="0"/>
                <a:cs typeface="Arial" panose="020B0604020202020204" pitchFamily="34" charset="0"/>
              </a:rPr>
              <a:t>the  </a:t>
            </a:r>
            <a:r>
              <a:rPr lang="en-US" sz="2000" spc="30" dirty="0">
                <a:latin typeface="Arial" panose="020B0604020202020204" pitchFamily="34" charset="0"/>
                <a:cs typeface="Arial" panose="020B0604020202020204" pitchFamily="34" charset="0"/>
              </a:rPr>
              <a:t>diagonal </a:t>
            </a:r>
            <a:r>
              <a:rPr lang="en-US" sz="2000" spc="-75" dirty="0">
                <a:latin typeface="Arial" panose="020B0604020202020204" pitchFamily="34" charset="0"/>
                <a:cs typeface="Arial" panose="020B0604020202020204" pitchFamily="34" charset="0"/>
              </a:rPr>
              <a:t>represents</a:t>
            </a:r>
            <a:r>
              <a:rPr lang="en-US" sz="2000" spc="-320" dirty="0">
                <a:latin typeface="Arial" panose="020B0604020202020204" pitchFamily="34" charset="0"/>
                <a:cs typeface="Arial" panose="020B0604020202020204" pitchFamily="34" charset="0"/>
              </a:rPr>
              <a:t> </a:t>
            </a:r>
            <a:r>
              <a:rPr lang="en-US" sz="2000" spc="-25" dirty="0">
                <a:latin typeface="Arial" panose="020B0604020202020204" pitchFamily="34" charset="0"/>
                <a:cs typeface="Arial" panose="020B0604020202020204" pitchFamily="34" charset="0"/>
              </a:rPr>
              <a:t>the  </a:t>
            </a:r>
            <a:r>
              <a:rPr lang="en-US" sz="2000" spc="65" dirty="0">
                <a:latin typeface="Arial" panose="020B0604020202020204" pitchFamily="34" charset="0"/>
                <a:cs typeface="Arial" panose="020B0604020202020204" pitchFamily="34" charset="0"/>
              </a:rPr>
              <a:t>ROC </a:t>
            </a:r>
            <a:r>
              <a:rPr lang="en-US" sz="2000" dirty="0">
                <a:latin typeface="Arial" panose="020B0604020202020204" pitchFamily="34" charset="0"/>
                <a:cs typeface="Arial" panose="020B0604020202020204" pitchFamily="34" charset="0"/>
              </a:rPr>
              <a:t>curve </a:t>
            </a:r>
            <a:r>
              <a:rPr lang="en-US" sz="2000" spc="5" dirty="0">
                <a:latin typeface="Arial" panose="020B0604020202020204" pitchFamily="34" charset="0"/>
                <a:cs typeface="Arial" panose="020B0604020202020204" pitchFamily="34" charset="0"/>
              </a:rPr>
              <a:t>of </a:t>
            </a:r>
            <a:r>
              <a:rPr lang="en-US" sz="2000" spc="145" dirty="0">
                <a:latin typeface="Arial" panose="020B0604020202020204" pitchFamily="34" charset="0"/>
                <a:cs typeface="Arial" panose="020B0604020202020204" pitchFamily="34" charset="0"/>
              </a:rPr>
              <a:t>a  </a:t>
            </a:r>
            <a:r>
              <a:rPr lang="en-US" sz="2000" spc="-5" dirty="0">
                <a:latin typeface="Arial" panose="020B0604020202020204" pitchFamily="34" charset="0"/>
                <a:cs typeface="Arial" panose="020B0604020202020204" pitchFamily="34" charset="0"/>
              </a:rPr>
              <a:t>random </a:t>
            </a:r>
            <a:r>
              <a:rPr lang="en-US" sz="2000" spc="-25" dirty="0">
                <a:latin typeface="Arial" panose="020B0604020202020204" pitchFamily="34" charset="0"/>
                <a:cs typeface="Arial" panose="020B0604020202020204" pitchFamily="34" charset="0"/>
              </a:rPr>
              <a:t>predictor. </a:t>
            </a:r>
            <a:r>
              <a:rPr lang="en-US" sz="2000" spc="-105"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random </a:t>
            </a:r>
            <a:r>
              <a:rPr lang="en-US" sz="2000" spc="-10" dirty="0">
                <a:latin typeface="Arial" panose="020B0604020202020204" pitchFamily="34" charset="0"/>
                <a:cs typeface="Arial" panose="020B0604020202020204" pitchFamily="34" charset="0"/>
              </a:rPr>
              <a:t>predictor </a:t>
            </a:r>
            <a:r>
              <a:rPr lang="en-US" sz="2000" spc="-180" dirty="0">
                <a:latin typeface="Arial" panose="020B0604020202020204" pitchFamily="34" charset="0"/>
                <a:cs typeface="Arial" panose="020B0604020202020204" pitchFamily="34" charset="0"/>
              </a:rPr>
              <a:t>is  </a:t>
            </a:r>
            <a:r>
              <a:rPr lang="en-US" sz="2000" dirty="0">
                <a:latin typeface="Arial" panose="020B0604020202020204" pitchFamily="34" charset="0"/>
                <a:cs typeface="Arial" panose="020B0604020202020204" pitchFamily="34" charset="0"/>
              </a:rPr>
              <a:t>commonly </a:t>
            </a:r>
            <a:r>
              <a:rPr lang="en-US" sz="2000" spc="-25" dirty="0">
                <a:latin typeface="Arial" panose="020B0604020202020204" pitchFamily="34" charset="0"/>
                <a:cs typeface="Arial" panose="020B0604020202020204" pitchFamily="34" charset="0"/>
              </a:rPr>
              <a:t>used </a:t>
            </a:r>
            <a:r>
              <a:rPr lang="en-US" sz="2000" spc="-55" dirty="0">
                <a:latin typeface="Arial" panose="020B0604020202020204" pitchFamily="34" charset="0"/>
                <a:cs typeface="Arial" panose="020B0604020202020204" pitchFamily="34" charset="0"/>
              </a:rPr>
              <a:t>as </a:t>
            </a:r>
            <a:r>
              <a:rPr lang="en-US" sz="2000" spc="145" dirty="0">
                <a:latin typeface="Arial" panose="020B0604020202020204" pitchFamily="34" charset="0"/>
                <a:cs typeface="Arial" panose="020B0604020202020204" pitchFamily="34" charset="0"/>
              </a:rPr>
              <a:t>a  </a:t>
            </a:r>
            <a:r>
              <a:rPr lang="en-US" sz="2000" spc="-15" dirty="0">
                <a:latin typeface="Arial" panose="020B0604020202020204" pitchFamily="34" charset="0"/>
                <a:cs typeface="Arial" panose="020B0604020202020204" pitchFamily="34" charset="0"/>
              </a:rPr>
              <a:t>baseline to </a:t>
            </a:r>
            <a:r>
              <a:rPr lang="en-US" sz="2000" spc="-20" dirty="0">
                <a:latin typeface="Arial" panose="020B0604020202020204" pitchFamily="34" charset="0"/>
                <a:cs typeface="Arial" panose="020B0604020202020204" pitchFamily="34" charset="0"/>
              </a:rPr>
              <a:t>see</a:t>
            </a:r>
            <a:r>
              <a:rPr lang="en-US" sz="2000" spc="-405" dirty="0">
                <a:latin typeface="Arial" panose="020B0604020202020204" pitchFamily="34" charset="0"/>
                <a:cs typeface="Arial" panose="020B0604020202020204" pitchFamily="34" charset="0"/>
              </a:rPr>
              <a:t> </a:t>
            </a:r>
            <a:r>
              <a:rPr lang="en-US" sz="2000" spc="-40" dirty="0">
                <a:latin typeface="Arial" panose="020B0604020202020204" pitchFamily="34" charset="0"/>
                <a:cs typeface="Arial" panose="020B0604020202020204" pitchFamily="34" charset="0"/>
              </a:rPr>
              <a:t>whether  </a:t>
            </a:r>
            <a:r>
              <a:rPr lang="en-US" sz="2000" spc="-25" dirty="0">
                <a:latin typeface="Arial" panose="020B0604020202020204" pitchFamily="34" charset="0"/>
                <a:cs typeface="Arial" panose="020B0604020202020204" pitchFamily="34" charset="0"/>
              </a:rPr>
              <a:t>the </a:t>
            </a:r>
            <a:r>
              <a:rPr lang="en-US" sz="2000" spc="15" dirty="0">
                <a:latin typeface="Arial" panose="020B0604020202020204" pitchFamily="34" charset="0"/>
                <a:cs typeface="Arial" panose="020B0604020202020204" pitchFamily="34" charset="0"/>
              </a:rPr>
              <a:t>model </a:t>
            </a:r>
            <a:r>
              <a:rPr lang="en-US" sz="2000" spc="-175" dirty="0">
                <a:latin typeface="Arial" panose="020B0604020202020204" pitchFamily="34" charset="0"/>
                <a:cs typeface="Arial" panose="020B0604020202020204" pitchFamily="34" charset="0"/>
              </a:rPr>
              <a:t>is </a:t>
            </a:r>
            <a:r>
              <a:rPr lang="en-US" sz="2000" spc="-75" dirty="0">
                <a:latin typeface="Arial" panose="020B0604020202020204" pitchFamily="34" charset="0"/>
                <a:cs typeface="Arial" panose="020B0604020202020204" pitchFamily="34" charset="0"/>
              </a:rPr>
              <a:t>useful or  </a:t>
            </a:r>
            <a:r>
              <a:rPr lang="en-US" sz="2000" spc="-60" dirty="0">
                <a:latin typeface="Arial" panose="020B0604020202020204" pitchFamily="34" charset="0"/>
                <a:cs typeface="Arial" panose="020B0604020202020204" pitchFamily="34" charset="0"/>
              </a:rPr>
              <a:t>not.</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4BCD5DA-750B-4B97-A52A-AD8E171BB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17" y="1784545"/>
            <a:ext cx="6785113" cy="4654523"/>
          </a:xfrm>
          <a:prstGeom prst="rect">
            <a:avLst/>
          </a:prstGeom>
        </p:spPr>
      </p:pic>
    </p:spTree>
    <p:extLst>
      <p:ext uri="{BB962C8B-B14F-4D97-AF65-F5344CB8AC3E}">
        <p14:creationId xmlns:p14="http://schemas.microsoft.com/office/powerpoint/2010/main" val="1339495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0804-D596-41F3-98D1-9A69AAF2F55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D3267D8-09A9-401C-8C82-7780FCD689CA}"/>
              </a:ext>
            </a:extLst>
          </p:cNvPr>
          <p:cNvSpPr>
            <a:spLocks noGrp="1"/>
          </p:cNvSpPr>
          <p:nvPr>
            <p:ph idx="1"/>
          </p:nvPr>
        </p:nvSpPr>
        <p:spPr/>
        <p:txBody>
          <a:bodyPr>
            <a:normAutofit fontScale="92500"/>
          </a:bodyPr>
          <a:lstStyle/>
          <a:p>
            <a:pPr marL="12700" marR="262255" algn="just">
              <a:lnSpc>
                <a:spcPct val="99800"/>
              </a:lnSpc>
              <a:spcBef>
                <a:spcPts val="105"/>
              </a:spcBef>
            </a:pPr>
            <a:r>
              <a:rPr lang="en-US" spc="-105" dirty="0">
                <a:solidFill>
                  <a:srgbClr val="404040"/>
                </a:solidFill>
                <a:latin typeface="Arial" panose="020B0604020202020204" pitchFamily="34" charset="0"/>
                <a:cs typeface="Arial" panose="020B0604020202020204" pitchFamily="34" charset="0"/>
              </a:rPr>
              <a:t>The </a:t>
            </a:r>
            <a:r>
              <a:rPr lang="en-US" spc="15" dirty="0">
                <a:solidFill>
                  <a:srgbClr val="404040"/>
                </a:solidFill>
                <a:latin typeface="Arial" panose="020B0604020202020204" pitchFamily="34" charset="0"/>
                <a:cs typeface="Arial" panose="020B0604020202020204" pitchFamily="34" charset="0"/>
              </a:rPr>
              <a:t>graph </a:t>
            </a:r>
            <a:r>
              <a:rPr lang="en-US" spc="-210" dirty="0">
                <a:solidFill>
                  <a:srgbClr val="404040"/>
                </a:solidFill>
                <a:latin typeface="Arial" panose="020B0604020202020204" pitchFamily="34" charset="0"/>
                <a:cs typeface="Arial" panose="020B0604020202020204" pitchFamily="34" charset="0"/>
              </a:rPr>
              <a:t>is </a:t>
            </a:r>
            <a:r>
              <a:rPr lang="en-US" spc="60" dirty="0">
                <a:solidFill>
                  <a:srgbClr val="404040"/>
                </a:solidFill>
                <a:latin typeface="Arial" panose="020B0604020202020204" pitchFamily="34" charset="0"/>
                <a:cs typeface="Arial" panose="020B0604020202020204" pitchFamily="34" charset="0"/>
              </a:rPr>
              <a:t>called </a:t>
            </a:r>
            <a:r>
              <a:rPr lang="en-US" spc="165" dirty="0">
                <a:solidFill>
                  <a:srgbClr val="404040"/>
                </a:solidFill>
                <a:latin typeface="Arial" panose="020B0604020202020204" pitchFamily="34" charset="0"/>
                <a:cs typeface="Arial" panose="020B0604020202020204" pitchFamily="34" charset="0"/>
              </a:rPr>
              <a:t>a</a:t>
            </a:r>
            <a:r>
              <a:rPr lang="en-US" spc="-515" dirty="0">
                <a:solidFill>
                  <a:srgbClr val="404040"/>
                </a:solidFill>
                <a:latin typeface="Arial" panose="020B0604020202020204" pitchFamily="34" charset="0"/>
                <a:cs typeface="Arial" panose="020B0604020202020204" pitchFamily="34" charset="0"/>
              </a:rPr>
              <a:t> </a:t>
            </a:r>
            <a:r>
              <a:rPr lang="en-US" b="1" spc="-155" dirty="0">
                <a:solidFill>
                  <a:srgbClr val="404040"/>
                </a:solidFill>
                <a:latin typeface="Arial" panose="020B0604020202020204" pitchFamily="34" charset="0"/>
                <a:cs typeface="Arial" panose="020B0604020202020204" pitchFamily="34" charset="0"/>
              </a:rPr>
              <a:t>Receiver </a:t>
            </a:r>
            <a:r>
              <a:rPr lang="en-US" b="1" spc="-150" dirty="0">
                <a:solidFill>
                  <a:srgbClr val="404040"/>
                </a:solidFill>
                <a:latin typeface="Arial" panose="020B0604020202020204" pitchFamily="34" charset="0"/>
                <a:cs typeface="Arial" panose="020B0604020202020204" pitchFamily="34" charset="0"/>
              </a:rPr>
              <a:t>Operating Characteristic </a:t>
            </a:r>
            <a:r>
              <a:rPr lang="en-US" b="1" spc="-145" dirty="0">
                <a:solidFill>
                  <a:srgbClr val="404040"/>
                </a:solidFill>
                <a:latin typeface="Arial" panose="020B0604020202020204" pitchFamily="34" charset="0"/>
                <a:cs typeface="Arial" panose="020B0604020202020204" pitchFamily="34" charset="0"/>
              </a:rPr>
              <a:t>curve </a:t>
            </a:r>
            <a:r>
              <a:rPr lang="en-US" spc="-125" dirty="0">
                <a:solidFill>
                  <a:srgbClr val="404040"/>
                </a:solidFill>
                <a:latin typeface="Arial" panose="020B0604020202020204" pitchFamily="34" charset="0"/>
                <a:cs typeface="Arial" panose="020B0604020202020204" pitchFamily="34" charset="0"/>
              </a:rPr>
              <a:t>(or </a:t>
            </a:r>
            <a:r>
              <a:rPr lang="en-US" spc="75" dirty="0">
                <a:solidFill>
                  <a:srgbClr val="404040"/>
                </a:solidFill>
                <a:latin typeface="Arial" panose="020B0604020202020204" pitchFamily="34" charset="0"/>
                <a:cs typeface="Arial" panose="020B0604020202020204" pitchFamily="34" charset="0"/>
              </a:rPr>
              <a:t>ROC  </a:t>
            </a:r>
            <a:r>
              <a:rPr lang="en-US" spc="-50" dirty="0">
                <a:solidFill>
                  <a:srgbClr val="404040"/>
                </a:solidFill>
                <a:latin typeface="Arial" panose="020B0604020202020204" pitchFamily="34" charset="0"/>
                <a:cs typeface="Arial" panose="020B0604020202020204" pitchFamily="34" charset="0"/>
              </a:rPr>
              <a:t>curve.)</a:t>
            </a:r>
            <a:r>
              <a:rPr lang="en-US" spc="-175" dirty="0">
                <a:solidFill>
                  <a:srgbClr val="404040"/>
                </a:solidFill>
                <a:latin typeface="Arial" panose="020B0604020202020204" pitchFamily="34" charset="0"/>
                <a:cs typeface="Arial" panose="020B0604020202020204" pitchFamily="34" charset="0"/>
              </a:rPr>
              <a:t> </a:t>
            </a:r>
            <a:r>
              <a:rPr lang="en-US" spc="-245" dirty="0">
                <a:solidFill>
                  <a:srgbClr val="404040"/>
                </a:solidFill>
                <a:latin typeface="Arial" panose="020B0604020202020204" pitchFamily="34" charset="0"/>
                <a:cs typeface="Arial" panose="020B0604020202020204" pitchFamily="34" charset="0"/>
              </a:rPr>
              <a:t>It</a:t>
            </a:r>
            <a:r>
              <a:rPr lang="en-US" spc="-180" dirty="0">
                <a:solidFill>
                  <a:srgbClr val="404040"/>
                </a:solidFill>
                <a:latin typeface="Arial" panose="020B0604020202020204" pitchFamily="34" charset="0"/>
                <a:cs typeface="Arial" panose="020B0604020202020204" pitchFamily="34" charset="0"/>
              </a:rPr>
              <a:t> </a:t>
            </a:r>
            <a:r>
              <a:rPr lang="en-US" spc="-210" dirty="0">
                <a:solidFill>
                  <a:srgbClr val="404040"/>
                </a:solidFill>
                <a:latin typeface="Arial" panose="020B0604020202020204" pitchFamily="34" charset="0"/>
                <a:cs typeface="Arial" panose="020B0604020202020204" pitchFamily="34" charset="0"/>
              </a:rPr>
              <a:t>is</a:t>
            </a:r>
            <a:r>
              <a:rPr lang="en-US" spc="-150" dirty="0">
                <a:solidFill>
                  <a:srgbClr val="404040"/>
                </a:solidFill>
                <a:latin typeface="Arial" panose="020B0604020202020204" pitchFamily="34" charset="0"/>
                <a:cs typeface="Arial" panose="020B0604020202020204" pitchFamily="34" charset="0"/>
              </a:rPr>
              <a:t> </a:t>
            </a:r>
            <a:r>
              <a:rPr lang="en-US" spc="165" dirty="0">
                <a:solidFill>
                  <a:srgbClr val="404040"/>
                </a:solidFill>
                <a:latin typeface="Arial" panose="020B0604020202020204" pitchFamily="34" charset="0"/>
                <a:cs typeface="Arial" panose="020B0604020202020204" pitchFamily="34" charset="0"/>
              </a:rPr>
              <a:t>a</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plot</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of</a:t>
            </a:r>
            <a:r>
              <a:rPr lang="en-US" spc="-15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the</a:t>
            </a:r>
            <a:r>
              <a:rPr lang="en-US" spc="-18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true</a:t>
            </a:r>
            <a:r>
              <a:rPr lang="en-US" spc="-18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positive</a:t>
            </a:r>
            <a:r>
              <a:rPr lang="en-US" spc="-19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rate</a:t>
            </a:r>
            <a:r>
              <a:rPr lang="en-US" spc="-18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against</a:t>
            </a:r>
            <a:r>
              <a:rPr lang="en-US" spc="-16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the</a:t>
            </a:r>
            <a:r>
              <a:rPr lang="en-US" spc="-18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false</a:t>
            </a:r>
            <a:r>
              <a:rPr lang="en-US" spc="-17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positive</a:t>
            </a:r>
            <a:r>
              <a:rPr lang="en-US" spc="-19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rate  </a:t>
            </a:r>
            <a:r>
              <a:rPr lang="en-US" spc="-80" dirty="0">
                <a:solidFill>
                  <a:srgbClr val="404040"/>
                </a:solidFill>
                <a:latin typeface="Arial" panose="020B0604020202020204" pitchFamily="34" charset="0"/>
                <a:cs typeface="Arial" panose="020B0604020202020204" pitchFamily="34" charset="0"/>
              </a:rPr>
              <a:t>for </a:t>
            </a:r>
            <a:r>
              <a:rPr lang="en-US" spc="-15" dirty="0">
                <a:solidFill>
                  <a:srgbClr val="404040"/>
                </a:solidFill>
                <a:latin typeface="Arial" panose="020B0604020202020204" pitchFamily="34" charset="0"/>
                <a:cs typeface="Arial" panose="020B0604020202020204" pitchFamily="34" charset="0"/>
              </a:rPr>
              <a:t>the </a:t>
            </a:r>
            <a:r>
              <a:rPr lang="en-US" spc="-45" dirty="0">
                <a:solidFill>
                  <a:srgbClr val="404040"/>
                </a:solidFill>
                <a:latin typeface="Arial" panose="020B0604020202020204" pitchFamily="34" charset="0"/>
                <a:cs typeface="Arial" panose="020B0604020202020204" pitchFamily="34" charset="0"/>
              </a:rPr>
              <a:t>different</a:t>
            </a:r>
            <a:r>
              <a:rPr lang="en-US" spc="-40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points.</a:t>
            </a:r>
            <a:endParaRPr lang="en-US" dirty="0">
              <a:latin typeface="Arial" panose="020B0604020202020204" pitchFamily="34" charset="0"/>
              <a:cs typeface="Arial" panose="020B0604020202020204" pitchFamily="34" charset="0"/>
            </a:endParaRPr>
          </a:p>
          <a:p>
            <a:pPr marL="355600" marR="81280" indent="-342900" algn="just">
              <a:lnSpc>
                <a:spcPct val="100000"/>
              </a:lnSpc>
              <a:spcBef>
                <a:spcPts val="1019"/>
              </a:spcBef>
              <a:buFont typeface="Wingdings" panose="05000000000000000000" pitchFamily="2" charset="2"/>
              <a:buChar char="Ø"/>
              <a:tabLst>
                <a:tab pos="354965" algn="l"/>
                <a:tab pos="355600" algn="l"/>
              </a:tabLst>
            </a:pPr>
            <a:r>
              <a:rPr lang="en-US" sz="2400" spc="-215" dirty="0">
                <a:solidFill>
                  <a:srgbClr val="404040"/>
                </a:solidFill>
                <a:latin typeface="Arial" panose="020B0604020202020204" pitchFamily="34" charset="0"/>
                <a:cs typeface="Arial" panose="020B0604020202020204" pitchFamily="34" charset="0"/>
              </a:rPr>
              <a:t>It</a:t>
            </a:r>
            <a:r>
              <a:rPr lang="en-US" sz="2400" spc="-160" dirty="0">
                <a:solidFill>
                  <a:srgbClr val="404040"/>
                </a:solidFill>
                <a:latin typeface="Arial" panose="020B0604020202020204" pitchFamily="34" charset="0"/>
                <a:cs typeface="Arial" panose="020B0604020202020204" pitchFamily="34" charset="0"/>
              </a:rPr>
              <a:t> </a:t>
            </a:r>
            <a:r>
              <a:rPr lang="en-US" sz="2400" spc="-95" dirty="0">
                <a:solidFill>
                  <a:srgbClr val="404040"/>
                </a:solidFill>
                <a:latin typeface="Arial" panose="020B0604020202020204" pitchFamily="34" charset="0"/>
                <a:cs typeface="Arial" panose="020B0604020202020204" pitchFamily="34" charset="0"/>
              </a:rPr>
              <a:t>shows</a:t>
            </a:r>
            <a:r>
              <a:rPr lang="en-US" sz="2400" spc="-9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tradeoff</a:t>
            </a:r>
            <a:r>
              <a:rPr lang="en-US" sz="2400" spc="-11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between</a:t>
            </a:r>
            <a:r>
              <a:rPr lang="en-US" sz="2400" spc="-80" dirty="0">
                <a:solidFill>
                  <a:srgbClr val="404040"/>
                </a:solidFill>
                <a:latin typeface="Arial" panose="020B0604020202020204" pitchFamily="34" charset="0"/>
                <a:cs typeface="Arial" panose="020B0604020202020204" pitchFamily="34" charset="0"/>
              </a:rPr>
              <a:t> </a:t>
            </a:r>
            <a:r>
              <a:rPr lang="en-US" sz="2400" spc="-135" dirty="0">
                <a:solidFill>
                  <a:srgbClr val="404040"/>
                </a:solidFill>
                <a:latin typeface="Arial" panose="020B0604020202020204" pitchFamily="34" charset="0"/>
                <a:cs typeface="Arial" panose="020B0604020202020204" pitchFamily="34" charset="0"/>
              </a:rPr>
              <a:t>True</a:t>
            </a:r>
            <a:r>
              <a:rPr lang="en-US" sz="2400" spc="-130"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Positive</a:t>
            </a:r>
            <a:r>
              <a:rPr lang="en-US" sz="2400" spc="-160"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Rate</a:t>
            </a:r>
            <a:r>
              <a:rPr lang="en-US" sz="2400" spc="-125"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100"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and</a:t>
            </a:r>
            <a:r>
              <a:rPr lang="en-US" sz="2400" spc="-130"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False</a:t>
            </a:r>
            <a:r>
              <a:rPr lang="en-US" sz="2400" spc="-145"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Positive</a:t>
            </a:r>
            <a:r>
              <a:rPr lang="en-US" sz="2400" spc="-160"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Rate  </a:t>
            </a:r>
            <a:r>
              <a:rPr lang="en-US" sz="2400" spc="-140" dirty="0">
                <a:solidFill>
                  <a:srgbClr val="404040"/>
                </a:solidFill>
                <a:latin typeface="Arial" panose="020B0604020202020204" pitchFamily="34" charset="0"/>
                <a:cs typeface="Arial" panose="020B0604020202020204" pitchFamily="34" charset="0"/>
              </a:rPr>
              <a:t>(FPR)</a:t>
            </a:r>
            <a:r>
              <a:rPr lang="en-US" sz="2400" spc="-110" dirty="0">
                <a:solidFill>
                  <a:srgbClr val="404040"/>
                </a:solidFill>
                <a:latin typeface="Arial" panose="020B0604020202020204" pitchFamily="34" charset="0"/>
                <a:cs typeface="Arial" panose="020B0604020202020204" pitchFamily="34" charset="0"/>
              </a:rPr>
              <a:t> </a:t>
            </a:r>
            <a:r>
              <a:rPr lang="en-US" sz="2400" spc="-55" dirty="0">
                <a:solidFill>
                  <a:srgbClr val="404040"/>
                </a:solidFill>
                <a:latin typeface="Arial" panose="020B0604020202020204" pitchFamily="34" charset="0"/>
                <a:cs typeface="Arial" panose="020B0604020202020204" pitchFamily="34" charset="0"/>
              </a:rPr>
              <a:t>(any</a:t>
            </a:r>
            <a:r>
              <a:rPr lang="en-US" sz="2400" spc="-85"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increase</a:t>
            </a:r>
            <a:r>
              <a:rPr lang="en-US" sz="2400" spc="-140" dirty="0">
                <a:solidFill>
                  <a:srgbClr val="404040"/>
                </a:solidFill>
                <a:latin typeface="Arial" panose="020B0604020202020204" pitchFamily="34" charset="0"/>
                <a:cs typeface="Arial" panose="020B0604020202020204" pitchFamily="34" charset="0"/>
              </a:rPr>
              <a:t> </a:t>
            </a:r>
            <a:r>
              <a:rPr lang="en-US" sz="2400" spc="-75" dirty="0">
                <a:solidFill>
                  <a:srgbClr val="404040"/>
                </a:solidFill>
                <a:latin typeface="Arial" panose="020B0604020202020204" pitchFamily="34" charset="0"/>
                <a:cs typeface="Arial" panose="020B0604020202020204" pitchFamily="34" charset="0"/>
              </a:rPr>
              <a:t>in</a:t>
            </a:r>
            <a:r>
              <a:rPr lang="en-US" sz="2400" spc="-145"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95" dirty="0">
                <a:solidFill>
                  <a:srgbClr val="404040"/>
                </a:solidFill>
                <a:latin typeface="Arial" panose="020B0604020202020204" pitchFamily="34" charset="0"/>
                <a:cs typeface="Arial" panose="020B0604020202020204" pitchFamily="34" charset="0"/>
              </a:rPr>
              <a:t> </a:t>
            </a:r>
            <a:r>
              <a:rPr lang="en-US" sz="2400" spc="-100" dirty="0">
                <a:solidFill>
                  <a:srgbClr val="404040"/>
                </a:solidFill>
                <a:latin typeface="Arial" panose="020B0604020202020204" pitchFamily="34" charset="0"/>
                <a:cs typeface="Arial" panose="020B0604020202020204" pitchFamily="34" charset="0"/>
              </a:rPr>
              <a:t>will</a:t>
            </a:r>
            <a:r>
              <a:rPr lang="en-US" sz="2400" spc="-130" dirty="0">
                <a:solidFill>
                  <a:srgbClr val="404040"/>
                </a:solidFill>
                <a:latin typeface="Arial" panose="020B0604020202020204" pitchFamily="34" charset="0"/>
                <a:cs typeface="Arial" panose="020B0604020202020204" pitchFamily="34" charset="0"/>
              </a:rPr>
              <a:t> </a:t>
            </a:r>
            <a:r>
              <a:rPr lang="en-US" sz="2400" spc="95" dirty="0">
                <a:solidFill>
                  <a:srgbClr val="404040"/>
                </a:solidFill>
                <a:latin typeface="Arial" panose="020B0604020202020204" pitchFamily="34" charset="0"/>
                <a:cs typeface="Arial" panose="020B0604020202020204" pitchFamily="34" charset="0"/>
              </a:rPr>
              <a:t>be</a:t>
            </a:r>
            <a:r>
              <a:rPr lang="en-US" sz="2400" spc="-130" dirty="0">
                <a:solidFill>
                  <a:srgbClr val="404040"/>
                </a:solidFill>
                <a:latin typeface="Arial" panose="020B0604020202020204" pitchFamily="34" charset="0"/>
                <a:cs typeface="Arial" panose="020B0604020202020204" pitchFamily="34" charset="0"/>
              </a:rPr>
              <a:t> </a:t>
            </a:r>
            <a:r>
              <a:rPr lang="en-US" sz="2400" spc="80" dirty="0">
                <a:solidFill>
                  <a:srgbClr val="404040"/>
                </a:solidFill>
                <a:latin typeface="Arial" panose="020B0604020202020204" pitchFamily="34" charset="0"/>
                <a:cs typeface="Arial" panose="020B0604020202020204" pitchFamily="34" charset="0"/>
              </a:rPr>
              <a:t>accompanied</a:t>
            </a:r>
            <a:r>
              <a:rPr lang="en-US" sz="2400" spc="-13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by</a:t>
            </a:r>
            <a:r>
              <a:rPr lang="en-US" sz="2400" spc="-130"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decrease</a:t>
            </a:r>
            <a:r>
              <a:rPr lang="en-US" sz="2400" spc="-114" dirty="0">
                <a:solidFill>
                  <a:srgbClr val="404040"/>
                </a:solidFill>
                <a:latin typeface="Arial" panose="020B0604020202020204" pitchFamily="34" charset="0"/>
                <a:cs typeface="Arial" panose="020B0604020202020204" pitchFamily="34" charset="0"/>
              </a:rPr>
              <a:t> </a:t>
            </a:r>
            <a:r>
              <a:rPr lang="en-US" sz="2400" spc="-80" dirty="0">
                <a:solidFill>
                  <a:srgbClr val="404040"/>
                </a:solidFill>
                <a:latin typeface="Arial" panose="020B0604020202020204" pitchFamily="34" charset="0"/>
                <a:cs typeface="Arial" panose="020B0604020202020204" pitchFamily="34" charset="0"/>
              </a:rPr>
              <a:t>in</a:t>
            </a:r>
            <a:r>
              <a:rPr lang="en-US" sz="2400" spc="-145" dirty="0">
                <a:solidFill>
                  <a:srgbClr val="404040"/>
                </a:solidFill>
                <a:latin typeface="Arial" panose="020B0604020202020204" pitchFamily="34" charset="0"/>
                <a:cs typeface="Arial" panose="020B0604020202020204" pitchFamily="34" charset="0"/>
              </a:rPr>
              <a:t> </a:t>
            </a:r>
            <a:r>
              <a:rPr lang="en-US" sz="2400" spc="-150" dirty="0">
                <a:solidFill>
                  <a:srgbClr val="404040"/>
                </a:solidFill>
                <a:latin typeface="Arial" panose="020B0604020202020204" pitchFamily="34" charset="0"/>
                <a:cs typeface="Arial" panose="020B0604020202020204" pitchFamily="34" charset="0"/>
              </a:rPr>
              <a:t>(FPR)).</a:t>
            </a:r>
            <a:endParaRPr lang="en-US" sz="2400" dirty="0">
              <a:latin typeface="Arial" panose="020B0604020202020204" pitchFamily="34" charset="0"/>
              <a:cs typeface="Arial" panose="020B0604020202020204" pitchFamily="34" charset="0"/>
            </a:endParaRPr>
          </a:p>
          <a:p>
            <a:pPr marL="355600" marR="241935" indent="-342900" algn="just">
              <a:lnSpc>
                <a:spcPct val="100000"/>
              </a:lnSpc>
              <a:spcBef>
                <a:spcPts val="994"/>
              </a:spcBef>
              <a:buFont typeface="Wingdings" panose="05000000000000000000" pitchFamily="2" charset="2"/>
              <a:buChar char="Ø"/>
              <a:tabLst>
                <a:tab pos="354965" algn="l"/>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closer</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95"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curve</a:t>
            </a:r>
            <a:r>
              <a:rPr lang="en-US" sz="2400" spc="-150"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towards</a:t>
            </a:r>
            <a:r>
              <a:rPr lang="en-US" sz="2400" spc="-80"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130"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of</a:t>
            </a:r>
            <a:r>
              <a:rPr lang="en-US" sz="2400" spc="-13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ROC</a:t>
            </a:r>
            <a:r>
              <a:rPr lang="en-US" sz="2400" spc="-13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space,</a:t>
            </a:r>
            <a:r>
              <a:rPr lang="en-US" sz="2400" spc="-12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more</a:t>
            </a:r>
            <a:r>
              <a:rPr lang="en-US" sz="2400" spc="-14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accurate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  </a:t>
            </a:r>
            <a:r>
              <a:rPr lang="en-US" sz="2400" spc="-110" dirty="0">
                <a:solidFill>
                  <a:srgbClr val="404040"/>
                </a:solidFill>
                <a:latin typeface="Arial" panose="020B0604020202020204" pitchFamily="34" charset="0"/>
                <a:cs typeface="Arial" panose="020B0604020202020204" pitchFamily="34" charset="0"/>
              </a:rPr>
              <a:t>test.</a:t>
            </a:r>
            <a:endParaRPr lang="en-US" sz="2400" dirty="0">
              <a:latin typeface="Arial" panose="020B0604020202020204" pitchFamily="34" charset="0"/>
              <a:cs typeface="Arial" panose="020B0604020202020204" pitchFamily="34" charset="0"/>
            </a:endParaRPr>
          </a:p>
          <a:p>
            <a:pPr marL="355600" marR="5080" indent="-342900" algn="just">
              <a:lnSpc>
                <a:spcPct val="100000"/>
              </a:lnSpc>
              <a:spcBef>
                <a:spcPts val="1010"/>
              </a:spcBef>
              <a:buFont typeface="Wingdings" panose="05000000000000000000" pitchFamily="2" charset="2"/>
              <a:buChar char="Ø"/>
              <a:tabLst>
                <a:tab pos="354965" algn="l"/>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closer</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00"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curve</a:t>
            </a:r>
            <a:r>
              <a:rPr lang="en-US" sz="2400" spc="-14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towards</a:t>
            </a:r>
            <a:r>
              <a:rPr lang="en-US" sz="2400" spc="-8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FPR</a:t>
            </a:r>
            <a:r>
              <a:rPr lang="en-US" sz="2400" spc="-13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of</a:t>
            </a:r>
            <a:r>
              <a:rPr lang="en-US" sz="2400" spc="-14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ROC</a:t>
            </a:r>
            <a:r>
              <a:rPr lang="en-US" sz="2400" spc="-145"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space,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130" dirty="0">
                <a:solidFill>
                  <a:srgbClr val="404040"/>
                </a:solidFill>
                <a:latin typeface="Arial" panose="020B0604020202020204" pitchFamily="34" charset="0"/>
                <a:cs typeface="Arial" panose="020B0604020202020204" pitchFamily="34" charset="0"/>
              </a:rPr>
              <a:t>less</a:t>
            </a:r>
            <a:r>
              <a:rPr lang="en-US" sz="2400" spc="-125"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accurate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  </a:t>
            </a:r>
            <a:r>
              <a:rPr lang="en-US" sz="2400" spc="-110" dirty="0">
                <a:solidFill>
                  <a:srgbClr val="404040"/>
                </a:solidFill>
                <a:latin typeface="Arial" panose="020B0604020202020204" pitchFamily="34" charset="0"/>
                <a:cs typeface="Arial" panose="020B0604020202020204" pitchFamily="34" charset="0"/>
              </a:rPr>
              <a:t>test.</a:t>
            </a:r>
            <a:endParaRPr lang="en-US" sz="2400" dirty="0">
              <a:latin typeface="Arial" panose="020B0604020202020204" pitchFamily="34" charset="0"/>
              <a:cs typeface="Arial" panose="020B0604020202020204" pitchFamily="34" charset="0"/>
            </a:endParaRPr>
          </a:p>
          <a:p>
            <a:pPr marL="355600" marR="744855" indent="-342900" algn="just">
              <a:lnSpc>
                <a:spcPct val="100000"/>
              </a:lnSpc>
              <a:buFont typeface="Wingdings" panose="05000000000000000000" pitchFamily="2" charset="2"/>
              <a:buChar char="Ø"/>
              <a:tabLst>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Area</a:t>
            </a:r>
            <a:r>
              <a:rPr lang="en-US" sz="2400" spc="-145"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Under</a:t>
            </a:r>
            <a:r>
              <a:rPr lang="en-US" sz="2400" spc="-10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Curve</a:t>
            </a:r>
            <a:r>
              <a:rPr lang="en-US" sz="2400" spc="-150"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(AUC)</a:t>
            </a:r>
            <a:r>
              <a:rPr lang="en-US" sz="2400" spc="-100"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is</a:t>
            </a:r>
            <a:r>
              <a:rPr lang="en-US" sz="2400" spc="-155"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measure</a:t>
            </a:r>
            <a:r>
              <a:rPr lang="en-US" sz="2400" spc="-114"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to</a:t>
            </a:r>
            <a:r>
              <a:rPr lang="en-US" sz="2400" spc="-13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determine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model  </a:t>
            </a:r>
            <a:r>
              <a:rPr lang="en-US" sz="2400" spc="-40" dirty="0">
                <a:solidFill>
                  <a:srgbClr val="404040"/>
                </a:solidFill>
                <a:latin typeface="Arial" panose="020B0604020202020204" pitchFamily="34" charset="0"/>
                <a:cs typeface="Arial" panose="020B0604020202020204" pitchFamily="34" charset="0"/>
              </a:rPr>
              <a:t>effectiveness.</a:t>
            </a:r>
            <a:r>
              <a:rPr lang="en-US" sz="2400" spc="-110" dirty="0">
                <a:solidFill>
                  <a:srgbClr val="404040"/>
                </a:solidFill>
                <a:latin typeface="Arial" panose="020B0604020202020204" pitchFamily="34" charset="0"/>
                <a:cs typeface="Arial" panose="020B0604020202020204" pitchFamily="34" charset="0"/>
              </a:rPr>
              <a:t> </a:t>
            </a:r>
            <a:r>
              <a:rPr lang="en-US" sz="2400" spc="-105" dirty="0">
                <a:solidFill>
                  <a:srgbClr val="404040"/>
                </a:solidFill>
                <a:latin typeface="Arial" panose="020B0604020202020204" pitchFamily="34" charset="0"/>
                <a:cs typeface="Arial" panose="020B0604020202020204" pitchFamily="34" charset="0"/>
              </a:rPr>
              <a:t>The</a:t>
            </a:r>
            <a:r>
              <a:rPr lang="en-US" sz="2400" spc="-12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more</a:t>
            </a:r>
            <a:r>
              <a:rPr lang="en-US" sz="2400" spc="-14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AUC</a:t>
            </a:r>
            <a:r>
              <a:rPr lang="en-US" sz="2400" spc="-130"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for</a:t>
            </a:r>
            <a:r>
              <a:rPr lang="en-US" sz="2400" spc="-150"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5"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model</a:t>
            </a:r>
            <a:r>
              <a:rPr lang="en-US" sz="2400" spc="-12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comes</a:t>
            </a:r>
            <a:r>
              <a:rPr lang="en-US" sz="2400" spc="-13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to</a:t>
            </a:r>
            <a:r>
              <a:rPr lang="en-US" sz="2400" spc="-120" dirty="0">
                <a:solidFill>
                  <a:srgbClr val="404040"/>
                </a:solidFill>
                <a:latin typeface="Arial" panose="020B0604020202020204" pitchFamily="34" charset="0"/>
                <a:cs typeface="Arial" panose="020B0604020202020204" pitchFamily="34" charset="0"/>
              </a:rPr>
              <a:t> </a:t>
            </a:r>
            <a:r>
              <a:rPr lang="en-US" sz="2400" spc="-155" dirty="0">
                <a:solidFill>
                  <a:srgbClr val="404040"/>
                </a:solidFill>
                <a:latin typeface="Arial" panose="020B0604020202020204" pitchFamily="34" charset="0"/>
                <a:cs typeface="Arial" panose="020B0604020202020204" pitchFamily="34" charset="0"/>
              </a:rPr>
              <a:t>1,</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95"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better</a:t>
            </a:r>
            <a:r>
              <a:rPr lang="en-US" sz="2400" spc="-95" dirty="0">
                <a:solidFill>
                  <a:srgbClr val="404040"/>
                </a:solidFill>
                <a:latin typeface="Arial" panose="020B0604020202020204" pitchFamily="34" charset="0"/>
                <a:cs typeface="Arial" panose="020B0604020202020204" pitchFamily="34" charset="0"/>
              </a:rPr>
              <a:t> </a:t>
            </a:r>
            <a:r>
              <a:rPr lang="en-US" sz="2400" spc="-110" dirty="0">
                <a:solidFill>
                  <a:srgbClr val="404040"/>
                </a:solidFill>
                <a:latin typeface="Arial" panose="020B0604020202020204" pitchFamily="34" charset="0"/>
                <a:cs typeface="Arial" panose="020B0604020202020204" pitchFamily="34" charset="0"/>
              </a:rPr>
              <a:t>it</a:t>
            </a:r>
            <a:r>
              <a:rPr lang="en-US" sz="2400" spc="-150" dirty="0">
                <a:solidFill>
                  <a:srgbClr val="404040"/>
                </a:solidFill>
                <a:latin typeface="Arial" panose="020B0604020202020204" pitchFamily="34" charset="0"/>
                <a:cs typeface="Arial" panose="020B0604020202020204" pitchFamily="34" charset="0"/>
              </a:rPr>
              <a:t> </a:t>
            </a:r>
            <a:r>
              <a:rPr lang="en-US" sz="2400" spc="-175" dirty="0">
                <a:solidFill>
                  <a:srgbClr val="404040"/>
                </a:solidFill>
                <a:latin typeface="Arial" panose="020B0604020202020204" pitchFamily="34" charset="0"/>
                <a:cs typeface="Arial" panose="020B0604020202020204" pitchFamily="34" charset="0"/>
              </a:rPr>
              <a:t>is.</a:t>
            </a:r>
            <a:r>
              <a:rPr lang="en-US" sz="2400" spc="-155" dirty="0">
                <a:solidFill>
                  <a:srgbClr val="404040"/>
                </a:solidFill>
                <a:latin typeface="Arial" panose="020B0604020202020204" pitchFamily="34" charset="0"/>
                <a:cs typeface="Arial" panose="020B0604020202020204" pitchFamily="34" charset="0"/>
              </a:rPr>
              <a:t> </a:t>
            </a:r>
            <a:r>
              <a:rPr lang="en-US" sz="2400" spc="-125" dirty="0">
                <a:solidFill>
                  <a:srgbClr val="404040"/>
                </a:solidFill>
                <a:latin typeface="Arial" panose="020B0604020202020204" pitchFamily="34" charset="0"/>
                <a:cs typeface="Arial" panose="020B0604020202020204" pitchFamily="34" charset="0"/>
              </a:rPr>
              <a:t>So  </a:t>
            </a:r>
            <a:r>
              <a:rPr lang="en-US" sz="2400" spc="-25" dirty="0">
                <a:solidFill>
                  <a:srgbClr val="404040"/>
                </a:solidFill>
                <a:latin typeface="Arial" panose="020B0604020202020204" pitchFamily="34" charset="0"/>
                <a:cs typeface="Arial" panose="020B0604020202020204" pitchFamily="34" charset="0"/>
              </a:rPr>
              <a:t>models</a:t>
            </a:r>
            <a:r>
              <a:rPr lang="en-US" sz="2400" spc="-135"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with</a:t>
            </a:r>
            <a:r>
              <a:rPr lang="en-US" sz="2400" spc="-114" dirty="0">
                <a:solidFill>
                  <a:srgbClr val="404040"/>
                </a:solidFill>
                <a:latin typeface="Arial" panose="020B0604020202020204" pitchFamily="34" charset="0"/>
                <a:cs typeface="Arial" panose="020B0604020202020204" pitchFamily="34" charset="0"/>
              </a:rPr>
              <a:t> </a:t>
            </a:r>
            <a:r>
              <a:rPr lang="en-US" sz="2400" spc="-45" dirty="0">
                <a:solidFill>
                  <a:srgbClr val="404040"/>
                </a:solidFill>
                <a:latin typeface="Arial" panose="020B0604020202020204" pitchFamily="34" charset="0"/>
                <a:cs typeface="Arial" panose="020B0604020202020204" pitchFamily="34" charset="0"/>
              </a:rPr>
              <a:t>higher</a:t>
            </a:r>
            <a:r>
              <a:rPr lang="en-US" sz="2400" spc="-13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AUCs</a:t>
            </a:r>
            <a:r>
              <a:rPr lang="en-US" sz="2400" spc="-125"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are</a:t>
            </a:r>
            <a:r>
              <a:rPr lang="en-US" sz="2400" spc="-145"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preferred</a:t>
            </a:r>
            <a:r>
              <a:rPr lang="en-US" sz="2400" spc="-10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over</a:t>
            </a:r>
            <a:r>
              <a:rPr lang="en-US" sz="2400" spc="-145" dirty="0">
                <a:solidFill>
                  <a:srgbClr val="404040"/>
                </a:solidFill>
                <a:latin typeface="Arial" panose="020B0604020202020204" pitchFamily="34" charset="0"/>
                <a:cs typeface="Arial" panose="020B0604020202020204" pitchFamily="34" charset="0"/>
              </a:rPr>
              <a:t> </a:t>
            </a:r>
            <a:r>
              <a:rPr lang="en-US" sz="2400" spc="-45" dirty="0">
                <a:solidFill>
                  <a:srgbClr val="404040"/>
                </a:solidFill>
                <a:latin typeface="Arial" panose="020B0604020202020204" pitchFamily="34" charset="0"/>
                <a:cs typeface="Arial" panose="020B0604020202020204" pitchFamily="34" charset="0"/>
              </a:rPr>
              <a:t>those</a:t>
            </a:r>
            <a:r>
              <a:rPr lang="en-US" sz="2400" spc="-110"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with</a:t>
            </a:r>
            <a:r>
              <a:rPr lang="en-US" sz="2400" spc="-10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lower</a:t>
            </a:r>
            <a:r>
              <a:rPr lang="en-US" sz="2400" spc="-11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AUCs.</a:t>
            </a:r>
            <a:endParaRPr lang="en-US" sz="24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30701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2F8E-BD29-4F83-8201-9C687A700678}"/>
              </a:ext>
            </a:extLst>
          </p:cNvPr>
          <p:cNvSpPr>
            <a:spLocks noGrp="1"/>
          </p:cNvSpPr>
          <p:nvPr>
            <p:ph type="title"/>
          </p:nvPr>
        </p:nvSpPr>
        <p:spPr/>
        <p:txBody>
          <a:bodyPr/>
          <a:lstStyle/>
          <a:p>
            <a:r>
              <a:rPr lang="en-US" dirty="0"/>
              <a:t>EVALUATION</a:t>
            </a:r>
          </a:p>
        </p:txBody>
      </p:sp>
      <p:sp>
        <p:nvSpPr>
          <p:cNvPr id="4" name="object 8">
            <a:extLst>
              <a:ext uri="{FF2B5EF4-FFF2-40B4-BE49-F238E27FC236}">
                <a16:creationId xmlns:a16="http://schemas.microsoft.com/office/drawing/2014/main" id="{8E1FB939-FBC9-4AE6-A5D3-23673A0E30D9}"/>
              </a:ext>
            </a:extLst>
          </p:cNvPr>
          <p:cNvSpPr txBox="1">
            <a:spLocks noGrp="1"/>
          </p:cNvSpPr>
          <p:nvPr>
            <p:ph idx="1"/>
          </p:nvPr>
        </p:nvSpPr>
        <p:spPr>
          <a:xfrm>
            <a:off x="1156253" y="1849993"/>
            <a:ext cx="10515600" cy="2546209"/>
          </a:xfrm>
          <a:prstGeom prst="rect">
            <a:avLst/>
          </a:prstGeom>
        </p:spPr>
        <p:txBody>
          <a:bodyPr vert="horz" wrap="square" lIns="0" tIns="126364" rIns="0" bIns="0" rtlCol="0">
            <a:spAutoFit/>
          </a:bodyPr>
          <a:lstStyle/>
          <a:p>
            <a:pPr marL="0" indent="0">
              <a:lnSpc>
                <a:spcPct val="100000"/>
              </a:lnSpc>
              <a:spcBef>
                <a:spcPts val="994"/>
              </a:spcBef>
              <a:buNone/>
            </a:pPr>
            <a:r>
              <a:rPr lang="en-US" sz="2000" dirty="0"/>
              <a:t>Confusion Matrix</a:t>
            </a:r>
            <a:endParaRPr sz="2000" dirty="0"/>
          </a:p>
          <a:p>
            <a:pPr marL="3619500" marR="5715">
              <a:lnSpc>
                <a:spcPct val="100000"/>
              </a:lnSpc>
              <a:spcBef>
                <a:spcPts val="705"/>
              </a:spcBef>
              <a:buSzPct val="92857"/>
              <a:buFont typeface="Arial"/>
              <a:buChar char="•"/>
              <a:tabLst>
                <a:tab pos="3683635" algn="l"/>
              </a:tabLst>
            </a:pPr>
            <a:r>
              <a:rPr sz="1400" b="0" dirty="0">
                <a:latin typeface="Arial" panose="020B0604020202020204" pitchFamily="34" charset="0"/>
                <a:cs typeface="Arial" panose="020B0604020202020204" pitchFamily="34" charset="0"/>
              </a:rPr>
              <a:t>true </a:t>
            </a:r>
            <a:r>
              <a:rPr sz="1400" b="0" spc="-5" dirty="0">
                <a:latin typeface="Arial" panose="020B0604020202020204" pitchFamily="34" charset="0"/>
                <a:cs typeface="Arial" panose="020B0604020202020204" pitchFamily="34" charset="0"/>
              </a:rPr>
              <a:t>positives (TP): </a:t>
            </a:r>
            <a:r>
              <a:rPr sz="1400" b="0" spc="-10" dirty="0">
                <a:latin typeface="Arial" panose="020B0604020202020204" pitchFamily="34" charset="0"/>
                <a:cs typeface="Arial" panose="020B0604020202020204" pitchFamily="34" charset="0"/>
              </a:rPr>
              <a:t>These </a:t>
            </a:r>
            <a:r>
              <a:rPr sz="1400" b="0" dirty="0">
                <a:latin typeface="Arial" panose="020B0604020202020204" pitchFamily="34" charset="0"/>
                <a:cs typeface="Arial" panose="020B0604020202020204" pitchFamily="34" charset="0"/>
              </a:rPr>
              <a:t>are </a:t>
            </a:r>
            <a:r>
              <a:rPr sz="1400" b="0" spc="-10" dirty="0">
                <a:latin typeface="Arial" panose="020B0604020202020204" pitchFamily="34" charset="0"/>
                <a:cs typeface="Arial" panose="020B0604020202020204" pitchFamily="34" charset="0"/>
              </a:rPr>
              <a:t>cases </a:t>
            </a:r>
            <a:r>
              <a:rPr sz="1400" b="0" spc="-5" dirty="0">
                <a:latin typeface="Arial" panose="020B0604020202020204" pitchFamily="34" charset="0"/>
                <a:cs typeface="Arial" panose="020B0604020202020204" pitchFamily="34" charset="0"/>
              </a:rPr>
              <a:t>in which we correctly predicted  diabetes </a:t>
            </a:r>
            <a:r>
              <a:rPr sz="1400" b="0" dirty="0">
                <a:latin typeface="Arial" panose="020B0604020202020204" pitchFamily="34" charset="0"/>
                <a:cs typeface="Arial" panose="020B0604020202020204" pitchFamily="34" charset="0"/>
              </a:rPr>
              <a:t>as</a:t>
            </a:r>
            <a:r>
              <a:rPr sz="1400" b="0" spc="-4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result.</a:t>
            </a:r>
            <a:endParaRPr sz="1400" dirty="0">
              <a:latin typeface="Arial" panose="020B0604020202020204" pitchFamily="34" charset="0"/>
              <a:cs typeface="Arial" panose="020B0604020202020204" pitchFamily="34" charset="0"/>
            </a:endParaRPr>
          </a:p>
          <a:p>
            <a:pPr marL="3619500" marR="5080">
              <a:lnSpc>
                <a:spcPct val="100000"/>
              </a:lnSpc>
              <a:buSzPct val="92857"/>
              <a:buFont typeface="Arial"/>
              <a:buChar char="•"/>
              <a:tabLst>
                <a:tab pos="3683635" algn="l"/>
              </a:tabLst>
            </a:pPr>
            <a:r>
              <a:rPr sz="1400" b="0" dirty="0">
                <a:latin typeface="Arial" panose="020B0604020202020204" pitchFamily="34" charset="0"/>
                <a:cs typeface="Arial" panose="020B0604020202020204" pitchFamily="34" charset="0"/>
              </a:rPr>
              <a:t>true </a:t>
            </a:r>
            <a:r>
              <a:rPr sz="1400" b="0" spc="-5" dirty="0">
                <a:latin typeface="Arial" panose="020B0604020202020204" pitchFamily="34" charset="0"/>
                <a:cs typeface="Arial" panose="020B0604020202020204" pitchFamily="34" charset="0"/>
              </a:rPr>
              <a:t>negatives (TN): We correctly predicted </a:t>
            </a:r>
            <a:r>
              <a:rPr sz="1400" b="0" spc="-10" dirty="0">
                <a:latin typeface="Arial" panose="020B0604020202020204" pitchFamily="34" charset="0"/>
                <a:cs typeface="Arial" panose="020B0604020202020204" pitchFamily="34" charset="0"/>
              </a:rPr>
              <a:t>no diabetes </a:t>
            </a:r>
            <a:r>
              <a:rPr sz="1400" b="0" dirty="0">
                <a:latin typeface="Arial" panose="020B0604020202020204" pitchFamily="34" charset="0"/>
                <a:cs typeface="Arial" panose="020B0604020202020204" pitchFamily="34" charset="0"/>
              </a:rPr>
              <a:t>and </a:t>
            </a:r>
            <a:r>
              <a:rPr sz="1400" b="0" spc="-5" dirty="0">
                <a:latin typeface="Arial" panose="020B0604020202020204" pitchFamily="34" charset="0"/>
                <a:cs typeface="Arial" panose="020B0604020202020204" pitchFamily="34" charset="0"/>
              </a:rPr>
              <a:t>they don't  </a:t>
            </a:r>
            <a:r>
              <a:rPr sz="1400" b="0" dirty="0">
                <a:latin typeface="Arial" panose="020B0604020202020204" pitchFamily="34" charset="0"/>
                <a:cs typeface="Arial" panose="020B0604020202020204" pitchFamily="34" charset="0"/>
              </a:rPr>
              <a:t>have the</a:t>
            </a:r>
            <a:r>
              <a:rPr sz="1400" b="0" spc="-3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disease.</a:t>
            </a:r>
            <a:endParaRPr sz="1400" dirty="0">
              <a:latin typeface="Arial" panose="020B0604020202020204" pitchFamily="34" charset="0"/>
              <a:cs typeface="Arial" panose="020B0604020202020204" pitchFamily="34" charset="0"/>
            </a:endParaRPr>
          </a:p>
          <a:p>
            <a:pPr marL="3619500" marR="6350">
              <a:lnSpc>
                <a:spcPct val="100000"/>
              </a:lnSpc>
              <a:buSzPct val="92857"/>
              <a:buFont typeface="Arial"/>
              <a:buChar char="•"/>
              <a:tabLst>
                <a:tab pos="3683635" algn="l"/>
              </a:tabLst>
            </a:pPr>
            <a:r>
              <a:rPr sz="1400" b="0" spc="-10" dirty="0">
                <a:latin typeface="Arial" panose="020B0604020202020204" pitchFamily="34" charset="0"/>
                <a:cs typeface="Arial" panose="020B0604020202020204" pitchFamily="34" charset="0"/>
              </a:rPr>
              <a:t>false </a:t>
            </a:r>
            <a:r>
              <a:rPr sz="1400" b="0" spc="-5" dirty="0">
                <a:latin typeface="Arial" panose="020B0604020202020204" pitchFamily="34" charset="0"/>
                <a:cs typeface="Arial" panose="020B0604020202020204" pitchFamily="34" charset="0"/>
              </a:rPr>
              <a:t>positives (FP): We correctly predicted no diabetes, </a:t>
            </a:r>
            <a:r>
              <a:rPr sz="1400" b="0" dirty="0">
                <a:latin typeface="Arial" panose="020B0604020202020204" pitchFamily="34" charset="0"/>
                <a:cs typeface="Arial" panose="020B0604020202020204" pitchFamily="34" charset="0"/>
              </a:rPr>
              <a:t>but they </a:t>
            </a:r>
            <a:r>
              <a:rPr sz="1400" b="0" spc="-5" dirty="0">
                <a:latin typeface="Arial" panose="020B0604020202020204" pitchFamily="34" charset="0"/>
                <a:cs typeface="Arial" panose="020B0604020202020204" pitchFamily="34" charset="0"/>
              </a:rPr>
              <a:t>actually  </a:t>
            </a:r>
            <a:r>
              <a:rPr sz="1400" b="0" dirty="0">
                <a:latin typeface="Arial" panose="020B0604020202020204" pitchFamily="34" charset="0"/>
                <a:cs typeface="Arial" panose="020B0604020202020204" pitchFamily="34" charset="0"/>
              </a:rPr>
              <a:t>had the </a:t>
            </a:r>
            <a:r>
              <a:rPr sz="1400" b="0" spc="-5" dirty="0">
                <a:latin typeface="Arial" panose="020B0604020202020204" pitchFamily="34" charset="0"/>
                <a:cs typeface="Arial" panose="020B0604020202020204" pitchFamily="34" charset="0"/>
              </a:rPr>
              <a:t>disease. (Also </a:t>
            </a:r>
            <a:r>
              <a:rPr sz="1400" b="0" dirty="0">
                <a:latin typeface="Arial" panose="020B0604020202020204" pitchFamily="34" charset="0"/>
                <a:cs typeface="Arial" panose="020B0604020202020204" pitchFamily="34" charset="0"/>
              </a:rPr>
              <a:t>known as a </a:t>
            </a:r>
            <a:r>
              <a:rPr sz="1400" b="0" spc="-5" dirty="0">
                <a:latin typeface="Arial" panose="020B0604020202020204" pitchFamily="34" charset="0"/>
                <a:cs typeface="Arial" panose="020B0604020202020204" pitchFamily="34" charset="0"/>
              </a:rPr>
              <a:t>"Type </a:t>
            </a:r>
            <a:r>
              <a:rPr sz="1400" b="0" dirty="0">
                <a:latin typeface="Arial" panose="020B0604020202020204" pitchFamily="34" charset="0"/>
                <a:cs typeface="Arial" panose="020B0604020202020204" pitchFamily="34" charset="0"/>
              </a:rPr>
              <a:t>I</a:t>
            </a:r>
            <a:r>
              <a:rPr sz="1400" b="0" spc="-130" dirty="0">
                <a:latin typeface="Arial" panose="020B0604020202020204" pitchFamily="34" charset="0"/>
                <a:cs typeface="Arial" panose="020B0604020202020204" pitchFamily="34" charset="0"/>
              </a:rPr>
              <a:t> </a:t>
            </a:r>
            <a:r>
              <a:rPr sz="1400" b="0" dirty="0">
                <a:latin typeface="Arial" panose="020B0604020202020204" pitchFamily="34" charset="0"/>
                <a:cs typeface="Arial" panose="020B0604020202020204" pitchFamily="34" charset="0"/>
              </a:rPr>
              <a:t>error.")</a:t>
            </a:r>
            <a:endParaRPr lang="en-US" sz="1400" dirty="0">
              <a:latin typeface="Arial" panose="020B0604020202020204" pitchFamily="34" charset="0"/>
              <a:cs typeface="Arial" panose="020B0604020202020204" pitchFamily="34" charset="0"/>
            </a:endParaRPr>
          </a:p>
          <a:p>
            <a:pPr marL="3619500" marR="6350">
              <a:lnSpc>
                <a:spcPct val="100000"/>
              </a:lnSpc>
              <a:buSzPct val="92857"/>
              <a:buFont typeface="Arial"/>
              <a:buChar char="•"/>
              <a:tabLst>
                <a:tab pos="3683635" algn="l"/>
              </a:tabLst>
            </a:pPr>
            <a:r>
              <a:rPr sz="1400" b="0" spc="-10" dirty="0">
                <a:latin typeface="Arial" panose="020B0604020202020204" pitchFamily="34" charset="0"/>
                <a:cs typeface="Arial" panose="020B0604020202020204" pitchFamily="34" charset="0"/>
              </a:rPr>
              <a:t>false </a:t>
            </a:r>
            <a:r>
              <a:rPr sz="1400" b="0" spc="-5" dirty="0">
                <a:latin typeface="Arial" panose="020B0604020202020204" pitchFamily="34" charset="0"/>
                <a:cs typeface="Arial" panose="020B0604020202020204" pitchFamily="34" charset="0"/>
              </a:rPr>
              <a:t>negatives </a:t>
            </a:r>
            <a:r>
              <a:rPr sz="1400" b="0" dirty="0">
                <a:latin typeface="Arial" panose="020B0604020202020204" pitchFamily="34" charset="0"/>
                <a:cs typeface="Arial" panose="020B0604020202020204" pitchFamily="34" charset="0"/>
              </a:rPr>
              <a:t>(FN): </a:t>
            </a:r>
            <a:r>
              <a:rPr sz="1400" b="0" spc="-10" dirty="0">
                <a:latin typeface="Arial" panose="020B0604020202020204" pitchFamily="34" charset="0"/>
                <a:cs typeface="Arial" panose="020B0604020202020204" pitchFamily="34" charset="0"/>
              </a:rPr>
              <a:t>We </a:t>
            </a:r>
            <a:r>
              <a:rPr sz="1400" b="0" spc="-5" dirty="0">
                <a:latin typeface="Arial" panose="020B0604020202020204" pitchFamily="34" charset="0"/>
                <a:cs typeface="Arial" panose="020B0604020202020204" pitchFamily="34" charset="0"/>
              </a:rPr>
              <a:t>correctly predicted diabetes, </a:t>
            </a:r>
            <a:r>
              <a:rPr sz="1400" b="0" dirty="0">
                <a:latin typeface="Arial" panose="020B0604020202020204" pitchFamily="34" charset="0"/>
                <a:cs typeface="Arial" panose="020B0604020202020204" pitchFamily="34" charset="0"/>
              </a:rPr>
              <a:t>but they</a:t>
            </a:r>
            <a:r>
              <a:rPr sz="1400" b="0" spc="-1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actually</a:t>
            </a:r>
            <a:endParaRPr sz="1400" dirty="0">
              <a:latin typeface="Arial" panose="020B0604020202020204" pitchFamily="34" charset="0"/>
              <a:cs typeface="Arial" panose="020B0604020202020204" pitchFamily="34" charset="0"/>
            </a:endParaRPr>
          </a:p>
          <a:p>
            <a:pPr marL="3619500">
              <a:lnSpc>
                <a:spcPct val="100000"/>
              </a:lnSpc>
            </a:pPr>
            <a:r>
              <a:rPr sz="1400" b="0" dirty="0">
                <a:latin typeface="Arial" panose="020B0604020202020204" pitchFamily="34" charset="0"/>
                <a:cs typeface="Arial" panose="020B0604020202020204" pitchFamily="34" charset="0"/>
              </a:rPr>
              <a:t>had </a:t>
            </a:r>
            <a:r>
              <a:rPr sz="1400" b="0" spc="-5" dirty="0">
                <a:latin typeface="Arial" panose="020B0604020202020204" pitchFamily="34" charset="0"/>
                <a:cs typeface="Arial" panose="020B0604020202020204" pitchFamily="34" charset="0"/>
              </a:rPr>
              <a:t>no disease. (Also </a:t>
            </a:r>
            <a:r>
              <a:rPr sz="1400" b="0" dirty="0">
                <a:latin typeface="Arial" panose="020B0604020202020204" pitchFamily="34" charset="0"/>
                <a:cs typeface="Arial" panose="020B0604020202020204" pitchFamily="34" charset="0"/>
              </a:rPr>
              <a:t>known as a </a:t>
            </a:r>
            <a:r>
              <a:rPr sz="1400" b="0" spc="-5" dirty="0">
                <a:latin typeface="Arial" panose="020B0604020202020204" pitchFamily="34" charset="0"/>
                <a:cs typeface="Arial" panose="020B0604020202020204" pitchFamily="34" charset="0"/>
              </a:rPr>
              <a:t>"Type </a:t>
            </a:r>
            <a:r>
              <a:rPr sz="1400" b="0" dirty="0">
                <a:latin typeface="Arial" panose="020B0604020202020204" pitchFamily="34" charset="0"/>
                <a:cs typeface="Arial" panose="020B0604020202020204" pitchFamily="34" charset="0"/>
              </a:rPr>
              <a:t>II</a:t>
            </a:r>
            <a:r>
              <a:rPr sz="1400" b="0" spc="-140" dirty="0">
                <a:latin typeface="Arial" panose="020B0604020202020204" pitchFamily="34" charset="0"/>
                <a:cs typeface="Arial" panose="020B0604020202020204" pitchFamily="34" charset="0"/>
              </a:rPr>
              <a:t> </a:t>
            </a:r>
            <a:r>
              <a:rPr sz="1400" b="0" dirty="0">
                <a:latin typeface="Arial" panose="020B0604020202020204" pitchFamily="34" charset="0"/>
                <a:cs typeface="Arial" panose="020B0604020202020204" pitchFamily="34" charset="0"/>
              </a:rPr>
              <a:t>error.")</a:t>
            </a:r>
            <a:endParaRPr sz="1400" dirty="0">
              <a:latin typeface="Arial" panose="020B060402020202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id="{76CCB54A-3AD5-4B9F-927E-D1354697B75C}"/>
              </a:ext>
            </a:extLst>
          </p:cNvPr>
          <p:cNvGraphicFramePr>
            <a:graphicFrameLocks noGrp="1"/>
          </p:cNvGraphicFramePr>
          <p:nvPr>
            <p:extLst>
              <p:ext uri="{D42A27DB-BD31-4B8C-83A1-F6EECF244321}">
                <p14:modId xmlns:p14="http://schemas.microsoft.com/office/powerpoint/2010/main" val="3062507311"/>
              </p:ext>
            </p:extLst>
          </p:nvPr>
        </p:nvGraphicFramePr>
        <p:xfrm>
          <a:off x="393583" y="2521022"/>
          <a:ext cx="3924300" cy="1780599"/>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93533">
                <a:tc>
                  <a:txBody>
                    <a:bodyPr/>
                    <a:lstStyle/>
                    <a:p>
                      <a:pPr>
                        <a:lnSpc>
                          <a:spcPct val="100000"/>
                        </a:lnSpc>
                      </a:pPr>
                      <a:endParaRPr sz="14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7790" marR="314325">
                        <a:lnSpc>
                          <a:spcPct val="100000"/>
                        </a:lnSpc>
                        <a:spcBef>
                          <a:spcPts val="320"/>
                        </a:spcBef>
                      </a:pPr>
                      <a:r>
                        <a:rPr sz="1400" b="1" spc="-5" dirty="0">
                          <a:latin typeface="Arial" panose="020B0604020202020204" pitchFamily="34" charset="0"/>
                          <a:cs typeface="Arial" panose="020B0604020202020204" pitchFamily="34" charset="0"/>
                        </a:rPr>
                        <a:t>Pre</a:t>
                      </a:r>
                      <a:r>
                        <a:rPr sz="1400" b="1" spc="5" dirty="0">
                          <a:latin typeface="Arial" panose="020B0604020202020204" pitchFamily="34" charset="0"/>
                          <a:cs typeface="Arial" panose="020B0604020202020204" pitchFamily="34" charset="0"/>
                        </a:rPr>
                        <a:t>d</a:t>
                      </a:r>
                      <a:r>
                        <a:rPr sz="1400" b="1" spc="-5" dirty="0">
                          <a:latin typeface="Arial" panose="020B0604020202020204" pitchFamily="34" charset="0"/>
                          <a:cs typeface="Arial" panose="020B0604020202020204" pitchFamily="34" charset="0"/>
                        </a:rPr>
                        <a:t>ic</a:t>
                      </a:r>
                      <a:r>
                        <a:rPr sz="1400" b="1" dirty="0">
                          <a:latin typeface="Arial" panose="020B0604020202020204" pitchFamily="34" charset="0"/>
                          <a:cs typeface="Arial" panose="020B0604020202020204" pitchFamily="34" charset="0"/>
                        </a:rPr>
                        <a:t>ted  Yes</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98425" marR="314325">
                        <a:lnSpc>
                          <a:spcPct val="100000"/>
                        </a:lnSpc>
                        <a:spcBef>
                          <a:spcPts val="320"/>
                        </a:spcBef>
                      </a:pPr>
                      <a:r>
                        <a:rPr sz="1400" b="1" spc="-5" dirty="0">
                          <a:latin typeface="Arial" panose="020B0604020202020204" pitchFamily="34" charset="0"/>
                          <a:cs typeface="Arial" panose="020B0604020202020204" pitchFamily="34" charset="0"/>
                        </a:rPr>
                        <a:t>Pre</a:t>
                      </a:r>
                      <a:r>
                        <a:rPr sz="1400" b="1" spc="5" dirty="0">
                          <a:latin typeface="Arial" panose="020B0604020202020204" pitchFamily="34" charset="0"/>
                          <a:cs typeface="Arial" panose="020B0604020202020204" pitchFamily="34" charset="0"/>
                        </a:rPr>
                        <a:t>d</a:t>
                      </a:r>
                      <a:r>
                        <a:rPr sz="1400" b="1" spc="-5" dirty="0">
                          <a:latin typeface="Arial" panose="020B0604020202020204" pitchFamily="34" charset="0"/>
                          <a:cs typeface="Arial" panose="020B0604020202020204" pitchFamily="34" charset="0"/>
                        </a:rPr>
                        <a:t>ic</a:t>
                      </a:r>
                      <a:r>
                        <a:rPr sz="1400" b="1" dirty="0">
                          <a:latin typeface="Arial" panose="020B0604020202020204" pitchFamily="34" charset="0"/>
                          <a:cs typeface="Arial" panose="020B0604020202020204" pitchFamily="34" charset="0"/>
                        </a:rPr>
                        <a:t>ted  </a:t>
                      </a:r>
                      <a:r>
                        <a:rPr sz="1400" b="1" spc="-5" dirty="0">
                          <a:latin typeface="Arial" panose="020B0604020202020204" pitchFamily="34" charset="0"/>
                          <a:cs typeface="Arial" panose="020B0604020202020204" pitchFamily="34" charset="0"/>
                        </a:rPr>
                        <a:t>No</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593533">
                <a:tc>
                  <a:txBody>
                    <a:bodyPr/>
                    <a:lstStyle/>
                    <a:p>
                      <a:pPr marL="97790" marR="612140">
                        <a:lnSpc>
                          <a:spcPct val="100000"/>
                        </a:lnSpc>
                        <a:spcBef>
                          <a:spcPts val="320"/>
                        </a:spcBef>
                      </a:pPr>
                      <a:r>
                        <a:rPr sz="1400" b="1" spc="-5" dirty="0">
                          <a:latin typeface="Arial" panose="020B0604020202020204" pitchFamily="34" charset="0"/>
                          <a:cs typeface="Arial" panose="020B0604020202020204" pitchFamily="34" charset="0"/>
                        </a:rPr>
                        <a:t>Ac</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ual  Yes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L="319405" marR="298450" indent="42545">
                        <a:lnSpc>
                          <a:spcPct val="100000"/>
                        </a:lnSpc>
                        <a:spcBef>
                          <a:spcPts val="320"/>
                        </a:spcBef>
                      </a:pPr>
                      <a:r>
                        <a:rPr sz="1400" spc="-5" dirty="0">
                          <a:latin typeface="Arial" panose="020B0604020202020204" pitchFamily="34" charset="0"/>
                          <a:cs typeface="Arial" panose="020B0604020202020204" pitchFamily="34" charset="0"/>
                        </a:rPr>
                        <a:t>tp (true  po</a:t>
                      </a:r>
                      <a:r>
                        <a:rPr sz="1400" spc="5" dirty="0">
                          <a:latin typeface="Arial" panose="020B0604020202020204" pitchFamily="34" charset="0"/>
                          <a:cs typeface="Arial" panose="020B0604020202020204" pitchFamily="34" charset="0"/>
                        </a:rPr>
                        <a:t>s</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t</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v</a:t>
                      </a:r>
                      <a:r>
                        <a:rPr sz="1400" dirty="0">
                          <a:latin typeface="Arial" panose="020B0604020202020204" pitchFamily="34" charset="0"/>
                          <a:cs typeface="Arial" panose="020B0604020202020204" pitchFamily="34" charset="0"/>
                        </a:rPr>
                        <a:t>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319405" marR="298450" indent="25400">
                        <a:lnSpc>
                          <a:spcPct val="100000"/>
                        </a:lnSpc>
                        <a:spcBef>
                          <a:spcPts val="320"/>
                        </a:spcBef>
                      </a:pPr>
                      <a:r>
                        <a:rPr sz="1400" spc="-5" dirty="0">
                          <a:latin typeface="Arial" panose="020B0604020202020204" pitchFamily="34" charset="0"/>
                          <a:cs typeface="Arial" panose="020B0604020202020204" pitchFamily="34" charset="0"/>
                        </a:rPr>
                        <a:t>fp </a:t>
                      </a:r>
                      <a:r>
                        <a:rPr sz="1400" dirty="0">
                          <a:latin typeface="Arial" panose="020B0604020202020204" pitchFamily="34" charset="0"/>
                          <a:cs typeface="Arial" panose="020B0604020202020204" pitchFamily="34" charset="0"/>
                        </a:rPr>
                        <a:t>(false  </a:t>
                      </a:r>
                      <a:r>
                        <a:rPr sz="1400" spc="-5" dirty="0">
                          <a:latin typeface="Arial" panose="020B0604020202020204" pitchFamily="34" charset="0"/>
                          <a:cs typeface="Arial" panose="020B0604020202020204" pitchFamily="34" charset="0"/>
                        </a:rPr>
                        <a:t>po</a:t>
                      </a:r>
                      <a:r>
                        <a:rPr sz="1400" spc="5" dirty="0">
                          <a:latin typeface="Arial" panose="020B0604020202020204" pitchFamily="34" charset="0"/>
                          <a:cs typeface="Arial" panose="020B0604020202020204" pitchFamily="34" charset="0"/>
                        </a:rPr>
                        <a:t>s</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t</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v</a:t>
                      </a:r>
                      <a:r>
                        <a:rPr sz="1400" dirty="0">
                          <a:latin typeface="Arial" panose="020B0604020202020204" pitchFamily="34" charset="0"/>
                          <a:cs typeface="Arial" panose="020B0604020202020204" pitchFamily="34" charset="0"/>
                        </a:rPr>
                        <a:t>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593533">
                <a:tc>
                  <a:txBody>
                    <a:bodyPr/>
                    <a:lstStyle/>
                    <a:p>
                      <a:pPr marL="97790" marR="612140">
                        <a:lnSpc>
                          <a:spcPct val="100000"/>
                        </a:lnSpc>
                        <a:spcBef>
                          <a:spcPts val="320"/>
                        </a:spcBef>
                      </a:pPr>
                      <a:r>
                        <a:rPr sz="1400" b="1" spc="-5" dirty="0">
                          <a:latin typeface="Arial" panose="020B0604020202020204" pitchFamily="34" charset="0"/>
                          <a:cs typeface="Arial" panose="020B0604020202020204" pitchFamily="34" charset="0"/>
                        </a:rPr>
                        <a:t>Ac</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ual  </a:t>
                      </a:r>
                      <a:r>
                        <a:rPr sz="1400" b="1" spc="-5" dirty="0">
                          <a:latin typeface="Arial" panose="020B0604020202020204" pitchFamily="34" charset="0"/>
                          <a:cs typeface="Arial" panose="020B0604020202020204" pitchFamily="34" charset="0"/>
                        </a:rPr>
                        <a:t>No</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296545" marR="274955" indent="46990">
                        <a:lnSpc>
                          <a:spcPct val="100000"/>
                        </a:lnSpc>
                        <a:spcBef>
                          <a:spcPts val="320"/>
                        </a:spcBef>
                      </a:pPr>
                      <a:r>
                        <a:rPr sz="1400" spc="-5" dirty="0">
                          <a:latin typeface="Arial" panose="020B0604020202020204" pitchFamily="34" charset="0"/>
                          <a:cs typeface="Arial" panose="020B0604020202020204" pitchFamily="34" charset="0"/>
                        </a:rPr>
                        <a:t>fn </a:t>
                      </a:r>
                      <a:r>
                        <a:rPr sz="1400" dirty="0">
                          <a:latin typeface="Arial" panose="020B0604020202020204" pitchFamily="34" charset="0"/>
                          <a:cs typeface="Arial" panose="020B0604020202020204" pitchFamily="34" charset="0"/>
                        </a:rPr>
                        <a:t>(false  ne</a:t>
                      </a:r>
                      <a:r>
                        <a:rPr sz="1400" spc="5" dirty="0">
                          <a:latin typeface="Arial" panose="020B0604020202020204" pitchFamily="34" charset="0"/>
                          <a:cs typeface="Arial" panose="020B0604020202020204" pitchFamily="34" charset="0"/>
                        </a:rPr>
                        <a:t>g</a:t>
                      </a:r>
                      <a:r>
                        <a:rPr sz="1400" dirty="0">
                          <a:latin typeface="Arial" panose="020B0604020202020204" pitchFamily="34" charset="0"/>
                          <a:cs typeface="Arial" panose="020B0604020202020204" pitchFamily="34" charset="0"/>
                        </a:rPr>
                        <a:t>at</a:t>
                      </a:r>
                      <a:r>
                        <a:rPr sz="1400" spc="-10" dirty="0">
                          <a:latin typeface="Arial" panose="020B0604020202020204" pitchFamily="34" charset="0"/>
                          <a:cs typeface="Arial" panose="020B0604020202020204" pitchFamily="34" charset="0"/>
                        </a:rPr>
                        <a:t>i</a:t>
                      </a:r>
                      <a:r>
                        <a:rPr sz="1400" dirty="0">
                          <a:latin typeface="Arial" panose="020B0604020202020204" pitchFamily="34" charset="0"/>
                          <a:cs typeface="Arial" panose="020B0604020202020204" pitchFamily="34" charset="0"/>
                        </a:rPr>
                        <a:t>ve)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296545" marR="274955" indent="63500">
                        <a:lnSpc>
                          <a:spcPct val="100000"/>
                        </a:lnSpc>
                        <a:spcBef>
                          <a:spcPts val="320"/>
                        </a:spcBef>
                      </a:pPr>
                      <a:r>
                        <a:rPr sz="1400" spc="-5" dirty="0">
                          <a:latin typeface="Arial" panose="020B0604020202020204" pitchFamily="34" charset="0"/>
                          <a:cs typeface="Arial" panose="020B0604020202020204" pitchFamily="34" charset="0"/>
                        </a:rPr>
                        <a:t>tn (true  </a:t>
                      </a:r>
                      <a:r>
                        <a:rPr sz="1400" dirty="0">
                          <a:latin typeface="Arial" panose="020B0604020202020204" pitchFamily="34" charset="0"/>
                          <a:cs typeface="Arial" panose="020B0604020202020204" pitchFamily="34" charset="0"/>
                        </a:rPr>
                        <a:t>ne</a:t>
                      </a:r>
                      <a:r>
                        <a:rPr sz="1400" spc="5" dirty="0">
                          <a:latin typeface="Arial" panose="020B0604020202020204" pitchFamily="34" charset="0"/>
                          <a:cs typeface="Arial" panose="020B0604020202020204" pitchFamily="34" charset="0"/>
                        </a:rPr>
                        <a:t>g</a:t>
                      </a:r>
                      <a:r>
                        <a:rPr sz="1400" dirty="0">
                          <a:latin typeface="Arial" panose="020B0604020202020204" pitchFamily="34" charset="0"/>
                          <a:cs typeface="Arial" panose="020B0604020202020204" pitchFamily="34" charset="0"/>
                        </a:rPr>
                        <a:t>at</a:t>
                      </a:r>
                      <a:r>
                        <a:rPr sz="1400" spc="-10" dirty="0">
                          <a:latin typeface="Arial" panose="020B0604020202020204" pitchFamily="34" charset="0"/>
                          <a:cs typeface="Arial" panose="020B0604020202020204" pitchFamily="34" charset="0"/>
                        </a:rPr>
                        <a:t>i</a:t>
                      </a:r>
                      <a:r>
                        <a:rPr sz="1400" dirty="0">
                          <a:latin typeface="Arial" panose="020B0604020202020204" pitchFamily="34" charset="0"/>
                          <a:cs typeface="Arial" panose="020B0604020202020204" pitchFamily="34" charset="0"/>
                        </a:rPr>
                        <a:t>ve)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6" name="object 5">
            <a:extLst>
              <a:ext uri="{FF2B5EF4-FFF2-40B4-BE49-F238E27FC236}">
                <a16:creationId xmlns:a16="http://schemas.microsoft.com/office/drawing/2014/main" id="{4E87896A-F91C-4048-9BEA-9002B5A0EF49}"/>
              </a:ext>
            </a:extLst>
          </p:cNvPr>
          <p:cNvSpPr txBox="1"/>
          <p:nvPr/>
        </p:nvSpPr>
        <p:spPr>
          <a:xfrm>
            <a:off x="7252472" y="4414438"/>
            <a:ext cx="1297940" cy="483234"/>
          </a:xfrm>
          <a:prstGeom prst="rect">
            <a:avLst/>
          </a:prstGeom>
        </p:spPr>
        <p:txBody>
          <a:bodyPr vert="horz" wrap="square" lIns="0" tIns="12700" rIns="0" bIns="0" rtlCol="0">
            <a:spAutoFit/>
          </a:bodyPr>
          <a:lstStyle/>
          <a:p>
            <a:pPr marL="12700">
              <a:lnSpc>
                <a:spcPct val="100000"/>
              </a:lnSpc>
              <a:spcBef>
                <a:spcPts val="100"/>
              </a:spcBef>
              <a:tabLst>
                <a:tab pos="1284605" algn="l"/>
              </a:tabLst>
            </a:pPr>
            <a:r>
              <a:rPr sz="1500" spc="5" dirty="0">
                <a:latin typeface="Arial" panose="020B0604020202020204" pitchFamily="34" charset="0"/>
                <a:cs typeface="Arial" panose="020B0604020202020204" pitchFamily="34" charset="0"/>
              </a:rPr>
              <a:t>Recall</a:t>
            </a:r>
            <a:r>
              <a:rPr sz="1500" u="sng" spc="5" dirty="0">
                <a:uFill>
                  <a:solidFill>
                    <a:srgbClr val="000000"/>
                  </a:solidFill>
                </a:uFill>
                <a:latin typeface="Arial" panose="020B0604020202020204" pitchFamily="34" charset="0"/>
                <a:cs typeface="Arial" panose="020B0604020202020204" pitchFamily="34" charset="0"/>
              </a:rPr>
              <a:t> </a:t>
            </a:r>
            <a:r>
              <a:rPr sz="1500" u="sng" dirty="0">
                <a:uFill>
                  <a:solidFill>
                    <a:srgbClr val="000000"/>
                  </a:solidFill>
                </a:uFill>
                <a:latin typeface="Arial" panose="020B0604020202020204" pitchFamily="34" charset="0"/>
                <a:cs typeface="Arial" panose="020B0604020202020204" pitchFamily="34" charset="0"/>
              </a:rPr>
              <a:t>=</a:t>
            </a:r>
            <a:r>
              <a:rPr sz="1500" u="sng" spc="195"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tp	</a:t>
            </a:r>
            <a:endParaRPr sz="1500" dirty="0">
              <a:latin typeface="Arial" panose="020B0604020202020204" pitchFamily="34" charset="0"/>
              <a:cs typeface="Arial" panose="020B0604020202020204" pitchFamily="34" charset="0"/>
            </a:endParaRPr>
          </a:p>
          <a:p>
            <a:pPr marL="657225">
              <a:lnSpc>
                <a:spcPct val="100000"/>
              </a:lnSpc>
              <a:spcBef>
                <a:spcPts val="5"/>
              </a:spcBef>
            </a:pPr>
            <a:r>
              <a:rPr sz="1500" spc="-10" dirty="0">
                <a:latin typeface="Arial" panose="020B0604020202020204" pitchFamily="34" charset="0"/>
                <a:cs typeface="Arial" panose="020B0604020202020204" pitchFamily="34" charset="0"/>
              </a:rPr>
              <a:t>tp+fn</a:t>
            </a:r>
            <a:endParaRPr sz="1500" dirty="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09BD2-F402-4136-B4CD-AE0BFDC6FF31}"/>
              </a:ext>
            </a:extLst>
          </p:cNvPr>
          <p:cNvSpPr txBox="1"/>
          <p:nvPr/>
        </p:nvSpPr>
        <p:spPr>
          <a:xfrm>
            <a:off x="4966218" y="4414438"/>
            <a:ext cx="1835150" cy="940435"/>
          </a:xfrm>
          <a:prstGeom prst="rect">
            <a:avLst/>
          </a:prstGeom>
        </p:spPr>
        <p:txBody>
          <a:bodyPr vert="horz" wrap="square" lIns="0" tIns="12700" rIns="0" bIns="0" rtlCol="0">
            <a:spAutoFit/>
          </a:bodyPr>
          <a:lstStyle/>
          <a:p>
            <a:pPr marL="12700">
              <a:lnSpc>
                <a:spcPct val="100000"/>
              </a:lnSpc>
              <a:spcBef>
                <a:spcPts val="100"/>
              </a:spcBef>
              <a:tabLst>
                <a:tab pos="1821814" algn="l"/>
              </a:tabLst>
            </a:pPr>
            <a:r>
              <a:rPr sz="1500" dirty="0">
                <a:latin typeface="Arial" panose="020B0604020202020204" pitchFamily="34" charset="0"/>
                <a:cs typeface="Arial" panose="020B0604020202020204" pitchFamily="34" charset="0"/>
              </a:rPr>
              <a:t>Accuracy</a:t>
            </a:r>
            <a:r>
              <a:rPr sz="1500" u="sng" dirty="0">
                <a:uFill>
                  <a:solidFill>
                    <a:srgbClr val="000000"/>
                  </a:solidFill>
                </a:uFill>
                <a:latin typeface="Arial" panose="020B0604020202020204" pitchFamily="34" charset="0"/>
                <a:cs typeface="Arial" panose="020B0604020202020204" pitchFamily="34" charset="0"/>
              </a:rPr>
              <a:t> = </a:t>
            </a:r>
            <a:r>
              <a:rPr sz="1500" u="sng" spc="-5" dirty="0">
                <a:uFill>
                  <a:solidFill>
                    <a:srgbClr val="000000"/>
                  </a:solidFill>
                </a:uFill>
                <a:latin typeface="Arial" panose="020B0604020202020204" pitchFamily="34" charset="0"/>
                <a:cs typeface="Arial" panose="020B0604020202020204" pitchFamily="34" charset="0"/>
              </a:rPr>
              <a:t>tp </a:t>
            </a:r>
            <a:r>
              <a:rPr sz="1500" u="sng" dirty="0">
                <a:uFill>
                  <a:solidFill>
                    <a:srgbClr val="000000"/>
                  </a:solidFill>
                </a:uFill>
                <a:latin typeface="Arial" panose="020B0604020202020204" pitchFamily="34" charset="0"/>
                <a:cs typeface="Arial" panose="020B0604020202020204" pitchFamily="34" charset="0"/>
              </a:rPr>
              <a:t>+</a:t>
            </a:r>
            <a:r>
              <a:rPr sz="1500" u="sng" spc="-120"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tn	</a:t>
            </a:r>
            <a:endParaRPr sz="1500" dirty="0">
              <a:latin typeface="Arial" panose="020B0604020202020204" pitchFamily="34" charset="0"/>
              <a:cs typeface="Arial" panose="020B0604020202020204" pitchFamily="34" charset="0"/>
            </a:endParaRPr>
          </a:p>
          <a:p>
            <a:pPr marL="12700" marR="14604" indent="735965">
              <a:lnSpc>
                <a:spcPct val="100000"/>
              </a:lnSpc>
              <a:spcBef>
                <a:spcPts val="5"/>
              </a:spcBef>
              <a:tabLst>
                <a:tab pos="1342390" algn="l"/>
              </a:tabLst>
            </a:pPr>
            <a:r>
              <a:rPr sz="1500" spc="-5" dirty="0">
                <a:latin typeface="Arial" panose="020B0604020202020204" pitchFamily="34" charset="0"/>
                <a:cs typeface="Arial" panose="020B0604020202020204" pitchFamily="34" charset="0"/>
              </a:rPr>
              <a:t>t</a:t>
            </a:r>
            <a:r>
              <a:rPr sz="1500" spc="-10" dirty="0">
                <a:latin typeface="Arial" panose="020B0604020202020204" pitchFamily="34" charset="0"/>
                <a:cs typeface="Arial" panose="020B0604020202020204" pitchFamily="34" charset="0"/>
              </a:rPr>
              <a:t>p</a:t>
            </a:r>
            <a:r>
              <a:rPr sz="1500" spc="-5" dirty="0">
                <a:latin typeface="Arial" panose="020B0604020202020204" pitchFamily="34" charset="0"/>
                <a:cs typeface="Arial" panose="020B0604020202020204" pitchFamily="34" charset="0"/>
              </a:rPr>
              <a:t>+</a:t>
            </a:r>
            <a:r>
              <a:rPr sz="1500" spc="-10" dirty="0">
                <a:latin typeface="Arial" panose="020B0604020202020204" pitchFamily="34" charset="0"/>
                <a:cs typeface="Arial" panose="020B0604020202020204" pitchFamily="34" charset="0"/>
              </a:rPr>
              <a:t>t</a:t>
            </a:r>
            <a:r>
              <a:rPr sz="1500" dirty="0">
                <a:latin typeface="Arial" panose="020B0604020202020204" pitchFamily="34" charset="0"/>
                <a:cs typeface="Arial" panose="020B0604020202020204" pitchFamily="34" charset="0"/>
              </a:rPr>
              <a:t>n+fp</a:t>
            </a:r>
            <a:r>
              <a:rPr sz="1500" spc="-10" dirty="0">
                <a:latin typeface="Arial" panose="020B0604020202020204" pitchFamily="34" charset="0"/>
                <a:cs typeface="Arial" panose="020B0604020202020204" pitchFamily="34" charset="0"/>
              </a:rPr>
              <a:t>+</a:t>
            </a:r>
            <a:r>
              <a:rPr sz="1500" dirty="0">
                <a:latin typeface="Arial" panose="020B0604020202020204" pitchFamily="34" charset="0"/>
                <a:cs typeface="Arial" panose="020B0604020202020204" pitchFamily="34" charset="0"/>
              </a:rPr>
              <a:t>fn  </a:t>
            </a:r>
            <a:r>
              <a:rPr sz="1500" spc="-15" dirty="0">
                <a:latin typeface="Arial" panose="020B0604020202020204" pitchFamily="34" charset="0"/>
                <a:cs typeface="Arial" panose="020B0604020202020204" pitchFamily="34" charset="0"/>
              </a:rPr>
              <a:t>Precision</a:t>
            </a:r>
            <a:r>
              <a:rPr sz="1500" u="sng" spc="-15" dirty="0">
                <a:uFill>
                  <a:solidFill>
                    <a:srgbClr val="000000"/>
                  </a:solidFill>
                </a:uFill>
                <a:latin typeface="Arial" panose="020B0604020202020204" pitchFamily="34" charset="0"/>
                <a:cs typeface="Arial" panose="020B0604020202020204" pitchFamily="34" charset="0"/>
              </a:rPr>
              <a:t> </a:t>
            </a:r>
            <a:r>
              <a:rPr sz="1500" u="sng" dirty="0">
                <a:uFill>
                  <a:solidFill>
                    <a:srgbClr val="000000"/>
                  </a:solidFill>
                </a:uFill>
                <a:latin typeface="Arial" panose="020B0604020202020204" pitchFamily="34" charset="0"/>
                <a:cs typeface="Arial" panose="020B0604020202020204" pitchFamily="34" charset="0"/>
              </a:rPr>
              <a:t>=</a:t>
            </a:r>
            <a:r>
              <a:rPr sz="1500" u="sng" spc="5"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tp	</a:t>
            </a:r>
            <a:endParaRPr sz="1500" dirty="0">
              <a:latin typeface="Arial" panose="020B0604020202020204" pitchFamily="34" charset="0"/>
              <a:cs typeface="Arial" panose="020B0604020202020204" pitchFamily="34" charset="0"/>
            </a:endParaRPr>
          </a:p>
          <a:p>
            <a:pPr marL="838200">
              <a:lnSpc>
                <a:spcPct val="100000"/>
              </a:lnSpc>
            </a:pPr>
            <a:r>
              <a:rPr sz="1500" spc="-10" dirty="0">
                <a:latin typeface="Arial" panose="020B0604020202020204" pitchFamily="34" charset="0"/>
                <a:cs typeface="Arial" panose="020B0604020202020204" pitchFamily="34" charset="0"/>
              </a:rPr>
              <a:t>tp+fp</a:t>
            </a:r>
            <a:endParaRPr sz="1500"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38BB96B0-DE8C-4000-915C-D4A668E0FDE1}"/>
              </a:ext>
            </a:extLst>
          </p:cNvPr>
          <p:cNvGraphicFramePr>
            <a:graphicFrameLocks noGrp="1"/>
          </p:cNvGraphicFramePr>
          <p:nvPr>
            <p:extLst>
              <p:ext uri="{D42A27DB-BD31-4B8C-83A1-F6EECF244321}">
                <p14:modId xmlns:p14="http://schemas.microsoft.com/office/powerpoint/2010/main" val="1173268186"/>
              </p:ext>
            </p:extLst>
          </p:nvPr>
        </p:nvGraphicFramePr>
        <p:xfrm>
          <a:off x="397565" y="4724636"/>
          <a:ext cx="3920318" cy="1680210"/>
        </p:xfrm>
        <a:graphic>
          <a:graphicData uri="http://schemas.openxmlformats.org/drawingml/2006/table">
            <a:tbl>
              <a:tblPr firstRow="1" bandRow="1">
                <a:tableStyleId>{2D5ABB26-0587-4C30-8999-92F81FD0307C}</a:tableStyleId>
              </a:tblPr>
              <a:tblGrid>
                <a:gridCol w="1304118">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60070">
                <a:tc>
                  <a:txBody>
                    <a:bodyPr/>
                    <a:lstStyle/>
                    <a:p>
                      <a:pPr>
                        <a:lnSpc>
                          <a:spcPct val="100000"/>
                        </a:lnSpc>
                      </a:pPr>
                      <a:endParaRPr sz="14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7790">
                        <a:lnSpc>
                          <a:spcPct val="100000"/>
                        </a:lnSpc>
                        <a:spcBef>
                          <a:spcPts val="320"/>
                        </a:spcBef>
                      </a:pPr>
                      <a:r>
                        <a:rPr sz="1400" b="1" spc="-5" dirty="0">
                          <a:latin typeface="Arial" panose="020B0604020202020204" pitchFamily="34" charset="0"/>
                          <a:cs typeface="Arial" panose="020B0604020202020204" pitchFamily="34" charset="0"/>
                        </a:rPr>
                        <a:t>Predicted</a:t>
                      </a:r>
                      <a:endParaRPr sz="1400" dirty="0">
                        <a:latin typeface="Arial" panose="020B0604020202020204" pitchFamily="34" charset="0"/>
                        <a:cs typeface="Arial" panose="020B0604020202020204" pitchFamily="34" charset="0"/>
                      </a:endParaRPr>
                    </a:p>
                    <a:p>
                      <a:pPr marL="97790">
                        <a:lnSpc>
                          <a:spcPct val="100000"/>
                        </a:lnSpc>
                      </a:pP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8425">
                        <a:lnSpc>
                          <a:spcPct val="100000"/>
                        </a:lnSpc>
                        <a:spcBef>
                          <a:spcPts val="320"/>
                        </a:spcBef>
                      </a:pPr>
                      <a:r>
                        <a:rPr sz="1400" b="1" spc="-5" dirty="0">
                          <a:latin typeface="Arial" panose="020B0604020202020204" pitchFamily="34" charset="0"/>
                          <a:cs typeface="Arial" panose="020B0604020202020204" pitchFamily="34" charset="0"/>
                        </a:rPr>
                        <a:t>Predicted</a:t>
                      </a:r>
                      <a:endParaRPr sz="1400" dirty="0">
                        <a:latin typeface="Arial" panose="020B0604020202020204" pitchFamily="34" charset="0"/>
                        <a:cs typeface="Arial" panose="020B0604020202020204" pitchFamily="34" charset="0"/>
                      </a:endParaRPr>
                    </a:p>
                    <a:p>
                      <a:pPr marL="98425">
                        <a:lnSpc>
                          <a:spcPct val="100000"/>
                        </a:lnSpc>
                      </a:pPr>
                      <a:r>
                        <a:rPr sz="1400" b="1" dirty="0">
                          <a:latin typeface="Arial" panose="020B0604020202020204" pitchFamily="34" charset="0"/>
                          <a:cs typeface="Arial" panose="020B0604020202020204" pitchFamily="34" charset="0"/>
                        </a:rPr>
                        <a:t>No</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560070">
                <a:tc>
                  <a:txBody>
                    <a:bodyPr/>
                    <a:lstStyle/>
                    <a:p>
                      <a:pPr marL="97790" marR="400685">
                        <a:lnSpc>
                          <a:spcPct val="100000"/>
                        </a:lnSpc>
                        <a:spcBef>
                          <a:spcPts val="320"/>
                        </a:spcBef>
                      </a:pPr>
                      <a:r>
                        <a:rPr sz="1400" b="1" dirty="0">
                          <a:latin typeface="Arial" panose="020B0604020202020204" pitchFamily="34" charset="0"/>
                          <a:cs typeface="Arial" panose="020B0604020202020204" pitchFamily="34" charset="0"/>
                        </a:rPr>
                        <a:t>Actual  D</a:t>
                      </a:r>
                      <a:r>
                        <a:rPr sz="1400" b="1" spc="-5" dirty="0">
                          <a:latin typeface="Arial" panose="020B0604020202020204" pitchFamily="34" charset="0"/>
                          <a:cs typeface="Arial" panose="020B0604020202020204" pitchFamily="34" charset="0"/>
                        </a:rPr>
                        <a:t>i</a:t>
                      </a:r>
                      <a:r>
                        <a:rPr sz="1400" b="1" dirty="0">
                          <a:latin typeface="Arial" panose="020B0604020202020204" pitchFamily="34" charset="0"/>
                          <a:cs typeface="Arial" panose="020B0604020202020204" pitchFamily="34" charset="0"/>
                        </a:rPr>
                        <a:t>a</a:t>
                      </a:r>
                      <a:r>
                        <a:rPr sz="1400" b="1" spc="5" dirty="0">
                          <a:latin typeface="Arial" panose="020B0604020202020204" pitchFamily="34" charset="0"/>
                          <a:cs typeface="Arial" panose="020B0604020202020204" pitchFamily="34" charset="0"/>
                        </a:rPr>
                        <a:t>b</a:t>
                      </a:r>
                      <a:r>
                        <a:rPr sz="1400" b="1" dirty="0">
                          <a:latin typeface="Arial" panose="020B0604020202020204" pitchFamily="34" charset="0"/>
                          <a:cs typeface="Arial" panose="020B0604020202020204" pitchFamily="34" charset="0"/>
                        </a:rPr>
                        <a:t>e</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R="469265" algn="r">
                        <a:lnSpc>
                          <a:spcPct val="100000"/>
                        </a:lnSpc>
                        <a:spcBef>
                          <a:spcPts val="315"/>
                        </a:spcBef>
                      </a:pPr>
                      <a:r>
                        <a:rPr sz="1600" b="1" spc="-5" dirty="0">
                          <a:latin typeface="Arial" panose="020B0604020202020204" pitchFamily="34" charset="0"/>
                          <a:cs typeface="Arial" panose="020B0604020202020204" pitchFamily="34" charset="0"/>
                        </a:rPr>
                        <a:t>110</a:t>
                      </a:r>
                      <a:endParaRPr sz="1600" dirty="0">
                        <a:latin typeface="Arial" panose="020B0604020202020204" pitchFamily="34" charset="0"/>
                        <a:cs typeface="Arial" panose="020B0604020202020204" pitchFamily="34" charset="0"/>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12700" algn="ctr">
                        <a:lnSpc>
                          <a:spcPct val="100000"/>
                        </a:lnSpc>
                        <a:spcBef>
                          <a:spcPts val="315"/>
                        </a:spcBef>
                      </a:pPr>
                      <a:r>
                        <a:rPr sz="1600" b="1" spc="-10" dirty="0">
                          <a:latin typeface="Arial" panose="020B0604020202020204" pitchFamily="34" charset="0"/>
                          <a:cs typeface="Arial" panose="020B0604020202020204" pitchFamily="34" charset="0"/>
                        </a:rPr>
                        <a:t>16</a:t>
                      </a:r>
                      <a:endParaRPr sz="1600" dirty="0">
                        <a:latin typeface="Arial" panose="020B0604020202020204" pitchFamily="34" charset="0"/>
                        <a:cs typeface="Arial" panose="020B0604020202020204" pitchFamily="34" charset="0"/>
                      </a:endParaRPr>
                    </a:p>
                  </a:txBody>
                  <a:tcPr marL="0" marR="0" marT="40005"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560070">
                <a:tc>
                  <a:txBody>
                    <a:bodyPr/>
                    <a:lstStyle/>
                    <a:p>
                      <a:pPr marL="97790">
                        <a:lnSpc>
                          <a:spcPct val="100000"/>
                        </a:lnSpc>
                        <a:spcBef>
                          <a:spcPts val="320"/>
                        </a:spcBef>
                      </a:pPr>
                      <a:r>
                        <a:rPr sz="1400" b="1" dirty="0">
                          <a:latin typeface="Arial" panose="020B0604020202020204" pitchFamily="34" charset="0"/>
                          <a:cs typeface="Arial" panose="020B0604020202020204" pitchFamily="34" charset="0"/>
                        </a:rPr>
                        <a:t>Actual</a:t>
                      </a:r>
                      <a:endParaRPr sz="1400" dirty="0">
                        <a:latin typeface="Arial" panose="020B0604020202020204" pitchFamily="34" charset="0"/>
                        <a:cs typeface="Arial" panose="020B0604020202020204" pitchFamily="34" charset="0"/>
                      </a:endParaRPr>
                    </a:p>
                    <a:p>
                      <a:pPr marL="97790">
                        <a:lnSpc>
                          <a:spcPct val="100000"/>
                        </a:lnSpc>
                        <a:spcBef>
                          <a:spcPts val="5"/>
                        </a:spcBef>
                      </a:pPr>
                      <a:r>
                        <a:rPr sz="1400" b="1" dirty="0">
                          <a:latin typeface="Arial" panose="020B0604020202020204" pitchFamily="34" charset="0"/>
                          <a:cs typeface="Arial" panose="020B0604020202020204" pitchFamily="34" charset="0"/>
                        </a:rPr>
                        <a:t>No</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R="511809" algn="r">
                        <a:lnSpc>
                          <a:spcPct val="100000"/>
                        </a:lnSpc>
                        <a:spcBef>
                          <a:spcPts val="315"/>
                        </a:spcBef>
                      </a:pPr>
                      <a:r>
                        <a:rPr sz="1600" b="1" spc="-5" dirty="0">
                          <a:latin typeface="Arial" panose="020B0604020202020204" pitchFamily="34" charset="0"/>
                          <a:cs typeface="Arial" panose="020B0604020202020204" pitchFamily="34" charset="0"/>
                        </a:rPr>
                        <a:t>32</a:t>
                      </a:r>
                      <a:endParaRPr sz="1600" dirty="0">
                        <a:latin typeface="Arial" panose="020B0604020202020204" pitchFamily="34" charset="0"/>
                        <a:cs typeface="Arial" panose="020B0604020202020204" pitchFamily="34" charset="0"/>
                      </a:endParaRPr>
                    </a:p>
                  </a:txBody>
                  <a:tcPr marL="0" marR="0" marT="40005"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13335" algn="ctr">
                        <a:lnSpc>
                          <a:spcPct val="100000"/>
                        </a:lnSpc>
                        <a:spcBef>
                          <a:spcPts val="315"/>
                        </a:spcBef>
                      </a:pPr>
                      <a:r>
                        <a:rPr sz="1600" b="1" spc="-10" dirty="0">
                          <a:latin typeface="Arial" panose="020B0604020202020204" pitchFamily="34" charset="0"/>
                          <a:cs typeface="Arial" panose="020B0604020202020204" pitchFamily="34" charset="0"/>
                        </a:rPr>
                        <a:t>42</a:t>
                      </a:r>
                      <a:endParaRPr sz="1600" dirty="0">
                        <a:latin typeface="Arial" panose="020B0604020202020204" pitchFamily="34" charset="0"/>
                        <a:cs typeface="Arial" panose="020B0604020202020204" pitchFamily="34"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9" name="object 9">
            <a:extLst>
              <a:ext uri="{FF2B5EF4-FFF2-40B4-BE49-F238E27FC236}">
                <a16:creationId xmlns:a16="http://schemas.microsoft.com/office/drawing/2014/main" id="{B1A13087-6A35-4447-A963-A5F156BDE9D0}"/>
              </a:ext>
            </a:extLst>
          </p:cNvPr>
          <p:cNvSpPr txBox="1"/>
          <p:nvPr/>
        </p:nvSpPr>
        <p:spPr>
          <a:xfrm>
            <a:off x="393583" y="4424394"/>
            <a:ext cx="359282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 </a:t>
            </a:r>
            <a:r>
              <a:rPr sz="1400" b="1" spc="-5" dirty="0">
                <a:latin typeface="Arial" panose="020B0604020202020204" pitchFamily="34" charset="0"/>
                <a:cs typeface="Arial" panose="020B0604020202020204" pitchFamily="34" charset="0"/>
              </a:rPr>
              <a:t>for </a:t>
            </a:r>
            <a:r>
              <a:rPr sz="1400" b="1" dirty="0">
                <a:latin typeface="Arial" panose="020B0604020202020204" pitchFamily="34" charset="0"/>
                <a:cs typeface="Arial" panose="020B0604020202020204" pitchFamily="34" charset="0"/>
              </a:rPr>
              <a:t>the </a:t>
            </a:r>
            <a:r>
              <a:rPr sz="1400" b="1" spc="-5" dirty="0">
                <a:latin typeface="Arial" panose="020B0604020202020204" pitchFamily="34" charset="0"/>
                <a:cs typeface="Arial" panose="020B0604020202020204" pitchFamily="34" charset="0"/>
              </a:rPr>
              <a:t>Decision</a:t>
            </a:r>
            <a:r>
              <a:rPr sz="1400" b="1" spc="-105"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Tree</a:t>
            </a:r>
            <a:endParaRPr sz="1400" dirty="0">
              <a:latin typeface="Arial" panose="020B0604020202020204" pitchFamily="34" charset="0"/>
              <a:cs typeface="Arial" panose="020B0604020202020204" pitchFamily="34" charset="0"/>
            </a:endParaRPr>
          </a:p>
        </p:txBody>
      </p:sp>
      <p:sp>
        <p:nvSpPr>
          <p:cNvPr id="10" name="object 10">
            <a:extLst>
              <a:ext uri="{FF2B5EF4-FFF2-40B4-BE49-F238E27FC236}">
                <a16:creationId xmlns:a16="http://schemas.microsoft.com/office/drawing/2014/main" id="{65F11061-F49E-48F5-928B-9164E91FEA86}"/>
              </a:ext>
            </a:extLst>
          </p:cNvPr>
          <p:cNvSpPr txBox="1"/>
          <p:nvPr/>
        </p:nvSpPr>
        <p:spPr>
          <a:xfrm>
            <a:off x="393583" y="6492875"/>
            <a:ext cx="4374515"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panose="020B0604020202020204" pitchFamily="34" charset="0"/>
                <a:cs typeface="Arial" panose="020B0604020202020204" pitchFamily="34" charset="0"/>
              </a:rPr>
              <a:t>The Accuracy for the </a:t>
            </a:r>
            <a:r>
              <a:rPr sz="1600" b="1" spc="-5" dirty="0">
                <a:latin typeface="Arial" panose="020B0604020202020204" pitchFamily="34" charset="0"/>
                <a:cs typeface="Arial" panose="020B0604020202020204" pitchFamily="34" charset="0"/>
              </a:rPr>
              <a:t>Decision </a:t>
            </a:r>
            <a:r>
              <a:rPr sz="1600" b="1" spc="-10" dirty="0">
                <a:latin typeface="Arial" panose="020B0604020202020204" pitchFamily="34" charset="0"/>
                <a:cs typeface="Arial" panose="020B0604020202020204" pitchFamily="34" charset="0"/>
              </a:rPr>
              <a:t>Tree </a:t>
            </a:r>
            <a:r>
              <a:rPr sz="1600" b="1" spc="-5" dirty="0">
                <a:latin typeface="Arial" panose="020B0604020202020204" pitchFamily="34" charset="0"/>
                <a:cs typeface="Arial" panose="020B0604020202020204" pitchFamily="34" charset="0"/>
              </a:rPr>
              <a:t>is</a:t>
            </a:r>
            <a:r>
              <a:rPr sz="1600" b="1" spc="16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76%</a:t>
            </a:r>
            <a:endParaRPr sz="1600" dirty="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35059DD3-DC16-4BAB-8019-CAC87785BE27}"/>
              </a:ext>
            </a:extLst>
          </p:cNvPr>
          <p:cNvSpPr/>
          <p:nvPr/>
        </p:nvSpPr>
        <p:spPr>
          <a:xfrm>
            <a:off x="6918569" y="4897672"/>
            <a:ext cx="4879848" cy="18181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716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C71-AEC8-4FCE-B492-ADF5C3648C69}"/>
              </a:ext>
            </a:extLst>
          </p:cNvPr>
          <p:cNvSpPr>
            <a:spLocks noGrp="1"/>
          </p:cNvSpPr>
          <p:nvPr>
            <p:ph type="title"/>
          </p:nvPr>
        </p:nvSpPr>
        <p:spPr/>
        <p:txBody>
          <a:bodyPr/>
          <a:lstStyle/>
          <a:p>
            <a:r>
              <a:rPr lang="en-US" dirty="0"/>
              <a:t>ALTERNATE MODEL COMPARISION</a:t>
            </a:r>
          </a:p>
        </p:txBody>
      </p:sp>
      <p:sp>
        <p:nvSpPr>
          <p:cNvPr id="3" name="Content Placeholder 2">
            <a:extLst>
              <a:ext uri="{FF2B5EF4-FFF2-40B4-BE49-F238E27FC236}">
                <a16:creationId xmlns:a16="http://schemas.microsoft.com/office/drawing/2014/main" id="{06668687-8679-4DCB-8091-7DAF7FD8CF39}"/>
              </a:ext>
            </a:extLst>
          </p:cNvPr>
          <p:cNvSpPr>
            <a:spLocks noGrp="1"/>
          </p:cNvSpPr>
          <p:nvPr>
            <p:ph idx="1"/>
          </p:nvPr>
        </p:nvSpPr>
        <p:spPr>
          <a:xfrm>
            <a:off x="838200" y="1825625"/>
            <a:ext cx="10515600" cy="1325563"/>
          </a:xfrm>
        </p:spPr>
        <p:txBody>
          <a:bodyPr/>
          <a:lstStyle/>
          <a:p>
            <a:pPr marL="12700">
              <a:lnSpc>
                <a:spcPct val="100000"/>
              </a:lnSpc>
              <a:spcBef>
                <a:spcPts val="1095"/>
              </a:spcBef>
              <a:tabLst>
                <a:tab pos="354965" algn="l"/>
              </a:tabLst>
            </a:pPr>
            <a:r>
              <a:rPr lang="en-US" sz="2000" spc="-5" dirty="0">
                <a:solidFill>
                  <a:srgbClr val="404040"/>
                </a:solidFill>
                <a:latin typeface="Arial" panose="020B0604020202020204" pitchFamily="34" charset="0"/>
                <a:cs typeface="Arial" panose="020B0604020202020204" pitchFamily="34" charset="0"/>
              </a:rPr>
              <a:t>A</a:t>
            </a:r>
            <a:r>
              <a:rPr lang="en-US" sz="2000" spc="-20" dirty="0">
                <a:solidFill>
                  <a:srgbClr val="404040"/>
                </a:solidFill>
                <a:latin typeface="Arial" panose="020B0604020202020204" pitchFamily="34" charset="0"/>
                <a:cs typeface="Arial" panose="020B0604020202020204" pitchFamily="34" charset="0"/>
              </a:rPr>
              <a:t>nother</a:t>
            </a:r>
            <a:r>
              <a:rPr lang="en-US" sz="2000" spc="-95"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machine</a:t>
            </a:r>
            <a:r>
              <a:rPr lang="en-US" sz="2000" spc="-135" dirty="0">
                <a:solidFill>
                  <a:srgbClr val="404040"/>
                </a:solidFill>
                <a:latin typeface="Arial" panose="020B0604020202020204" pitchFamily="34" charset="0"/>
                <a:cs typeface="Arial" panose="020B0604020202020204" pitchFamily="34" charset="0"/>
              </a:rPr>
              <a:t> </a:t>
            </a:r>
            <a:r>
              <a:rPr lang="en-US" sz="2000" spc="-35" dirty="0">
                <a:solidFill>
                  <a:srgbClr val="404040"/>
                </a:solidFill>
                <a:latin typeface="Arial" panose="020B0604020202020204" pitchFamily="34" charset="0"/>
                <a:cs typeface="Arial" panose="020B0604020202020204" pitchFamily="34" charset="0"/>
              </a:rPr>
              <a:t>learning</a:t>
            </a:r>
            <a:r>
              <a:rPr lang="en-US" sz="2000" spc="-135" dirty="0">
                <a:solidFill>
                  <a:srgbClr val="404040"/>
                </a:solidFill>
                <a:latin typeface="Arial" panose="020B0604020202020204" pitchFamily="34" charset="0"/>
                <a:cs typeface="Arial" panose="020B0604020202020204" pitchFamily="34" charset="0"/>
              </a:rPr>
              <a:t> </a:t>
            </a:r>
            <a:r>
              <a:rPr lang="en-US" sz="2000" spc="-45" dirty="0">
                <a:solidFill>
                  <a:srgbClr val="404040"/>
                </a:solidFill>
                <a:latin typeface="Arial" panose="020B0604020202020204" pitchFamily="34" charset="0"/>
                <a:cs typeface="Arial" panose="020B0604020202020204" pitchFamily="34" charset="0"/>
              </a:rPr>
              <a:t>algorithm was tried</a:t>
            </a:r>
            <a:r>
              <a:rPr lang="en-US" sz="2000" spc="-14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to</a:t>
            </a:r>
            <a:r>
              <a:rPr lang="en-US" sz="2000" spc="-12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compare</a:t>
            </a:r>
            <a:r>
              <a:rPr lang="en-US" sz="2000" spc="-140" dirty="0">
                <a:solidFill>
                  <a:srgbClr val="404040"/>
                </a:solidFill>
                <a:latin typeface="Arial" panose="020B0604020202020204" pitchFamily="34" charset="0"/>
                <a:cs typeface="Arial" panose="020B0604020202020204" pitchFamily="34" charset="0"/>
              </a:rPr>
              <a:t> </a:t>
            </a:r>
            <a:r>
              <a:rPr lang="en-US" sz="2000" spc="-20" dirty="0">
                <a:solidFill>
                  <a:srgbClr val="404040"/>
                </a:solidFill>
                <a:latin typeface="Arial" panose="020B0604020202020204" pitchFamily="34" charset="0"/>
                <a:cs typeface="Arial" panose="020B0604020202020204" pitchFamily="34" charset="0"/>
              </a:rPr>
              <a:t>the</a:t>
            </a:r>
            <a:r>
              <a:rPr lang="en-US" sz="2000" spc="-110" dirty="0">
                <a:solidFill>
                  <a:srgbClr val="404040"/>
                </a:solidFill>
                <a:latin typeface="Arial" panose="020B0604020202020204" pitchFamily="34" charset="0"/>
                <a:cs typeface="Arial" panose="020B0604020202020204" pitchFamily="34" charset="0"/>
              </a:rPr>
              <a:t> </a:t>
            </a:r>
            <a:r>
              <a:rPr lang="en-US" sz="2000" spc="70" dirty="0">
                <a:solidFill>
                  <a:srgbClr val="404040"/>
                </a:solidFill>
                <a:latin typeface="Arial" panose="020B0604020202020204" pitchFamily="34" charset="0"/>
                <a:cs typeface="Arial" panose="020B0604020202020204" pitchFamily="34" charset="0"/>
              </a:rPr>
              <a:t>accuracy</a:t>
            </a:r>
            <a:r>
              <a:rPr lang="en-US" sz="2000" spc="-13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12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11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model.</a:t>
            </a:r>
            <a:endParaRPr lang="en-US" sz="2000" dirty="0">
              <a:latin typeface="Arial" panose="020B0604020202020204" pitchFamily="34" charset="0"/>
              <a:cs typeface="Arial" panose="020B0604020202020204" pitchFamily="34" charset="0"/>
            </a:endParaRPr>
          </a:p>
          <a:p>
            <a:pPr marL="12700">
              <a:lnSpc>
                <a:spcPct val="100000"/>
              </a:lnSpc>
              <a:spcBef>
                <a:spcPts val="994"/>
              </a:spcBef>
              <a:tabLst>
                <a:tab pos="354965" algn="l"/>
              </a:tabLst>
            </a:pPr>
            <a:r>
              <a:rPr lang="en-US" sz="2000" spc="-75" dirty="0">
                <a:solidFill>
                  <a:srgbClr val="404040"/>
                </a:solidFill>
                <a:latin typeface="Arial" panose="020B0604020202020204" pitchFamily="34" charset="0"/>
                <a:cs typeface="Arial" panose="020B0604020202020204" pitchFamily="34" charset="0"/>
              </a:rPr>
              <a:t>K-Nearest</a:t>
            </a:r>
            <a:r>
              <a:rPr lang="en-US" sz="2000" spc="-11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Neighbor</a:t>
            </a:r>
            <a:r>
              <a:rPr lang="en-US" sz="2000" spc="-135" dirty="0">
                <a:solidFill>
                  <a:srgbClr val="404040"/>
                </a:solidFill>
                <a:latin typeface="Arial" panose="020B0604020202020204" pitchFamily="34" charset="0"/>
                <a:cs typeface="Arial" panose="020B0604020202020204" pitchFamily="34" charset="0"/>
              </a:rPr>
              <a:t> </a:t>
            </a:r>
            <a:r>
              <a:rPr lang="en-US" sz="2000" spc="-55" dirty="0">
                <a:solidFill>
                  <a:srgbClr val="404040"/>
                </a:solidFill>
                <a:latin typeface="Arial" panose="020B0604020202020204" pitchFamily="34" charset="0"/>
                <a:cs typeface="Arial" panose="020B0604020202020204" pitchFamily="34" charset="0"/>
              </a:rPr>
              <a:t>algorithm was used.</a:t>
            </a:r>
            <a:r>
              <a:rPr lang="en-US" sz="2000" spc="-155" dirty="0">
                <a:solidFill>
                  <a:srgbClr val="404040"/>
                </a:solidFill>
                <a:latin typeface="Arial" panose="020B0604020202020204" pitchFamily="34" charset="0"/>
                <a:cs typeface="Arial" panose="020B0604020202020204" pitchFamily="34" charset="0"/>
              </a:rPr>
              <a:t> </a:t>
            </a:r>
            <a:r>
              <a:rPr lang="en-US" sz="2000" spc="-105" dirty="0">
                <a:solidFill>
                  <a:srgbClr val="404040"/>
                </a:solidFill>
                <a:latin typeface="Arial" panose="020B0604020202020204" pitchFamily="34" charset="0"/>
                <a:cs typeface="Arial" panose="020B0604020202020204" pitchFamily="34" charset="0"/>
              </a:rPr>
              <a:t>The</a:t>
            </a:r>
            <a:r>
              <a:rPr lang="en-US" sz="2000" spc="-114" dirty="0">
                <a:solidFill>
                  <a:srgbClr val="404040"/>
                </a:solidFill>
                <a:latin typeface="Arial" panose="020B0604020202020204" pitchFamily="34" charset="0"/>
                <a:cs typeface="Arial" panose="020B0604020202020204" pitchFamily="34" charset="0"/>
              </a:rPr>
              <a:t> </a:t>
            </a:r>
            <a:r>
              <a:rPr lang="en-US" sz="2000" spc="-135" dirty="0">
                <a:solidFill>
                  <a:srgbClr val="404040"/>
                </a:solidFill>
                <a:latin typeface="Arial" panose="020B0604020202020204" pitchFamily="34" charset="0"/>
                <a:cs typeface="Arial" panose="020B0604020202020204" pitchFamily="34" charset="0"/>
              </a:rPr>
              <a:t>results</a:t>
            </a:r>
            <a:r>
              <a:rPr lang="en-US" sz="2000" spc="-110" dirty="0">
                <a:solidFill>
                  <a:srgbClr val="404040"/>
                </a:solidFill>
                <a:latin typeface="Arial" panose="020B0604020202020204" pitchFamily="34" charset="0"/>
                <a:cs typeface="Arial" panose="020B0604020202020204" pitchFamily="34" charset="0"/>
              </a:rPr>
              <a:t> </a:t>
            </a:r>
            <a:r>
              <a:rPr lang="en-US" sz="2000" spc="30" dirty="0">
                <a:solidFill>
                  <a:srgbClr val="404040"/>
                </a:solidFill>
                <a:latin typeface="Arial" panose="020B0604020202020204" pitchFamily="34" charset="0"/>
                <a:cs typeface="Arial" panose="020B0604020202020204" pitchFamily="34" charset="0"/>
              </a:rPr>
              <a:t>obtained</a:t>
            </a:r>
            <a:r>
              <a:rPr lang="en-US" sz="2000" spc="-12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are</a:t>
            </a:r>
            <a:r>
              <a:rPr lang="en-US" sz="2000" spc="-14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as</a:t>
            </a:r>
            <a:r>
              <a:rPr lang="en-US" sz="2000" spc="-135" dirty="0">
                <a:solidFill>
                  <a:srgbClr val="404040"/>
                </a:solidFill>
                <a:latin typeface="Arial" panose="020B0604020202020204" pitchFamily="34" charset="0"/>
                <a:cs typeface="Arial" panose="020B0604020202020204" pitchFamily="34" charset="0"/>
              </a:rPr>
              <a:t> </a:t>
            </a:r>
            <a:r>
              <a:rPr lang="en-US" sz="2000" spc="-75" dirty="0">
                <a:solidFill>
                  <a:srgbClr val="404040"/>
                </a:solidFill>
                <a:latin typeface="Arial" panose="020B0604020202020204" pitchFamily="34" charset="0"/>
                <a:cs typeface="Arial" panose="020B0604020202020204" pitchFamily="34" charset="0"/>
              </a:rPr>
              <a:t>under:</a:t>
            </a:r>
            <a:endParaRPr lang="en-US" sz="2000" dirty="0">
              <a:latin typeface="Arial" panose="020B0604020202020204" pitchFamily="34" charset="0"/>
              <a:cs typeface="Arial" panose="020B0604020202020204" pitchFamily="34" charset="0"/>
            </a:endParaRPr>
          </a:p>
          <a:p>
            <a:pPr marL="0" indent="0">
              <a:buNone/>
            </a:pPr>
            <a:endParaRPr lang="en-US" dirty="0"/>
          </a:p>
        </p:txBody>
      </p:sp>
      <p:sp>
        <p:nvSpPr>
          <p:cNvPr id="4" name="object 5">
            <a:extLst>
              <a:ext uri="{FF2B5EF4-FFF2-40B4-BE49-F238E27FC236}">
                <a16:creationId xmlns:a16="http://schemas.microsoft.com/office/drawing/2014/main" id="{86D1E74A-66A8-4210-AB26-AA0319121FC5}"/>
              </a:ext>
            </a:extLst>
          </p:cNvPr>
          <p:cNvSpPr txBox="1"/>
          <p:nvPr/>
        </p:nvSpPr>
        <p:spPr>
          <a:xfrm>
            <a:off x="1646632" y="6492875"/>
            <a:ext cx="3035300" cy="228268"/>
          </a:xfrm>
          <a:prstGeom prst="rect">
            <a:avLst/>
          </a:prstGeom>
        </p:spPr>
        <p:txBody>
          <a:bodyPr vert="horz" wrap="square" lIns="0" tIns="12700" rIns="0" bIns="0" rtlCol="0">
            <a:spAutoFit/>
          </a:bodyPr>
          <a:lstStyle/>
          <a:p>
            <a:pPr marL="12700">
              <a:lnSpc>
                <a:spcPct val="100000"/>
              </a:lnSpc>
              <a:spcBef>
                <a:spcPts val="100"/>
              </a:spcBef>
            </a:pPr>
            <a:r>
              <a:rPr sz="1400" b="1" spc="-185" dirty="0">
                <a:latin typeface="Arial" panose="020B0604020202020204" pitchFamily="34" charset="0"/>
                <a:cs typeface="Arial" panose="020B0604020202020204" pitchFamily="34" charset="0"/>
              </a:rPr>
              <a:t>The </a:t>
            </a:r>
            <a:r>
              <a:rPr sz="1400" b="1" spc="-45" dirty="0">
                <a:latin typeface="Arial" panose="020B0604020202020204" pitchFamily="34" charset="0"/>
                <a:cs typeface="Arial" panose="020B0604020202020204" pitchFamily="34" charset="0"/>
              </a:rPr>
              <a:t>Accuracy </a:t>
            </a:r>
            <a:r>
              <a:rPr sz="1400" b="1" spc="-135" dirty="0">
                <a:latin typeface="Arial" panose="020B0604020202020204" pitchFamily="34" charset="0"/>
                <a:cs typeface="Arial" panose="020B0604020202020204" pitchFamily="34" charset="0"/>
              </a:rPr>
              <a:t>of </a:t>
            </a:r>
            <a:r>
              <a:rPr sz="1400" b="1" spc="-170" dirty="0">
                <a:latin typeface="Arial" panose="020B0604020202020204" pitchFamily="34" charset="0"/>
                <a:cs typeface="Arial" panose="020B0604020202020204" pitchFamily="34" charset="0"/>
              </a:rPr>
              <a:t>KNN </a:t>
            </a:r>
            <a:r>
              <a:rPr sz="1400" b="1" spc="-75" dirty="0">
                <a:latin typeface="Arial" panose="020B0604020202020204" pitchFamily="34" charset="0"/>
                <a:cs typeface="Arial" panose="020B0604020202020204" pitchFamily="34" charset="0"/>
              </a:rPr>
              <a:t>Model </a:t>
            </a:r>
            <a:r>
              <a:rPr sz="1400" b="1" spc="-180" dirty="0">
                <a:latin typeface="Arial" panose="020B0604020202020204" pitchFamily="34" charset="0"/>
                <a:cs typeface="Arial" panose="020B0604020202020204" pitchFamily="34" charset="0"/>
              </a:rPr>
              <a:t>is</a:t>
            </a:r>
            <a:r>
              <a:rPr sz="1400" b="1" spc="-45" dirty="0">
                <a:latin typeface="Arial" panose="020B0604020202020204" pitchFamily="34" charset="0"/>
                <a:cs typeface="Arial" panose="020B0604020202020204" pitchFamily="34" charset="0"/>
              </a:rPr>
              <a:t> </a:t>
            </a:r>
            <a:r>
              <a:rPr sz="1400" b="1" spc="-330" dirty="0">
                <a:latin typeface="Arial" panose="020B0604020202020204" pitchFamily="34" charset="0"/>
                <a:cs typeface="Arial" panose="020B0604020202020204" pitchFamily="34" charset="0"/>
              </a:rPr>
              <a:t>71%</a:t>
            </a:r>
            <a:endParaRPr sz="1400" dirty="0">
              <a:latin typeface="Arial" panose="020B0604020202020204" pitchFamily="34" charset="0"/>
              <a:cs typeface="Arial" panose="020B0604020202020204" pitchFamily="34" charset="0"/>
            </a:endParaRPr>
          </a:p>
        </p:txBody>
      </p:sp>
      <p:graphicFrame>
        <p:nvGraphicFramePr>
          <p:cNvPr id="5" name="object 6">
            <a:extLst>
              <a:ext uri="{FF2B5EF4-FFF2-40B4-BE49-F238E27FC236}">
                <a16:creationId xmlns:a16="http://schemas.microsoft.com/office/drawing/2014/main" id="{FAD4F551-5E1B-46EA-9F52-6857364AA196}"/>
              </a:ext>
            </a:extLst>
          </p:cNvPr>
          <p:cNvGraphicFramePr>
            <a:graphicFrameLocks noGrp="1"/>
          </p:cNvGraphicFramePr>
          <p:nvPr>
            <p:extLst>
              <p:ext uri="{D42A27DB-BD31-4B8C-83A1-F6EECF244321}">
                <p14:modId xmlns:p14="http://schemas.microsoft.com/office/powerpoint/2010/main" val="3169032954"/>
              </p:ext>
            </p:extLst>
          </p:nvPr>
        </p:nvGraphicFramePr>
        <p:xfrm>
          <a:off x="1920189" y="3238983"/>
          <a:ext cx="3507104" cy="1371600"/>
        </p:xfrm>
        <a:graphic>
          <a:graphicData uri="http://schemas.openxmlformats.org/drawingml/2006/table">
            <a:tbl>
              <a:tblPr firstRow="1" bandRow="1">
                <a:tableStyleId>{2D5ABB26-0587-4C30-8999-92F81FD0307C}</a:tableStyleId>
              </a:tblPr>
              <a:tblGrid>
                <a:gridCol w="1169035">
                  <a:extLst>
                    <a:ext uri="{9D8B030D-6E8A-4147-A177-3AD203B41FA5}">
                      <a16:colId xmlns:a16="http://schemas.microsoft.com/office/drawing/2014/main" val="20000"/>
                    </a:ext>
                  </a:extLst>
                </a:gridCol>
                <a:gridCol w="1169035">
                  <a:extLst>
                    <a:ext uri="{9D8B030D-6E8A-4147-A177-3AD203B41FA5}">
                      <a16:colId xmlns:a16="http://schemas.microsoft.com/office/drawing/2014/main" val="20001"/>
                    </a:ext>
                  </a:extLst>
                </a:gridCol>
                <a:gridCol w="1169034">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8425">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8425">
                        <a:lnSpc>
                          <a:spcPct val="100000"/>
                        </a:lnSpc>
                        <a:spcBef>
                          <a:spcPts val="5"/>
                        </a:spcBef>
                      </a:pP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9779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7790">
                        <a:lnSpc>
                          <a:spcPct val="100000"/>
                        </a:lnSpc>
                        <a:spcBef>
                          <a:spcPts val="5"/>
                        </a:spcBef>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457200">
                <a:tc>
                  <a:txBody>
                    <a:bodyPr/>
                    <a:lstStyle/>
                    <a:p>
                      <a:pPr marL="97790" marR="379730">
                        <a:lnSpc>
                          <a:spcPct val="100000"/>
                        </a:lnSpc>
                        <a:spcBef>
                          <a:spcPts val="330"/>
                        </a:spcBef>
                      </a:pPr>
                      <a:r>
                        <a:rPr sz="1200" b="1" spc="-5" dirty="0">
                          <a:latin typeface="Arial" panose="020B0604020202020204" pitchFamily="34" charset="0"/>
                          <a:cs typeface="Arial" panose="020B0604020202020204" pitchFamily="34" charset="0"/>
                        </a:rPr>
                        <a:t>Actual  Di</a:t>
                      </a:r>
                      <a:r>
                        <a:rPr sz="1200" b="1" dirty="0">
                          <a:latin typeface="Arial" panose="020B0604020202020204" pitchFamily="34" charset="0"/>
                          <a:cs typeface="Arial" panose="020B0604020202020204" pitchFamily="34" charset="0"/>
                        </a:rPr>
                        <a:t>abetes</a:t>
                      </a:r>
                      <a:endParaRPr sz="1200" dirty="0">
                        <a:latin typeface="Arial" panose="020B0604020202020204" pitchFamily="34" charset="0"/>
                        <a:cs typeface="Arial" panose="020B0604020202020204" pitchFamily="34" charset="0"/>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12700" algn="ctr">
                        <a:lnSpc>
                          <a:spcPct val="100000"/>
                        </a:lnSpc>
                        <a:spcBef>
                          <a:spcPts val="320"/>
                        </a:spcBef>
                      </a:pPr>
                      <a:r>
                        <a:rPr sz="1400" b="1" dirty="0">
                          <a:latin typeface="Arial" panose="020B0604020202020204" pitchFamily="34" charset="0"/>
                          <a:cs typeface="Arial" panose="020B0604020202020204" pitchFamily="34" charset="0"/>
                        </a:rPr>
                        <a:t>103</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12065" algn="ctr">
                        <a:lnSpc>
                          <a:spcPct val="100000"/>
                        </a:lnSpc>
                        <a:spcBef>
                          <a:spcPts val="320"/>
                        </a:spcBef>
                      </a:pPr>
                      <a:r>
                        <a:rPr sz="1400" b="1" spc="-5" dirty="0">
                          <a:latin typeface="Arial" panose="020B0604020202020204" pitchFamily="34" charset="0"/>
                          <a:cs typeface="Arial" panose="020B0604020202020204" pitchFamily="34" charset="0"/>
                        </a:rPr>
                        <a:t>23</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457200">
                <a:tc>
                  <a:txBody>
                    <a:bodyPr/>
                    <a:lstStyle/>
                    <a:p>
                      <a:pPr marL="97790">
                        <a:lnSpc>
                          <a:spcPct val="100000"/>
                        </a:lnSpc>
                        <a:spcBef>
                          <a:spcPts val="330"/>
                        </a:spcBef>
                      </a:pPr>
                      <a:r>
                        <a:rPr sz="1200" b="1" spc="-5" dirty="0">
                          <a:latin typeface="Arial" panose="020B0604020202020204" pitchFamily="34" charset="0"/>
                          <a:cs typeface="Arial" panose="020B0604020202020204" pitchFamily="34" charset="0"/>
                        </a:rPr>
                        <a:t>Actual</a:t>
                      </a:r>
                      <a:endParaRPr sz="1200" dirty="0">
                        <a:latin typeface="Arial" panose="020B0604020202020204" pitchFamily="34" charset="0"/>
                        <a:cs typeface="Arial" panose="020B0604020202020204" pitchFamily="34" charset="0"/>
                      </a:endParaRPr>
                    </a:p>
                    <a:p>
                      <a:pPr marL="97790">
                        <a:lnSpc>
                          <a:spcPct val="100000"/>
                        </a:lnSpc>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13335" algn="ctr">
                        <a:lnSpc>
                          <a:spcPct val="100000"/>
                        </a:lnSpc>
                        <a:spcBef>
                          <a:spcPts val="320"/>
                        </a:spcBef>
                      </a:pPr>
                      <a:r>
                        <a:rPr sz="1400" b="1" spc="-5" dirty="0">
                          <a:latin typeface="Arial" panose="020B0604020202020204" pitchFamily="34" charset="0"/>
                          <a:cs typeface="Arial" panose="020B0604020202020204" pitchFamily="34" charset="0"/>
                        </a:rPr>
                        <a:t>35</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13335" algn="ctr">
                        <a:lnSpc>
                          <a:spcPct val="100000"/>
                        </a:lnSpc>
                        <a:spcBef>
                          <a:spcPts val="320"/>
                        </a:spcBef>
                      </a:pPr>
                      <a:r>
                        <a:rPr sz="1400" b="1" spc="-5" dirty="0">
                          <a:latin typeface="Arial" panose="020B0604020202020204" pitchFamily="34" charset="0"/>
                          <a:cs typeface="Arial" panose="020B0604020202020204" pitchFamily="34" charset="0"/>
                        </a:rPr>
                        <a:t>39</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6" name="object 7">
            <a:extLst>
              <a:ext uri="{FF2B5EF4-FFF2-40B4-BE49-F238E27FC236}">
                <a16:creationId xmlns:a16="http://schemas.microsoft.com/office/drawing/2014/main" id="{A2507E22-EFAB-48F2-BC17-7B0F5E2D5F2D}"/>
              </a:ext>
            </a:extLst>
          </p:cNvPr>
          <p:cNvSpPr txBox="1"/>
          <p:nvPr/>
        </p:nvSpPr>
        <p:spPr>
          <a:xfrm>
            <a:off x="2561667" y="2965298"/>
            <a:ext cx="212026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a:t>
            </a:r>
            <a:r>
              <a:rPr sz="1400" b="1" spc="-105"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KNN</a:t>
            </a:r>
            <a:endParaRPr sz="1400" dirty="0">
              <a:latin typeface="Arial" panose="020B0604020202020204" pitchFamily="34" charset="0"/>
              <a:cs typeface="Arial" panose="020B0604020202020204" pitchFamily="34" charset="0"/>
            </a:endParaRPr>
          </a:p>
        </p:txBody>
      </p:sp>
      <p:sp>
        <p:nvSpPr>
          <p:cNvPr id="7" name="object 8">
            <a:extLst>
              <a:ext uri="{FF2B5EF4-FFF2-40B4-BE49-F238E27FC236}">
                <a16:creationId xmlns:a16="http://schemas.microsoft.com/office/drawing/2014/main" id="{D92AF110-B0AA-46C7-85A1-0DBD94D0EC8A}"/>
              </a:ext>
            </a:extLst>
          </p:cNvPr>
          <p:cNvSpPr/>
          <p:nvPr/>
        </p:nvSpPr>
        <p:spPr>
          <a:xfrm>
            <a:off x="1272870" y="4763490"/>
            <a:ext cx="4279392" cy="1670304"/>
          </a:xfrm>
          <a:prstGeom prst="rect">
            <a:avLst/>
          </a:prstGeom>
          <a:blipFill>
            <a:blip r:embed="rId2" cstate="print"/>
            <a:stretch>
              <a:fillRect/>
            </a:stretch>
          </a:blipFill>
        </p:spPr>
        <p:txBody>
          <a:bodyPr wrap="square" lIns="0" tIns="0" rIns="0" bIns="0" rtlCol="0"/>
          <a:lstStyle/>
          <a:p>
            <a:endParaRPr/>
          </a:p>
        </p:txBody>
      </p:sp>
      <p:graphicFrame>
        <p:nvGraphicFramePr>
          <p:cNvPr id="8" name="object 9">
            <a:extLst>
              <a:ext uri="{FF2B5EF4-FFF2-40B4-BE49-F238E27FC236}">
                <a16:creationId xmlns:a16="http://schemas.microsoft.com/office/drawing/2014/main" id="{67C4671C-4775-4FD0-B172-45A4E7A889C7}"/>
              </a:ext>
            </a:extLst>
          </p:cNvPr>
          <p:cNvGraphicFramePr>
            <a:graphicFrameLocks noGrp="1"/>
          </p:cNvGraphicFramePr>
          <p:nvPr>
            <p:extLst>
              <p:ext uri="{D42A27DB-BD31-4B8C-83A1-F6EECF244321}">
                <p14:modId xmlns:p14="http://schemas.microsoft.com/office/powerpoint/2010/main" val="2116461680"/>
              </p:ext>
            </p:extLst>
          </p:nvPr>
        </p:nvGraphicFramePr>
        <p:xfrm>
          <a:off x="6314897" y="3238983"/>
          <a:ext cx="3524250" cy="1371600"/>
        </p:xfrm>
        <a:graphic>
          <a:graphicData uri="http://schemas.openxmlformats.org/drawingml/2006/table">
            <a:tbl>
              <a:tblPr firstRow="1" bandRow="1">
                <a:tableStyleId>{2D5ABB26-0587-4C30-8999-92F81FD0307C}</a:tableStyleId>
              </a:tblPr>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906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9060">
                        <a:lnSpc>
                          <a:spcPct val="100000"/>
                        </a:lnSpc>
                        <a:spcBef>
                          <a:spcPts val="5"/>
                        </a:spcBef>
                      </a:pP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rgbClr val="000000"/>
                      </a:solidFill>
                      <a:prstDash val="soli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906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9060">
                        <a:lnSpc>
                          <a:spcPct val="100000"/>
                        </a:lnSpc>
                        <a:spcBef>
                          <a:spcPts val="5"/>
                        </a:spcBef>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457200">
                <a:tc>
                  <a:txBody>
                    <a:bodyPr/>
                    <a:lstStyle/>
                    <a:p>
                      <a:pPr marL="98425" marR="384810">
                        <a:lnSpc>
                          <a:spcPct val="100000"/>
                        </a:lnSpc>
                        <a:spcBef>
                          <a:spcPts val="330"/>
                        </a:spcBef>
                      </a:pPr>
                      <a:r>
                        <a:rPr sz="1200" b="1" spc="-5" dirty="0">
                          <a:latin typeface="Arial" panose="020B0604020202020204" pitchFamily="34" charset="0"/>
                          <a:cs typeface="Arial" panose="020B0604020202020204" pitchFamily="34" charset="0"/>
                        </a:rPr>
                        <a:t>Actual  Di</a:t>
                      </a:r>
                      <a:r>
                        <a:rPr sz="1200" b="1" dirty="0">
                          <a:latin typeface="Arial" panose="020B0604020202020204" pitchFamily="34" charset="0"/>
                          <a:cs typeface="Arial" panose="020B0604020202020204" pitchFamily="34" charset="0"/>
                        </a:rPr>
                        <a:t>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L="15240" algn="ctr">
                        <a:lnSpc>
                          <a:spcPct val="100000"/>
                        </a:lnSpc>
                        <a:spcBef>
                          <a:spcPts val="320"/>
                        </a:spcBef>
                      </a:pPr>
                      <a:r>
                        <a:rPr sz="1400" b="1" spc="-5" dirty="0">
                          <a:latin typeface="Arial" panose="020B0604020202020204" pitchFamily="34" charset="0"/>
                          <a:cs typeface="Arial" panose="020B0604020202020204" pitchFamily="34" charset="0"/>
                        </a:rPr>
                        <a:t>110</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493395">
                        <a:lnSpc>
                          <a:spcPct val="100000"/>
                        </a:lnSpc>
                        <a:spcBef>
                          <a:spcPts val="320"/>
                        </a:spcBef>
                      </a:pPr>
                      <a:r>
                        <a:rPr sz="1400" b="1" spc="-5" dirty="0">
                          <a:latin typeface="Arial" panose="020B0604020202020204" pitchFamily="34" charset="0"/>
                          <a:cs typeface="Arial" panose="020B0604020202020204" pitchFamily="34" charset="0"/>
                        </a:rPr>
                        <a:t>16</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457200">
                <a:tc>
                  <a:txBody>
                    <a:bodyPr/>
                    <a:lstStyle/>
                    <a:p>
                      <a:pPr marL="98425">
                        <a:lnSpc>
                          <a:spcPct val="100000"/>
                        </a:lnSpc>
                        <a:spcBef>
                          <a:spcPts val="330"/>
                        </a:spcBef>
                      </a:pPr>
                      <a:r>
                        <a:rPr sz="1200" b="1" spc="-5" dirty="0">
                          <a:latin typeface="Arial" panose="020B0604020202020204" pitchFamily="34" charset="0"/>
                          <a:cs typeface="Arial" panose="020B0604020202020204" pitchFamily="34" charset="0"/>
                        </a:rPr>
                        <a:t>Actual</a:t>
                      </a:r>
                      <a:endParaRPr sz="1200" dirty="0">
                        <a:latin typeface="Arial" panose="020B0604020202020204" pitchFamily="34" charset="0"/>
                        <a:cs typeface="Arial" panose="020B0604020202020204" pitchFamily="34" charset="0"/>
                      </a:endParaRPr>
                    </a:p>
                    <a:p>
                      <a:pPr marL="98425">
                        <a:lnSpc>
                          <a:spcPct val="100000"/>
                        </a:lnSpc>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16510" algn="ctr">
                        <a:lnSpc>
                          <a:spcPct val="100000"/>
                        </a:lnSpc>
                        <a:spcBef>
                          <a:spcPts val="320"/>
                        </a:spcBef>
                      </a:pPr>
                      <a:r>
                        <a:rPr sz="1400" b="1" spc="-5" dirty="0">
                          <a:latin typeface="Arial" panose="020B0604020202020204" pitchFamily="34" charset="0"/>
                          <a:cs typeface="Arial" panose="020B0604020202020204" pitchFamily="34" charset="0"/>
                        </a:rPr>
                        <a:t>32</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481330">
                        <a:lnSpc>
                          <a:spcPct val="100000"/>
                        </a:lnSpc>
                        <a:spcBef>
                          <a:spcPts val="320"/>
                        </a:spcBef>
                      </a:pPr>
                      <a:r>
                        <a:rPr sz="1400" b="1" dirty="0">
                          <a:latin typeface="Arial" panose="020B0604020202020204" pitchFamily="34" charset="0"/>
                          <a:cs typeface="Arial" panose="020B0604020202020204" pitchFamily="34" charset="0"/>
                        </a:rPr>
                        <a:t>42</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9" name="object 10">
            <a:extLst>
              <a:ext uri="{FF2B5EF4-FFF2-40B4-BE49-F238E27FC236}">
                <a16:creationId xmlns:a16="http://schemas.microsoft.com/office/drawing/2014/main" id="{5FBEDE39-6DE1-4B9F-AB7B-E9B668BFB288}"/>
              </a:ext>
            </a:extLst>
          </p:cNvPr>
          <p:cNvSpPr txBox="1"/>
          <p:nvPr/>
        </p:nvSpPr>
        <p:spPr>
          <a:xfrm>
            <a:off x="6723457" y="2970505"/>
            <a:ext cx="293433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 </a:t>
            </a:r>
            <a:r>
              <a:rPr sz="1400" b="1" spc="-5" dirty="0">
                <a:latin typeface="Arial" panose="020B0604020202020204" pitchFamily="34" charset="0"/>
                <a:cs typeface="Arial" panose="020B0604020202020204" pitchFamily="34" charset="0"/>
              </a:rPr>
              <a:t>Decision</a:t>
            </a:r>
            <a:r>
              <a:rPr sz="1400" b="1" spc="-100"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Tree</a:t>
            </a:r>
            <a:endParaRPr sz="1400" dirty="0">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F074AD39-315A-439D-8F17-6CEED3522CCA}"/>
              </a:ext>
            </a:extLst>
          </p:cNvPr>
          <p:cNvSpPr txBox="1"/>
          <p:nvPr/>
        </p:nvSpPr>
        <p:spPr>
          <a:xfrm>
            <a:off x="6465900" y="6464681"/>
            <a:ext cx="3259454" cy="228268"/>
          </a:xfrm>
          <a:prstGeom prst="rect">
            <a:avLst/>
          </a:prstGeom>
        </p:spPr>
        <p:txBody>
          <a:bodyPr vert="horz" wrap="square" lIns="0" tIns="12700" rIns="0" bIns="0" rtlCol="0">
            <a:spAutoFit/>
          </a:bodyPr>
          <a:lstStyle/>
          <a:p>
            <a:pPr marL="12700">
              <a:lnSpc>
                <a:spcPct val="100000"/>
              </a:lnSpc>
              <a:spcBef>
                <a:spcPts val="100"/>
              </a:spcBef>
            </a:pPr>
            <a:r>
              <a:rPr sz="1400" b="1" spc="-185" dirty="0">
                <a:latin typeface="Arial" panose="020B0604020202020204" pitchFamily="34" charset="0"/>
                <a:cs typeface="Arial" panose="020B0604020202020204" pitchFamily="34" charset="0"/>
              </a:rPr>
              <a:t>The </a:t>
            </a:r>
            <a:r>
              <a:rPr sz="1400" b="1" spc="-45" dirty="0">
                <a:latin typeface="Arial" panose="020B0604020202020204" pitchFamily="34" charset="0"/>
                <a:cs typeface="Arial" panose="020B0604020202020204" pitchFamily="34" charset="0"/>
              </a:rPr>
              <a:t>Accuracy </a:t>
            </a:r>
            <a:r>
              <a:rPr sz="1400" b="1" spc="-135" dirty="0">
                <a:latin typeface="Arial" panose="020B0604020202020204" pitchFamily="34" charset="0"/>
                <a:cs typeface="Arial" panose="020B0604020202020204" pitchFamily="34" charset="0"/>
              </a:rPr>
              <a:t>of </a:t>
            </a:r>
            <a:r>
              <a:rPr sz="1400" b="1" spc="-114" dirty="0">
                <a:latin typeface="Arial" panose="020B0604020202020204" pitchFamily="34" charset="0"/>
                <a:cs typeface="Arial" panose="020B0604020202020204" pitchFamily="34" charset="0"/>
              </a:rPr>
              <a:t>Decision </a:t>
            </a:r>
            <a:r>
              <a:rPr sz="1400" b="1" spc="-175" dirty="0">
                <a:latin typeface="Arial" panose="020B0604020202020204" pitchFamily="34" charset="0"/>
                <a:cs typeface="Arial" panose="020B0604020202020204" pitchFamily="34" charset="0"/>
              </a:rPr>
              <a:t>Tree </a:t>
            </a:r>
            <a:r>
              <a:rPr sz="1400" b="1" spc="-180" dirty="0">
                <a:latin typeface="Arial" panose="020B0604020202020204" pitchFamily="34" charset="0"/>
                <a:cs typeface="Arial" panose="020B0604020202020204" pitchFamily="34" charset="0"/>
              </a:rPr>
              <a:t>is</a:t>
            </a:r>
            <a:r>
              <a:rPr sz="1400" b="1" spc="40" dirty="0">
                <a:latin typeface="Arial" panose="020B0604020202020204" pitchFamily="34" charset="0"/>
                <a:cs typeface="Arial" panose="020B0604020202020204" pitchFamily="34" charset="0"/>
              </a:rPr>
              <a:t> </a:t>
            </a:r>
            <a:r>
              <a:rPr sz="1400" b="1" spc="-280" dirty="0">
                <a:latin typeface="Arial" panose="020B0604020202020204" pitchFamily="34" charset="0"/>
                <a:cs typeface="Arial" panose="020B0604020202020204" pitchFamily="34" charset="0"/>
              </a:rPr>
              <a:t>76%.</a:t>
            </a:r>
            <a:endParaRPr sz="1400" dirty="0">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1174B5CE-978B-4C22-B52E-867E3E29EBD8}"/>
              </a:ext>
            </a:extLst>
          </p:cNvPr>
          <p:cNvSpPr/>
          <p:nvPr/>
        </p:nvSpPr>
        <p:spPr>
          <a:xfrm>
            <a:off x="6221298" y="4662907"/>
            <a:ext cx="4620767" cy="172211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569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EECA-8584-4887-BDFE-889E0BA16659}"/>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E8DA4ECF-E900-42F0-9309-A3A0ED01B916}"/>
              </a:ext>
            </a:extLst>
          </p:cNvPr>
          <p:cNvSpPr>
            <a:spLocks noGrp="1"/>
          </p:cNvSpPr>
          <p:nvPr>
            <p:ph idx="1"/>
          </p:nvPr>
        </p:nvSpPr>
        <p:spPr/>
        <p:txBody>
          <a:bodyPr>
            <a:normAutofit fontScale="70000" lnSpcReduction="20000"/>
          </a:bodyPr>
          <a:lstStyle/>
          <a:p>
            <a:pPr algn="just"/>
            <a:r>
              <a:rPr lang="en-US" dirty="0"/>
              <a:t>The number of people with diabetes has risen from 108 million in 1980 to 422 million in 2014 (1).</a:t>
            </a:r>
          </a:p>
          <a:p>
            <a:pPr algn="just"/>
            <a:r>
              <a:rPr lang="en-US" dirty="0"/>
              <a:t>The global prevalence of diabetes* among adults over 18 years of age has risen from 4.7% in 1980 to 8.5% in 2014 (1).</a:t>
            </a:r>
          </a:p>
          <a:p>
            <a:pPr algn="just"/>
            <a:r>
              <a:rPr lang="en-US" dirty="0"/>
              <a:t>Diabetes prevalence has been rising more rapidly in middle- and low-income countries.</a:t>
            </a:r>
          </a:p>
          <a:p>
            <a:pPr algn="just"/>
            <a:r>
              <a:rPr lang="en-US" dirty="0"/>
              <a:t>Diabetes is a major cause of blindness, kidney failure, heart attacks, stroke and lower limb amputation.</a:t>
            </a:r>
          </a:p>
          <a:p>
            <a:pPr algn="just"/>
            <a:r>
              <a:rPr lang="en-US" dirty="0"/>
              <a:t>In 2015, an estimated 1.6 million deaths were directly caused by diabetes. Another 2.2 million deaths were attributable to high blood glucose in 2012**.</a:t>
            </a:r>
          </a:p>
          <a:p>
            <a:pPr algn="just"/>
            <a:r>
              <a:rPr lang="en-US" dirty="0"/>
              <a:t>Almost half of all deaths attributable to high blood glucose occur before the age of 70 years. WHO projects that diabetes will be the seventh leading cause of death in 2030 (1).</a:t>
            </a:r>
          </a:p>
          <a:p>
            <a:pPr algn="just"/>
            <a:r>
              <a:rPr lang="en-US" dirty="0"/>
              <a:t>Healthy diet, regular physical activity, maintaining a normal body weight and avoiding tobacco use are ways to prevent or delay the onset of type 2 diabetes.</a:t>
            </a:r>
          </a:p>
          <a:p>
            <a:pPr algn="just"/>
            <a:r>
              <a:rPr lang="en-US" dirty="0"/>
              <a:t>Diabetes can be treated and its consequences avoided or delayed with diet, physical activity, medication and regular screening and treatment for complications.</a:t>
            </a:r>
          </a:p>
        </p:txBody>
      </p:sp>
    </p:spTree>
    <p:extLst>
      <p:ext uri="{BB962C8B-B14F-4D97-AF65-F5344CB8AC3E}">
        <p14:creationId xmlns:p14="http://schemas.microsoft.com/office/powerpoint/2010/main" val="303385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F057-7303-4C0B-B2FD-9BF3A61AD647}"/>
              </a:ext>
            </a:extLst>
          </p:cNvPr>
          <p:cNvSpPr>
            <a:spLocks noGrp="1"/>
          </p:cNvSpPr>
          <p:nvPr>
            <p:ph type="title"/>
          </p:nvPr>
        </p:nvSpPr>
        <p:spPr/>
        <p:txBody>
          <a:bodyPr/>
          <a:lstStyle/>
          <a:p>
            <a:r>
              <a:rPr lang="en-US" dirty="0"/>
              <a:t>ALTERNATE MODEL COMPARISION</a:t>
            </a:r>
          </a:p>
        </p:txBody>
      </p:sp>
      <p:pic>
        <p:nvPicPr>
          <p:cNvPr id="5" name="Content Placeholder 4">
            <a:extLst>
              <a:ext uri="{FF2B5EF4-FFF2-40B4-BE49-F238E27FC236}">
                <a16:creationId xmlns:a16="http://schemas.microsoft.com/office/drawing/2014/main" id="{CE44B6FF-5B54-4361-A229-DA016E3C7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22" y="1441185"/>
            <a:ext cx="5734878" cy="3975629"/>
          </a:xfrm>
        </p:spPr>
      </p:pic>
      <p:pic>
        <p:nvPicPr>
          <p:cNvPr id="7" name="Picture 6">
            <a:extLst>
              <a:ext uri="{FF2B5EF4-FFF2-40B4-BE49-F238E27FC236}">
                <a16:creationId xmlns:a16="http://schemas.microsoft.com/office/drawing/2014/main" id="{72EC9B7F-F478-468D-B650-5BA325EE6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51" y="1441185"/>
            <a:ext cx="5795458" cy="3975629"/>
          </a:xfrm>
          <a:prstGeom prst="rect">
            <a:avLst/>
          </a:prstGeom>
        </p:spPr>
      </p:pic>
      <p:sp>
        <p:nvSpPr>
          <p:cNvPr id="11" name="object 5">
            <a:extLst>
              <a:ext uri="{FF2B5EF4-FFF2-40B4-BE49-F238E27FC236}">
                <a16:creationId xmlns:a16="http://schemas.microsoft.com/office/drawing/2014/main" id="{8C3497CF-1A80-4675-B7F0-C3F42608A1FA}"/>
              </a:ext>
            </a:extLst>
          </p:cNvPr>
          <p:cNvSpPr txBox="1"/>
          <p:nvPr/>
        </p:nvSpPr>
        <p:spPr>
          <a:xfrm>
            <a:off x="1494989" y="5480227"/>
            <a:ext cx="3747135" cy="228268"/>
          </a:xfrm>
          <a:prstGeom prst="rect">
            <a:avLst/>
          </a:prstGeom>
        </p:spPr>
        <p:txBody>
          <a:bodyPr vert="horz" wrap="square" lIns="0" tIns="12700" rIns="0" bIns="0" rtlCol="0">
            <a:spAutoFit/>
          </a:bodyPr>
          <a:lstStyle/>
          <a:p>
            <a:pPr marL="12700">
              <a:lnSpc>
                <a:spcPct val="100000"/>
              </a:lnSpc>
              <a:spcBef>
                <a:spcPts val="100"/>
              </a:spcBef>
            </a:pPr>
            <a:r>
              <a:rPr sz="1400" b="1" spc="-90" dirty="0">
                <a:latin typeface="Arial" panose="020B0604020202020204" pitchFamily="34" charset="0"/>
                <a:cs typeface="Arial" panose="020B0604020202020204" pitchFamily="34" charset="0"/>
              </a:rPr>
              <a:t>Area </a:t>
            </a:r>
            <a:r>
              <a:rPr sz="1400" b="1" spc="-150" dirty="0">
                <a:latin typeface="Arial" panose="020B0604020202020204" pitchFamily="34" charset="0"/>
                <a:cs typeface="Arial" panose="020B0604020202020204" pitchFamily="34" charset="0"/>
              </a:rPr>
              <a:t>Under </a:t>
            </a:r>
            <a:r>
              <a:rPr sz="1400" b="1" spc="-120" dirty="0">
                <a:latin typeface="Arial" panose="020B0604020202020204" pitchFamily="34" charset="0"/>
                <a:cs typeface="Arial" panose="020B0604020202020204" pitchFamily="34" charset="0"/>
              </a:rPr>
              <a:t>Curve(AUC) </a:t>
            </a:r>
            <a:r>
              <a:rPr sz="1400" b="1" spc="-175" dirty="0">
                <a:latin typeface="Arial" panose="020B0604020202020204" pitchFamily="34" charset="0"/>
                <a:cs typeface="Arial" panose="020B0604020202020204" pitchFamily="34" charset="0"/>
              </a:rPr>
              <a:t>for </a:t>
            </a:r>
            <a:r>
              <a:rPr sz="1400" b="1" spc="-170" dirty="0">
                <a:latin typeface="Arial" panose="020B0604020202020204" pitchFamily="34" charset="0"/>
                <a:cs typeface="Arial" panose="020B0604020202020204" pitchFamily="34" charset="0"/>
              </a:rPr>
              <a:t>KNN </a:t>
            </a:r>
            <a:r>
              <a:rPr sz="1400" b="1" spc="-180" dirty="0">
                <a:latin typeface="Arial" panose="020B0604020202020204" pitchFamily="34" charset="0"/>
                <a:cs typeface="Arial" panose="020B0604020202020204" pitchFamily="34" charset="0"/>
              </a:rPr>
              <a:t>is</a:t>
            </a:r>
            <a:r>
              <a:rPr sz="1400" b="1" spc="-140"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0.67.</a:t>
            </a:r>
            <a:endParaRPr sz="1400" dirty="0">
              <a:latin typeface="Arial" panose="020B0604020202020204" pitchFamily="34" charset="0"/>
              <a:cs typeface="Arial" panose="020B0604020202020204" pitchFamily="34" charset="0"/>
            </a:endParaRPr>
          </a:p>
        </p:txBody>
      </p:sp>
      <p:sp>
        <p:nvSpPr>
          <p:cNvPr id="12" name="object 7">
            <a:extLst>
              <a:ext uri="{FF2B5EF4-FFF2-40B4-BE49-F238E27FC236}">
                <a16:creationId xmlns:a16="http://schemas.microsoft.com/office/drawing/2014/main" id="{7BF554C5-1C1F-4496-B18D-37893308D3CB}"/>
              </a:ext>
            </a:extLst>
          </p:cNvPr>
          <p:cNvSpPr txBox="1"/>
          <p:nvPr/>
        </p:nvSpPr>
        <p:spPr>
          <a:xfrm>
            <a:off x="6821750" y="5480227"/>
            <a:ext cx="4296824" cy="228268"/>
          </a:xfrm>
          <a:prstGeom prst="rect">
            <a:avLst/>
          </a:prstGeom>
        </p:spPr>
        <p:txBody>
          <a:bodyPr vert="horz" wrap="square" lIns="0" tIns="12700" rIns="0" bIns="0" rtlCol="0">
            <a:spAutoFit/>
          </a:bodyPr>
          <a:lstStyle/>
          <a:p>
            <a:pPr marL="12700" marR="5080">
              <a:lnSpc>
                <a:spcPct val="100000"/>
              </a:lnSpc>
              <a:spcBef>
                <a:spcPts val="100"/>
              </a:spcBef>
            </a:pPr>
            <a:r>
              <a:rPr sz="1400" b="1" spc="-90" dirty="0">
                <a:latin typeface="Arial" panose="020B0604020202020204" pitchFamily="34" charset="0"/>
                <a:cs typeface="Arial" panose="020B0604020202020204" pitchFamily="34" charset="0"/>
              </a:rPr>
              <a:t>Area </a:t>
            </a:r>
            <a:r>
              <a:rPr sz="1400" b="1" spc="-150" dirty="0">
                <a:latin typeface="Arial" panose="020B0604020202020204" pitchFamily="34" charset="0"/>
                <a:cs typeface="Arial" panose="020B0604020202020204" pitchFamily="34" charset="0"/>
              </a:rPr>
              <a:t>Under </a:t>
            </a:r>
            <a:r>
              <a:rPr sz="1400" b="1" spc="-120" dirty="0">
                <a:latin typeface="Arial" panose="020B0604020202020204" pitchFamily="34" charset="0"/>
                <a:cs typeface="Arial" panose="020B0604020202020204" pitchFamily="34" charset="0"/>
              </a:rPr>
              <a:t>Curve(AUC) </a:t>
            </a:r>
            <a:r>
              <a:rPr sz="1400" b="1" spc="-175" dirty="0">
                <a:latin typeface="Arial" panose="020B0604020202020204" pitchFamily="34" charset="0"/>
                <a:cs typeface="Arial" panose="020B0604020202020204" pitchFamily="34" charset="0"/>
              </a:rPr>
              <a:t>for </a:t>
            </a:r>
            <a:r>
              <a:rPr sz="1400" b="1" spc="-114" dirty="0">
                <a:latin typeface="Arial" panose="020B0604020202020204" pitchFamily="34" charset="0"/>
                <a:cs typeface="Arial" panose="020B0604020202020204" pitchFamily="34" charset="0"/>
              </a:rPr>
              <a:t>Decision </a:t>
            </a:r>
            <a:r>
              <a:rPr sz="1400" b="1" spc="-175" dirty="0">
                <a:latin typeface="Arial" panose="020B0604020202020204" pitchFamily="34" charset="0"/>
                <a:cs typeface="Arial" panose="020B0604020202020204" pitchFamily="34" charset="0"/>
              </a:rPr>
              <a:t>Tree  </a:t>
            </a:r>
            <a:r>
              <a:rPr sz="1400" b="1" spc="-180" dirty="0">
                <a:latin typeface="Arial" panose="020B0604020202020204" pitchFamily="34" charset="0"/>
                <a:cs typeface="Arial" panose="020B0604020202020204" pitchFamily="34" charset="0"/>
              </a:rPr>
              <a:t>is</a:t>
            </a:r>
            <a:r>
              <a:rPr sz="1400" b="1" spc="-110"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0.72.</a:t>
            </a:r>
            <a:endParaRPr sz="1400" dirty="0">
              <a:latin typeface="Arial" panose="020B0604020202020204" pitchFamily="34" charset="0"/>
              <a:cs typeface="Arial" panose="020B0604020202020204" pitchFamily="34" charset="0"/>
            </a:endParaRPr>
          </a:p>
        </p:txBody>
      </p:sp>
      <p:sp>
        <p:nvSpPr>
          <p:cNvPr id="13" name="object 8">
            <a:extLst>
              <a:ext uri="{FF2B5EF4-FFF2-40B4-BE49-F238E27FC236}">
                <a16:creationId xmlns:a16="http://schemas.microsoft.com/office/drawing/2014/main" id="{D4F9EBDF-B550-4CDA-9561-D45A04F6999A}"/>
              </a:ext>
            </a:extLst>
          </p:cNvPr>
          <p:cNvSpPr txBox="1"/>
          <p:nvPr/>
        </p:nvSpPr>
        <p:spPr>
          <a:xfrm>
            <a:off x="361122" y="5918834"/>
            <a:ext cx="11830878" cy="566822"/>
          </a:xfrm>
          <a:prstGeom prst="rect">
            <a:avLst/>
          </a:prstGeom>
        </p:spPr>
        <p:txBody>
          <a:bodyPr vert="horz" wrap="square" lIns="0" tIns="12700" rIns="0" bIns="0" rtlCol="0">
            <a:spAutoFit/>
          </a:bodyPr>
          <a:lstStyle/>
          <a:p>
            <a:pPr marL="12700" marR="5080">
              <a:lnSpc>
                <a:spcPct val="100000"/>
              </a:lnSpc>
              <a:spcBef>
                <a:spcPts val="100"/>
              </a:spcBef>
            </a:pPr>
            <a:r>
              <a:rPr lang="en-US" b="1" spc="-220" dirty="0">
                <a:latin typeface="Arial" panose="020B0604020202020204" pitchFamily="34" charset="0"/>
                <a:cs typeface="Arial" panose="020B0604020202020204" pitchFamily="34" charset="0"/>
              </a:rPr>
              <a:t>B</a:t>
            </a:r>
            <a:r>
              <a:rPr sz="1800" b="1" spc="-105" dirty="0">
                <a:latin typeface="Arial" panose="020B0604020202020204" pitchFamily="34" charset="0"/>
                <a:cs typeface="Arial" panose="020B0604020202020204" pitchFamily="34" charset="0"/>
              </a:rPr>
              <a:t>y </a:t>
            </a:r>
            <a:r>
              <a:rPr sz="1800" b="1" spc="-125" dirty="0">
                <a:latin typeface="Arial" panose="020B0604020202020204" pitchFamily="34" charset="0"/>
                <a:cs typeface="Arial" panose="020B0604020202020204" pitchFamily="34" charset="0"/>
              </a:rPr>
              <a:t>comparing </a:t>
            </a:r>
            <a:r>
              <a:rPr sz="1800" b="1" spc="-165" dirty="0">
                <a:latin typeface="Arial" panose="020B0604020202020204" pitchFamily="34" charset="0"/>
                <a:cs typeface="Arial" panose="020B0604020202020204" pitchFamily="34" charset="0"/>
              </a:rPr>
              <a:t>both </a:t>
            </a:r>
            <a:r>
              <a:rPr sz="1800" b="1" spc="-180" dirty="0">
                <a:latin typeface="Arial" panose="020B0604020202020204" pitchFamily="34" charset="0"/>
                <a:cs typeface="Arial" panose="020B0604020202020204" pitchFamily="34" charset="0"/>
              </a:rPr>
              <a:t>the </a:t>
            </a:r>
            <a:r>
              <a:rPr sz="1800" b="1" spc="-229" dirty="0">
                <a:latin typeface="Arial" panose="020B0604020202020204" pitchFamily="34" charset="0"/>
                <a:cs typeface="Arial" panose="020B0604020202020204" pitchFamily="34" charset="0"/>
              </a:rPr>
              <a:t>results </a:t>
            </a:r>
            <a:r>
              <a:rPr sz="1800" b="1" spc="-185" dirty="0">
                <a:latin typeface="Arial" panose="020B0604020202020204" pitchFamily="34" charset="0"/>
                <a:cs typeface="Arial" panose="020B0604020202020204" pitchFamily="34" charset="0"/>
              </a:rPr>
              <a:t>we </a:t>
            </a:r>
            <a:r>
              <a:rPr sz="1800" b="1" spc="-204" dirty="0">
                <a:latin typeface="Arial" panose="020B0604020202020204" pitchFamily="34" charset="0"/>
                <a:cs typeface="Arial" panose="020B0604020202020204" pitchFamily="34" charset="0"/>
              </a:rPr>
              <a:t>infer </a:t>
            </a:r>
            <a:r>
              <a:rPr sz="1800" b="1" spc="-195" dirty="0">
                <a:latin typeface="Arial" panose="020B0604020202020204" pitchFamily="34" charset="0"/>
                <a:cs typeface="Arial" panose="020B0604020202020204" pitchFamily="34" charset="0"/>
              </a:rPr>
              <a:t>that </a:t>
            </a:r>
            <a:r>
              <a:rPr sz="1800" b="1" spc="-145" dirty="0">
                <a:latin typeface="Arial" panose="020B0604020202020204" pitchFamily="34" charset="0"/>
                <a:cs typeface="Arial" panose="020B0604020202020204" pitchFamily="34" charset="0"/>
              </a:rPr>
              <a:t>Decision </a:t>
            </a:r>
            <a:r>
              <a:rPr sz="1800" b="1" spc="-220" dirty="0">
                <a:latin typeface="Arial" panose="020B0604020202020204" pitchFamily="34" charset="0"/>
                <a:cs typeface="Arial" panose="020B0604020202020204" pitchFamily="34" charset="0"/>
              </a:rPr>
              <a:t>Tree </a:t>
            </a:r>
            <a:r>
              <a:rPr sz="1800" b="1" spc="-95" dirty="0">
                <a:latin typeface="Arial" panose="020B0604020202020204" pitchFamily="34" charset="0"/>
                <a:cs typeface="Arial" panose="020B0604020202020204" pitchFamily="34" charset="0"/>
              </a:rPr>
              <a:t>Model </a:t>
            </a:r>
            <a:r>
              <a:rPr sz="1800" b="1" spc="-229" dirty="0">
                <a:latin typeface="Arial" panose="020B0604020202020204" pitchFamily="34" charset="0"/>
                <a:cs typeface="Arial" panose="020B0604020202020204" pitchFamily="34" charset="0"/>
              </a:rPr>
              <a:t>is </a:t>
            </a:r>
            <a:r>
              <a:rPr sz="1800" b="1" spc="-195" dirty="0">
                <a:latin typeface="Arial" panose="020B0604020202020204" pitchFamily="34" charset="0"/>
                <a:cs typeface="Arial" panose="020B0604020202020204" pitchFamily="34" charset="0"/>
              </a:rPr>
              <a:t>showing </a:t>
            </a:r>
            <a:r>
              <a:rPr sz="1800" b="1" spc="-180" dirty="0">
                <a:latin typeface="Arial" panose="020B0604020202020204" pitchFamily="34" charset="0"/>
                <a:cs typeface="Arial" panose="020B0604020202020204" pitchFamily="34" charset="0"/>
              </a:rPr>
              <a:t>better  </a:t>
            </a:r>
            <a:r>
              <a:rPr sz="1800" b="1" spc="-229" dirty="0">
                <a:latin typeface="Arial" panose="020B0604020202020204" pitchFamily="34" charset="0"/>
                <a:cs typeface="Arial" panose="020B0604020202020204" pitchFamily="34" charset="0"/>
              </a:rPr>
              <a:t>results </a:t>
            </a:r>
            <a:r>
              <a:rPr sz="1800" b="1" spc="-195" dirty="0">
                <a:latin typeface="Arial" panose="020B0604020202020204" pitchFamily="34" charset="0"/>
                <a:cs typeface="Arial" panose="020B0604020202020204" pitchFamily="34" charset="0"/>
              </a:rPr>
              <a:t>in </a:t>
            </a:r>
            <a:r>
              <a:rPr sz="1800" b="1" spc="-140" dirty="0">
                <a:latin typeface="Arial" panose="020B0604020202020204" pitchFamily="34" charset="0"/>
                <a:cs typeface="Arial" panose="020B0604020202020204" pitchFamily="34" charset="0"/>
              </a:rPr>
              <a:t>comparison </a:t>
            </a:r>
            <a:r>
              <a:rPr sz="1800" b="1" spc="-185" dirty="0">
                <a:latin typeface="Arial" panose="020B0604020202020204" pitchFamily="34" charset="0"/>
                <a:cs typeface="Arial" panose="020B0604020202020204" pitchFamily="34" charset="0"/>
              </a:rPr>
              <a:t>to </a:t>
            </a:r>
            <a:r>
              <a:rPr sz="1800" b="1" spc="-175" dirty="0">
                <a:latin typeface="Arial" panose="020B0604020202020204" pitchFamily="34" charset="0"/>
                <a:cs typeface="Arial" panose="020B0604020202020204" pitchFamily="34" charset="0"/>
              </a:rPr>
              <a:t>K-Nearest </a:t>
            </a:r>
            <a:r>
              <a:rPr sz="1800" b="1" spc="-150" dirty="0">
                <a:latin typeface="Arial" panose="020B0604020202020204" pitchFamily="34" charset="0"/>
                <a:cs typeface="Arial" panose="020B0604020202020204" pitchFamily="34" charset="0"/>
              </a:rPr>
              <a:t>Neighbor</a:t>
            </a:r>
            <a:r>
              <a:rPr lang="en-US" sz="1800" b="1" spc="-150" dirty="0">
                <a:latin typeface="Arial" panose="020B0604020202020204" pitchFamily="34" charset="0"/>
                <a:cs typeface="Arial" panose="020B0604020202020204" pitchFamily="34" charset="0"/>
              </a:rPr>
              <a:t> </a:t>
            </a:r>
            <a:r>
              <a:rPr sz="1800" b="1" spc="-105" dirty="0">
                <a:latin typeface="Arial" panose="020B0604020202020204" pitchFamily="34" charset="0"/>
                <a:cs typeface="Arial" panose="020B0604020202020204" pitchFamily="34" charset="0"/>
              </a:rPr>
              <a:t>Model.</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8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3382-B945-439E-8C04-31CFAE8790AB}"/>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D08FC0F7-3F13-4381-A177-4E74DF8F39CE}"/>
              </a:ext>
            </a:extLst>
          </p:cNvPr>
          <p:cNvSpPr>
            <a:spLocks noGrp="1"/>
          </p:cNvSpPr>
          <p:nvPr>
            <p:ph idx="1"/>
          </p:nvPr>
        </p:nvSpPr>
        <p:spPr/>
        <p:txBody>
          <a:bodyPr>
            <a:normAutofit fontScale="92500" lnSpcReduction="10000"/>
          </a:bodyPr>
          <a:lstStyle/>
          <a:p>
            <a:pPr marL="469900" marR="829944" indent="-457200" algn="just">
              <a:lnSpc>
                <a:spcPct val="100000"/>
              </a:lnSpc>
              <a:spcBef>
                <a:spcPts val="100"/>
              </a:spcBef>
              <a:tabLst>
                <a:tab pos="354965" algn="l"/>
                <a:tab pos="2428240" algn="l"/>
              </a:tabLst>
            </a:pPr>
            <a:r>
              <a:rPr lang="en-US" spc="-195" dirty="0">
                <a:solidFill>
                  <a:srgbClr val="404040"/>
                </a:solidFill>
                <a:latin typeface="Arial" panose="020B0604020202020204" pitchFamily="34" charset="0"/>
                <a:cs typeface="Arial" panose="020B0604020202020204" pitchFamily="34" charset="0"/>
              </a:rPr>
              <a:t>This </a:t>
            </a:r>
            <a:r>
              <a:rPr lang="en-US" spc="-180" dirty="0">
                <a:solidFill>
                  <a:srgbClr val="404040"/>
                </a:solidFill>
                <a:latin typeface="Arial" panose="020B0604020202020204" pitchFamily="34" charset="0"/>
                <a:cs typeface="Arial" panose="020B0604020202020204" pitchFamily="34" charset="0"/>
              </a:rPr>
              <a:t>is </a:t>
            </a:r>
            <a:r>
              <a:rPr lang="en-US" spc="-25" dirty="0">
                <a:solidFill>
                  <a:srgbClr val="404040"/>
                </a:solidFill>
                <a:latin typeface="Arial" panose="020B0604020202020204" pitchFamily="34" charset="0"/>
                <a:cs typeface="Arial" panose="020B0604020202020204" pitchFamily="34" charset="0"/>
              </a:rPr>
              <a:t>the</a:t>
            </a:r>
            <a:r>
              <a:rPr lang="en-US" spc="-5"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last</a:t>
            </a:r>
            <a:r>
              <a:rPr lang="en-US" spc="-14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 </a:t>
            </a:r>
            <a:r>
              <a:rPr lang="en-US" spc="-50" dirty="0">
                <a:solidFill>
                  <a:srgbClr val="404040"/>
                </a:solidFill>
                <a:latin typeface="Arial" panose="020B0604020202020204" pitchFamily="34" charset="0"/>
                <a:cs typeface="Arial" panose="020B0604020202020204" pitchFamily="34" charset="0"/>
              </a:rPr>
              <a:t>final</a:t>
            </a:r>
            <a:r>
              <a:rPr lang="en-US" spc="-15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phase</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CRISP</a:t>
            </a:r>
            <a:r>
              <a:rPr lang="en-US" spc="-165" dirty="0">
                <a:solidFill>
                  <a:srgbClr val="404040"/>
                </a:solidFill>
                <a:latin typeface="Arial" panose="020B0604020202020204" pitchFamily="34" charset="0"/>
                <a:cs typeface="Arial" panose="020B0604020202020204" pitchFamily="34" charset="0"/>
              </a:rPr>
              <a:t>-</a:t>
            </a:r>
            <a:r>
              <a:rPr lang="en-US" spc="40" dirty="0">
                <a:solidFill>
                  <a:srgbClr val="404040"/>
                </a:solidFill>
                <a:latin typeface="Arial" panose="020B0604020202020204" pitchFamily="34" charset="0"/>
                <a:cs typeface="Arial" panose="020B0604020202020204" pitchFamily="34" charset="0"/>
              </a:rPr>
              <a:t>DM</a:t>
            </a:r>
            <a:r>
              <a:rPr lang="en-US" spc="-15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process.</a:t>
            </a:r>
            <a:r>
              <a:rPr lang="en-US" spc="-114"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Deployment  </a:t>
            </a:r>
            <a:r>
              <a:rPr lang="en-US" spc="-20" dirty="0">
                <a:solidFill>
                  <a:srgbClr val="404040"/>
                </a:solidFill>
                <a:latin typeface="Arial" panose="020B0604020202020204" pitchFamily="34" charset="0"/>
                <a:cs typeface="Arial" panose="020B0604020202020204" pitchFamily="34" charset="0"/>
              </a:rPr>
              <a:t>includes </a:t>
            </a:r>
            <a:r>
              <a:rPr lang="en-US" spc="-45" dirty="0">
                <a:solidFill>
                  <a:srgbClr val="404040"/>
                </a:solidFill>
                <a:latin typeface="Arial" panose="020B0604020202020204" pitchFamily="34" charset="0"/>
                <a:cs typeface="Arial" panose="020B0604020202020204" pitchFamily="34" charset="0"/>
              </a:rPr>
              <a:t>three </a:t>
            </a:r>
            <a:r>
              <a:rPr lang="en-US" spc="-40" dirty="0">
                <a:solidFill>
                  <a:srgbClr val="404040"/>
                </a:solidFill>
                <a:latin typeface="Arial" panose="020B0604020202020204" pitchFamily="34" charset="0"/>
                <a:cs typeface="Arial" panose="020B0604020202020204" pitchFamily="34" charset="0"/>
              </a:rPr>
              <a:t>important </a:t>
            </a:r>
            <a:r>
              <a:rPr lang="en-US" spc="-95" dirty="0">
                <a:solidFill>
                  <a:srgbClr val="404040"/>
                </a:solidFill>
                <a:latin typeface="Arial" panose="020B0604020202020204" pitchFamily="34" charset="0"/>
                <a:cs typeface="Arial" panose="020B0604020202020204" pitchFamily="34" charset="0"/>
              </a:rPr>
              <a:t>task</a:t>
            </a:r>
            <a:r>
              <a:rPr lang="en-US" spc="-405" dirty="0">
                <a:solidFill>
                  <a:srgbClr val="404040"/>
                </a:solidFill>
                <a:latin typeface="Arial" panose="020B0604020202020204" pitchFamily="34" charset="0"/>
                <a:cs typeface="Arial" panose="020B0604020202020204" pitchFamily="34" charset="0"/>
              </a:rPr>
              <a:t> </a:t>
            </a:r>
            <a:r>
              <a:rPr lang="en-US" spc="-320"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469900" marR="172720" indent="-457200" algn="just">
              <a:lnSpc>
                <a:spcPct val="100000"/>
              </a:lnSpc>
              <a:spcBef>
                <a:spcPts val="994"/>
              </a:spcBef>
              <a:buFont typeface="Wingdings" panose="05000000000000000000" pitchFamily="2" charset="2"/>
              <a:buChar char="Ø"/>
              <a:tabLst>
                <a:tab pos="354965" algn="l"/>
              </a:tabLst>
            </a:pPr>
            <a:r>
              <a:rPr lang="en-US" sz="2600" spc="-15" dirty="0">
                <a:solidFill>
                  <a:srgbClr val="404040"/>
                </a:solidFill>
                <a:latin typeface="Arial" panose="020B0604020202020204" pitchFamily="34" charset="0"/>
                <a:cs typeface="Arial" panose="020B0604020202020204" pitchFamily="34" charset="0"/>
              </a:rPr>
              <a:t>Plan Deployment </a:t>
            </a:r>
            <a:r>
              <a:rPr lang="en-US" sz="2600" spc="-24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Planning </a:t>
            </a:r>
            <a:r>
              <a:rPr lang="en-US" sz="2600" spc="-15" dirty="0">
                <a:solidFill>
                  <a:srgbClr val="404040"/>
                </a:solidFill>
                <a:latin typeface="Arial" panose="020B0604020202020204" pitchFamily="34" charset="0"/>
                <a:cs typeface="Arial" panose="020B0604020202020204" pitchFamily="34" charset="0"/>
              </a:rPr>
              <a:t>basically </a:t>
            </a:r>
            <a:r>
              <a:rPr lang="en-US" sz="2600" spc="-20" dirty="0">
                <a:solidFill>
                  <a:srgbClr val="404040"/>
                </a:solidFill>
                <a:latin typeface="Arial" panose="020B0604020202020204" pitchFamily="34" charset="0"/>
                <a:cs typeface="Arial" panose="020B0604020202020204" pitchFamily="34" charset="0"/>
              </a:rPr>
              <a:t>includes </a:t>
            </a:r>
            <a:r>
              <a:rPr lang="en-US" sz="2600" spc="-25" dirty="0">
                <a:solidFill>
                  <a:srgbClr val="404040"/>
                </a:solidFill>
                <a:latin typeface="Arial" panose="020B0604020202020204" pitchFamily="34" charset="0"/>
                <a:cs typeface="Arial" panose="020B0604020202020204" pitchFamily="34" charset="0"/>
              </a:rPr>
              <a:t>the </a:t>
            </a:r>
            <a:r>
              <a:rPr lang="en-US" sz="2600" spc="-65" dirty="0">
                <a:solidFill>
                  <a:srgbClr val="404040"/>
                </a:solidFill>
                <a:latin typeface="Arial" panose="020B0604020202020204" pitchFamily="34" charset="0"/>
                <a:cs typeface="Arial" panose="020B0604020202020204" pitchFamily="34" charset="0"/>
              </a:rPr>
              <a:t>strategy </a:t>
            </a:r>
            <a:r>
              <a:rPr lang="en-US" sz="2600" spc="-15" dirty="0">
                <a:solidFill>
                  <a:srgbClr val="404040"/>
                </a:solidFill>
                <a:latin typeface="Arial" panose="020B0604020202020204" pitchFamily="34" charset="0"/>
                <a:cs typeface="Arial" panose="020B0604020202020204" pitchFamily="34" charset="0"/>
              </a:rPr>
              <a:t>to </a:t>
            </a:r>
            <a:r>
              <a:rPr lang="en-US" sz="2600" spc="95" dirty="0">
                <a:solidFill>
                  <a:srgbClr val="404040"/>
                </a:solidFill>
                <a:latin typeface="Arial" panose="020B0604020202020204" pitchFamily="34" charset="0"/>
                <a:cs typeface="Arial" panose="020B0604020202020204" pitchFamily="34" charset="0"/>
              </a:rPr>
              <a:t>be  </a:t>
            </a:r>
            <a:r>
              <a:rPr lang="en-US" sz="2600" spc="-25" dirty="0">
                <a:solidFill>
                  <a:srgbClr val="404040"/>
                </a:solidFill>
                <a:latin typeface="Arial" panose="020B0604020202020204" pitchFamily="34" charset="0"/>
                <a:cs typeface="Arial" panose="020B0604020202020204" pitchFamily="34" charset="0"/>
              </a:rPr>
              <a:t>formulated</a:t>
            </a:r>
            <a:r>
              <a:rPr lang="en-US" sz="2600" spc="-114"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for</a:t>
            </a:r>
            <a:r>
              <a:rPr lang="en-US" sz="2600" spc="-145"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implementing</a:t>
            </a:r>
            <a:r>
              <a:rPr lang="en-US" sz="2600" spc="-13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the</a:t>
            </a:r>
            <a:r>
              <a:rPr lang="en-US" sz="2600" spc="-105"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25" dirty="0">
                <a:solidFill>
                  <a:srgbClr val="404040"/>
                </a:solidFill>
                <a:latin typeface="Arial" panose="020B0604020202020204" pitchFamily="34" charset="0"/>
                <a:cs typeface="Arial" panose="020B0604020202020204" pitchFamily="34" charset="0"/>
              </a:rPr>
              <a:t> </a:t>
            </a:r>
            <a:r>
              <a:rPr lang="en-US" sz="2600" spc="-75" dirty="0">
                <a:solidFill>
                  <a:srgbClr val="404040"/>
                </a:solidFill>
                <a:latin typeface="Arial" panose="020B0604020202020204" pitchFamily="34" charset="0"/>
                <a:cs typeface="Arial" panose="020B0604020202020204" pitchFamily="34" charset="0"/>
              </a:rPr>
              <a:t>in</a:t>
            </a:r>
            <a:r>
              <a:rPr lang="en-US" sz="2600" spc="-155"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real</a:t>
            </a:r>
            <a:r>
              <a:rPr lang="en-US" sz="2600" spc="-120"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world.</a:t>
            </a:r>
            <a:r>
              <a:rPr lang="en-US" sz="2600" spc="-105" dirty="0">
                <a:solidFill>
                  <a:srgbClr val="404040"/>
                </a:solidFill>
                <a:latin typeface="Arial" panose="020B0604020202020204" pitchFamily="34" charset="0"/>
                <a:cs typeface="Arial" panose="020B0604020202020204" pitchFamily="34" charset="0"/>
              </a:rPr>
              <a:t> </a:t>
            </a:r>
            <a:r>
              <a:rPr lang="en-US" sz="2600" spc="-195" dirty="0">
                <a:solidFill>
                  <a:srgbClr val="404040"/>
                </a:solidFill>
                <a:latin typeface="Arial" panose="020B0604020202020204" pitchFamily="34" charset="0"/>
                <a:cs typeface="Arial" panose="020B0604020202020204" pitchFamily="34" charset="0"/>
              </a:rPr>
              <a:t>This</a:t>
            </a:r>
            <a:r>
              <a:rPr lang="en-US" sz="2600" spc="-13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30" dirty="0">
                <a:solidFill>
                  <a:srgbClr val="404040"/>
                </a:solidFill>
                <a:latin typeface="Arial" panose="020B0604020202020204" pitchFamily="34" charset="0"/>
                <a:cs typeface="Arial" panose="020B0604020202020204" pitchFamily="34" charset="0"/>
              </a:rPr>
              <a:t> </a:t>
            </a:r>
            <a:r>
              <a:rPr lang="en-US" sz="2600" spc="105" dirty="0">
                <a:solidFill>
                  <a:srgbClr val="404040"/>
                </a:solidFill>
                <a:latin typeface="Arial" panose="020B0604020202020204" pitchFamily="34" charset="0"/>
                <a:cs typeface="Arial" panose="020B0604020202020204" pitchFamily="34" charset="0"/>
              </a:rPr>
              <a:t>can</a:t>
            </a:r>
            <a:r>
              <a:rPr lang="en-US" sz="2600" spc="-114"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now  </a:t>
            </a:r>
            <a:r>
              <a:rPr lang="en-US" sz="2600" spc="95" dirty="0">
                <a:solidFill>
                  <a:srgbClr val="404040"/>
                </a:solidFill>
                <a:latin typeface="Arial" panose="020B0604020202020204" pitchFamily="34" charset="0"/>
                <a:cs typeface="Arial" panose="020B0604020202020204" pitchFamily="34" charset="0"/>
              </a:rPr>
              <a:t>be</a:t>
            </a:r>
            <a:r>
              <a:rPr lang="en-US" sz="2600" spc="-12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used</a:t>
            </a:r>
            <a:r>
              <a:rPr lang="en-US" sz="2600" spc="-114" dirty="0">
                <a:solidFill>
                  <a:srgbClr val="404040"/>
                </a:solidFill>
                <a:latin typeface="Arial" panose="020B0604020202020204" pitchFamily="34" charset="0"/>
                <a:cs typeface="Arial" panose="020B0604020202020204" pitchFamily="34" charset="0"/>
              </a:rPr>
              <a:t> </a:t>
            </a:r>
            <a:r>
              <a:rPr lang="en-US" sz="2600" spc="-80" dirty="0">
                <a:solidFill>
                  <a:srgbClr val="404040"/>
                </a:solidFill>
                <a:latin typeface="Arial" panose="020B0604020202020204" pitchFamily="34" charset="0"/>
                <a:cs typeface="Arial" panose="020B0604020202020204" pitchFamily="34" charset="0"/>
              </a:rPr>
              <a:t>in</a:t>
            </a:r>
            <a:r>
              <a:rPr lang="en-US" sz="2600" spc="-14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medical</a:t>
            </a:r>
            <a:r>
              <a:rPr lang="en-US" sz="2600" spc="-140" dirty="0">
                <a:solidFill>
                  <a:srgbClr val="404040"/>
                </a:solidFill>
                <a:latin typeface="Arial" panose="020B0604020202020204" pitchFamily="34" charset="0"/>
                <a:cs typeface="Arial" panose="020B0604020202020204" pitchFamily="34" charset="0"/>
              </a:rPr>
              <a:t> </a:t>
            </a:r>
            <a:r>
              <a:rPr lang="en-US" sz="2600" spc="-45" dirty="0">
                <a:solidFill>
                  <a:srgbClr val="404040"/>
                </a:solidFill>
                <a:latin typeface="Arial" panose="020B0604020202020204" pitchFamily="34" charset="0"/>
                <a:cs typeface="Arial" panose="020B0604020202020204" pitchFamily="34" charset="0"/>
              </a:rPr>
              <a:t>organizations</a:t>
            </a:r>
            <a:r>
              <a:rPr lang="en-US" sz="2600" spc="-155"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for</a:t>
            </a:r>
            <a:r>
              <a:rPr lang="en-US" sz="2600" spc="-140"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easy</a:t>
            </a:r>
            <a:r>
              <a:rPr lang="en-US" sz="2600" spc="-12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and</a:t>
            </a:r>
            <a:r>
              <a:rPr lang="en-US" sz="2600" spc="-110" dirty="0">
                <a:solidFill>
                  <a:srgbClr val="404040"/>
                </a:solidFill>
                <a:latin typeface="Arial" panose="020B0604020202020204" pitchFamily="34" charset="0"/>
                <a:cs typeface="Arial" panose="020B0604020202020204" pitchFamily="34" charset="0"/>
              </a:rPr>
              <a:t> </a:t>
            </a:r>
            <a:r>
              <a:rPr lang="en-US" sz="2600" spc="-50" dirty="0">
                <a:solidFill>
                  <a:srgbClr val="404040"/>
                </a:solidFill>
                <a:latin typeface="Arial" panose="020B0604020202020204" pitchFamily="34" charset="0"/>
                <a:cs typeface="Arial" panose="020B0604020202020204" pitchFamily="34" charset="0"/>
              </a:rPr>
              <a:t>early</a:t>
            </a:r>
            <a:r>
              <a:rPr lang="en-US" sz="2600" spc="-130" dirty="0">
                <a:solidFill>
                  <a:srgbClr val="404040"/>
                </a:solidFill>
                <a:latin typeface="Arial" panose="020B0604020202020204" pitchFamily="34" charset="0"/>
                <a:cs typeface="Arial" panose="020B0604020202020204" pitchFamily="34" charset="0"/>
              </a:rPr>
              <a:t> </a:t>
            </a:r>
            <a:r>
              <a:rPr lang="en-US" sz="2600" spc="20" dirty="0">
                <a:solidFill>
                  <a:srgbClr val="404040"/>
                </a:solidFill>
                <a:latin typeface="Arial" panose="020B0604020202020204" pitchFamily="34" charset="0"/>
                <a:cs typeface="Arial" panose="020B0604020202020204" pitchFamily="34" charset="0"/>
              </a:rPr>
              <a:t>detection</a:t>
            </a:r>
            <a:r>
              <a:rPr lang="en-US" sz="2600" spc="-114"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of</a:t>
            </a:r>
            <a:r>
              <a:rPr lang="en-US" sz="2600" spc="-12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diabetes  </a:t>
            </a:r>
            <a:r>
              <a:rPr lang="en-US" sz="2600" spc="-80" dirty="0">
                <a:solidFill>
                  <a:srgbClr val="404040"/>
                </a:solidFill>
                <a:latin typeface="Arial" panose="020B0604020202020204" pitchFamily="34" charset="0"/>
                <a:cs typeface="Arial" panose="020B0604020202020204" pitchFamily="34" charset="0"/>
              </a:rPr>
              <a:t>in</a:t>
            </a:r>
            <a:r>
              <a:rPr lang="en-US" sz="2600" spc="-155"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patients.</a:t>
            </a:r>
            <a:endParaRPr lang="en-US" sz="2600" dirty="0">
              <a:latin typeface="Arial" panose="020B0604020202020204" pitchFamily="34" charset="0"/>
              <a:cs typeface="Arial" panose="020B0604020202020204" pitchFamily="34" charset="0"/>
            </a:endParaRPr>
          </a:p>
          <a:p>
            <a:pPr marL="469900" marR="172720" indent="-457200" algn="just">
              <a:lnSpc>
                <a:spcPct val="100000"/>
              </a:lnSpc>
              <a:spcBef>
                <a:spcPts val="994"/>
              </a:spcBef>
              <a:buFont typeface="Wingdings" panose="05000000000000000000" pitchFamily="2" charset="2"/>
              <a:buChar char="Ø"/>
              <a:tabLst>
                <a:tab pos="354965" algn="l"/>
              </a:tabLst>
            </a:pPr>
            <a:r>
              <a:rPr lang="en-US" sz="2600" spc="-30" dirty="0">
                <a:solidFill>
                  <a:srgbClr val="404040"/>
                </a:solidFill>
                <a:latin typeface="Arial" panose="020B0604020202020204" pitchFamily="34" charset="0"/>
                <a:cs typeface="Arial" panose="020B0604020202020204" pitchFamily="34" charset="0"/>
              </a:rPr>
              <a:t>Monitor</a:t>
            </a:r>
            <a:r>
              <a:rPr lang="en-US" sz="2600" spc="-155"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Deployment</a:t>
            </a:r>
            <a:r>
              <a:rPr lang="en-US" sz="2600" spc="-110" dirty="0">
                <a:solidFill>
                  <a:srgbClr val="404040"/>
                </a:solidFill>
                <a:latin typeface="Arial" panose="020B0604020202020204" pitchFamily="34" charset="0"/>
                <a:cs typeface="Arial" panose="020B0604020202020204" pitchFamily="34" charset="0"/>
              </a:rPr>
              <a:t> </a:t>
            </a:r>
            <a:r>
              <a:rPr lang="en-US" sz="2600" spc="-245" dirty="0">
                <a:solidFill>
                  <a:srgbClr val="404040"/>
                </a:solidFill>
                <a:latin typeface="Arial" panose="020B0604020202020204" pitchFamily="34" charset="0"/>
                <a:cs typeface="Arial" panose="020B0604020202020204" pitchFamily="34" charset="0"/>
              </a:rPr>
              <a:t>–</a:t>
            </a:r>
            <a:r>
              <a:rPr lang="en-US" sz="2600" spc="-120" dirty="0">
                <a:solidFill>
                  <a:srgbClr val="404040"/>
                </a:solidFill>
                <a:latin typeface="Arial" panose="020B0604020202020204" pitchFamily="34" charset="0"/>
                <a:cs typeface="Arial" panose="020B0604020202020204" pitchFamily="34" charset="0"/>
              </a:rPr>
              <a:t> </a:t>
            </a:r>
            <a:r>
              <a:rPr lang="en-US" sz="2600" spc="-190" dirty="0">
                <a:solidFill>
                  <a:srgbClr val="404040"/>
                </a:solidFill>
                <a:latin typeface="Arial" panose="020B0604020202020204" pitchFamily="34" charset="0"/>
                <a:cs typeface="Arial" panose="020B0604020202020204" pitchFamily="34" charset="0"/>
              </a:rPr>
              <a:t>In</a:t>
            </a:r>
            <a:r>
              <a:rPr lang="en-US" sz="2600" spc="-145" dirty="0">
                <a:solidFill>
                  <a:srgbClr val="404040"/>
                </a:solidFill>
                <a:latin typeface="Arial" panose="020B0604020202020204" pitchFamily="34" charset="0"/>
                <a:cs typeface="Arial" panose="020B0604020202020204" pitchFamily="34" charset="0"/>
              </a:rPr>
              <a:t> </a:t>
            </a:r>
            <a:r>
              <a:rPr lang="en-US" sz="2600" spc="-140" dirty="0">
                <a:solidFill>
                  <a:srgbClr val="404040"/>
                </a:solidFill>
                <a:latin typeface="Arial" panose="020B0604020202020204" pitchFamily="34" charset="0"/>
                <a:cs typeface="Arial" panose="020B0604020202020204" pitchFamily="34" charset="0"/>
              </a:rPr>
              <a:t>this,</a:t>
            </a:r>
            <a:r>
              <a:rPr lang="en-US" sz="2600" spc="-130"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continuous</a:t>
            </a:r>
            <a:r>
              <a:rPr lang="en-US" sz="2600" spc="-105" dirty="0">
                <a:solidFill>
                  <a:srgbClr val="404040"/>
                </a:solidFill>
                <a:latin typeface="Arial" panose="020B0604020202020204" pitchFamily="34" charset="0"/>
                <a:cs typeface="Arial" panose="020B0604020202020204" pitchFamily="34" charset="0"/>
              </a:rPr>
              <a:t> </a:t>
            </a:r>
            <a:r>
              <a:rPr lang="en-US" sz="2600" spc="-50" dirty="0">
                <a:solidFill>
                  <a:srgbClr val="404040"/>
                </a:solidFill>
                <a:latin typeface="Arial" panose="020B0604020202020204" pitchFamily="34" charset="0"/>
                <a:cs typeface="Arial" panose="020B0604020202020204" pitchFamily="34" charset="0"/>
              </a:rPr>
              <a:t>monitoring</a:t>
            </a:r>
            <a:r>
              <a:rPr lang="en-US" sz="2600" spc="-14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of</a:t>
            </a:r>
            <a:r>
              <a:rPr lang="en-US" sz="2600" spc="-14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20" dirty="0">
                <a:solidFill>
                  <a:srgbClr val="404040"/>
                </a:solidFill>
                <a:latin typeface="Arial" panose="020B0604020202020204" pitchFamily="34" charset="0"/>
                <a:cs typeface="Arial" panose="020B0604020202020204" pitchFamily="34" charset="0"/>
              </a:rPr>
              <a:t> </a:t>
            </a:r>
            <a:r>
              <a:rPr lang="en-US" sz="2600" spc="-60" dirty="0">
                <a:solidFill>
                  <a:srgbClr val="404040"/>
                </a:solidFill>
                <a:latin typeface="Arial" panose="020B0604020202020204" pitchFamily="34" charset="0"/>
                <a:cs typeface="Arial" panose="020B0604020202020204" pitchFamily="34" charset="0"/>
              </a:rPr>
              <a:t>takes</a:t>
            </a:r>
            <a:r>
              <a:rPr lang="en-US" sz="2600" spc="-100" dirty="0">
                <a:solidFill>
                  <a:srgbClr val="404040"/>
                </a:solidFill>
                <a:latin typeface="Arial" panose="020B0604020202020204" pitchFamily="34" charset="0"/>
                <a:cs typeface="Arial" panose="020B0604020202020204" pitchFamily="34" charset="0"/>
              </a:rPr>
              <a:t> </a:t>
            </a:r>
            <a:r>
              <a:rPr lang="en-US" sz="2600" spc="40" dirty="0">
                <a:solidFill>
                  <a:srgbClr val="404040"/>
                </a:solidFill>
                <a:latin typeface="Arial" panose="020B0604020202020204" pitchFamily="34" charset="0"/>
                <a:cs typeface="Arial" panose="020B0604020202020204" pitchFamily="34" charset="0"/>
              </a:rPr>
              <a:t>place. </a:t>
            </a:r>
            <a:r>
              <a:rPr lang="en-US" sz="2600" spc="-35" dirty="0">
                <a:solidFill>
                  <a:srgbClr val="404040"/>
                </a:solidFill>
                <a:latin typeface="Arial" panose="020B0604020202020204" pitchFamily="34" charset="0"/>
                <a:cs typeface="Arial" panose="020B0604020202020204" pitchFamily="34" charset="0"/>
              </a:rPr>
              <a:t>Regular</a:t>
            </a:r>
            <a:r>
              <a:rPr lang="en-US" sz="2600" spc="-13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check</a:t>
            </a:r>
            <a:r>
              <a:rPr lang="en-US" sz="2600" spc="-125" dirty="0">
                <a:solidFill>
                  <a:srgbClr val="404040"/>
                </a:solidFill>
                <a:latin typeface="Arial" panose="020B0604020202020204" pitchFamily="34" charset="0"/>
                <a:cs typeface="Arial" panose="020B0604020202020204" pitchFamily="34" charset="0"/>
              </a:rPr>
              <a:t> </a:t>
            </a:r>
            <a:r>
              <a:rPr lang="en-US" sz="2600" spc="-180" dirty="0">
                <a:solidFill>
                  <a:srgbClr val="404040"/>
                </a:solidFill>
                <a:latin typeface="Arial" panose="020B0604020202020204" pitchFamily="34" charset="0"/>
                <a:cs typeface="Arial" panose="020B0604020202020204" pitchFamily="34" charset="0"/>
              </a:rPr>
              <a:t>is</a:t>
            </a:r>
            <a:r>
              <a:rPr lang="en-US" sz="2600" spc="-160"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done</a:t>
            </a:r>
            <a:r>
              <a:rPr lang="en-US" sz="2600" spc="-114"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to</a:t>
            </a:r>
            <a:r>
              <a:rPr lang="en-US" sz="2600" spc="-13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ensure</a:t>
            </a:r>
            <a:r>
              <a:rPr lang="en-US" sz="2600" spc="-10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30" dirty="0">
                <a:solidFill>
                  <a:srgbClr val="404040"/>
                </a:solidFill>
                <a:latin typeface="Arial" panose="020B0604020202020204" pitchFamily="34" charset="0"/>
                <a:cs typeface="Arial" panose="020B0604020202020204" pitchFamily="34" charset="0"/>
              </a:rPr>
              <a:t> </a:t>
            </a:r>
            <a:r>
              <a:rPr lang="en-US" sz="2600" spc="-175" dirty="0">
                <a:solidFill>
                  <a:srgbClr val="404040"/>
                </a:solidFill>
                <a:latin typeface="Arial" panose="020B0604020202020204" pitchFamily="34" charset="0"/>
                <a:cs typeface="Arial" panose="020B0604020202020204" pitchFamily="34" charset="0"/>
              </a:rPr>
              <a:t>is</a:t>
            </a:r>
            <a:r>
              <a:rPr lang="en-US" sz="2600" spc="-160" dirty="0">
                <a:solidFill>
                  <a:srgbClr val="404040"/>
                </a:solidFill>
                <a:latin typeface="Arial" panose="020B0604020202020204" pitchFamily="34" charset="0"/>
                <a:cs typeface="Arial" panose="020B0604020202020204" pitchFamily="34" charset="0"/>
              </a:rPr>
              <a:t> </a:t>
            </a:r>
            <a:r>
              <a:rPr lang="en-US" sz="2600" spc="-60" dirty="0">
                <a:solidFill>
                  <a:srgbClr val="404040"/>
                </a:solidFill>
                <a:latin typeface="Arial" panose="020B0604020202020204" pitchFamily="34" charset="0"/>
                <a:cs typeface="Arial" panose="020B0604020202020204" pitchFamily="34" charset="0"/>
              </a:rPr>
              <a:t>working</a:t>
            </a:r>
            <a:r>
              <a:rPr lang="en-US" sz="2600" spc="-114"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fine</a:t>
            </a:r>
            <a:r>
              <a:rPr lang="en-US" sz="2600" spc="-15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and</a:t>
            </a:r>
            <a:r>
              <a:rPr lang="en-US" sz="2600" spc="-120" dirty="0">
                <a:solidFill>
                  <a:srgbClr val="404040"/>
                </a:solidFill>
                <a:latin typeface="Arial" panose="020B0604020202020204" pitchFamily="34" charset="0"/>
                <a:cs typeface="Arial" panose="020B0604020202020204" pitchFamily="34" charset="0"/>
              </a:rPr>
              <a:t> </a:t>
            </a:r>
            <a:r>
              <a:rPr lang="en-US" sz="2600" spc="-95" dirty="0">
                <a:solidFill>
                  <a:srgbClr val="404040"/>
                </a:solidFill>
                <a:latin typeface="Arial" panose="020B0604020202020204" pitchFamily="34" charset="0"/>
                <a:cs typeface="Arial" panose="020B0604020202020204" pitchFamily="34" charset="0"/>
              </a:rPr>
              <a:t>if</a:t>
            </a:r>
            <a:r>
              <a:rPr lang="en-US" sz="2600" spc="-15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any</a:t>
            </a:r>
            <a:r>
              <a:rPr lang="en-US" sz="2600" spc="-130" dirty="0">
                <a:solidFill>
                  <a:srgbClr val="404040"/>
                </a:solidFill>
                <a:latin typeface="Arial" panose="020B0604020202020204" pitchFamily="34" charset="0"/>
                <a:cs typeface="Arial" panose="020B0604020202020204" pitchFamily="34" charset="0"/>
              </a:rPr>
              <a:t> </a:t>
            </a:r>
            <a:r>
              <a:rPr lang="en-US" sz="2600" spc="-105" dirty="0">
                <a:solidFill>
                  <a:srgbClr val="404040"/>
                </a:solidFill>
                <a:latin typeface="Arial" panose="020B0604020202020204" pitchFamily="34" charset="0"/>
                <a:cs typeface="Arial" panose="020B0604020202020204" pitchFamily="34" charset="0"/>
              </a:rPr>
              <a:t>error  </a:t>
            </a:r>
            <a:r>
              <a:rPr lang="en-US" sz="2600" dirty="0">
                <a:solidFill>
                  <a:srgbClr val="404040"/>
                </a:solidFill>
                <a:latin typeface="Arial" panose="020B0604020202020204" pitchFamily="34" charset="0"/>
                <a:cs typeface="Arial" panose="020B0604020202020204" pitchFamily="34" charset="0"/>
              </a:rPr>
              <a:t>occurs</a:t>
            </a:r>
            <a:r>
              <a:rPr lang="en-US" sz="2600" spc="-140" dirty="0">
                <a:solidFill>
                  <a:srgbClr val="404040"/>
                </a:solidFill>
                <a:latin typeface="Arial" panose="020B0604020202020204" pitchFamily="34" charset="0"/>
                <a:cs typeface="Arial" panose="020B0604020202020204" pitchFamily="34" charset="0"/>
              </a:rPr>
              <a:t> </a:t>
            </a:r>
            <a:r>
              <a:rPr lang="en-US" sz="2600" spc="110" dirty="0">
                <a:solidFill>
                  <a:srgbClr val="404040"/>
                </a:solidFill>
                <a:latin typeface="Arial" panose="020B0604020202020204" pitchFamily="34" charset="0"/>
                <a:cs typeface="Arial" panose="020B0604020202020204" pitchFamily="34" charset="0"/>
              </a:rPr>
              <a:t>can</a:t>
            </a:r>
            <a:r>
              <a:rPr lang="en-US" sz="2600" spc="-145" dirty="0">
                <a:solidFill>
                  <a:srgbClr val="404040"/>
                </a:solidFill>
                <a:latin typeface="Arial" panose="020B0604020202020204" pitchFamily="34" charset="0"/>
                <a:cs typeface="Arial" panose="020B0604020202020204" pitchFamily="34" charset="0"/>
              </a:rPr>
              <a:t> </a:t>
            </a:r>
            <a:r>
              <a:rPr lang="en-US" sz="2600" spc="95" dirty="0">
                <a:solidFill>
                  <a:srgbClr val="404040"/>
                </a:solidFill>
                <a:latin typeface="Arial" panose="020B0604020202020204" pitchFamily="34" charset="0"/>
                <a:cs typeface="Arial" panose="020B0604020202020204" pitchFamily="34" charset="0"/>
              </a:rPr>
              <a:t>be</a:t>
            </a:r>
            <a:r>
              <a:rPr lang="en-US" sz="2600" spc="-12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easily</a:t>
            </a:r>
            <a:r>
              <a:rPr lang="en-US" sz="2600" spc="-15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detected.</a:t>
            </a:r>
          </a:p>
          <a:p>
            <a:pPr marL="469900" marR="172720" indent="-457200" algn="just">
              <a:lnSpc>
                <a:spcPct val="100000"/>
              </a:lnSpc>
              <a:spcBef>
                <a:spcPts val="994"/>
              </a:spcBef>
              <a:buFont typeface="Wingdings" panose="05000000000000000000" pitchFamily="2" charset="2"/>
              <a:buChar char="Ø"/>
              <a:tabLst>
                <a:tab pos="354965" algn="l"/>
              </a:tabLst>
            </a:pPr>
            <a:r>
              <a:rPr lang="en-US" sz="2600" spc="20" dirty="0">
                <a:solidFill>
                  <a:srgbClr val="404040"/>
                </a:solidFill>
                <a:latin typeface="Arial" panose="020B0604020202020204" pitchFamily="34" charset="0"/>
                <a:cs typeface="Arial" panose="020B0604020202020204" pitchFamily="34" charset="0"/>
              </a:rPr>
              <a:t>Generate</a:t>
            </a:r>
            <a:r>
              <a:rPr lang="en-US" sz="2600" spc="-80"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Reports</a:t>
            </a:r>
            <a:r>
              <a:rPr lang="en-US" sz="2600" spc="-95" dirty="0">
                <a:solidFill>
                  <a:srgbClr val="404040"/>
                </a:solidFill>
                <a:latin typeface="Arial" panose="020B0604020202020204" pitchFamily="34" charset="0"/>
                <a:cs typeface="Arial" panose="020B0604020202020204" pitchFamily="34" charset="0"/>
              </a:rPr>
              <a:t> </a:t>
            </a:r>
            <a:r>
              <a:rPr lang="en-US" sz="2600" spc="-245" dirty="0">
                <a:solidFill>
                  <a:srgbClr val="404040"/>
                </a:solidFill>
                <a:latin typeface="Arial" panose="020B0604020202020204" pitchFamily="34" charset="0"/>
                <a:cs typeface="Arial" panose="020B0604020202020204" pitchFamily="34" charset="0"/>
              </a:rPr>
              <a:t>–</a:t>
            </a:r>
            <a:r>
              <a:rPr lang="en-US" sz="2600" spc="-14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Final</a:t>
            </a:r>
            <a:r>
              <a:rPr lang="en-US" sz="2600" spc="-13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statistical</a:t>
            </a:r>
            <a:r>
              <a:rPr lang="en-US" sz="2600" spc="-125" dirty="0">
                <a:solidFill>
                  <a:srgbClr val="404040"/>
                </a:solidFill>
                <a:latin typeface="Arial" panose="020B0604020202020204" pitchFamily="34" charset="0"/>
                <a:cs typeface="Arial" panose="020B0604020202020204" pitchFamily="34" charset="0"/>
              </a:rPr>
              <a:t> </a:t>
            </a:r>
            <a:r>
              <a:rPr lang="en-US" sz="2600" spc="-80" dirty="0">
                <a:solidFill>
                  <a:srgbClr val="404040"/>
                </a:solidFill>
                <a:latin typeface="Arial" panose="020B0604020202020204" pitchFamily="34" charset="0"/>
                <a:cs typeface="Arial" panose="020B0604020202020204" pitchFamily="34" charset="0"/>
              </a:rPr>
              <a:t>reports</a:t>
            </a:r>
            <a:r>
              <a:rPr lang="en-US" sz="2600" spc="-100" dirty="0">
                <a:solidFill>
                  <a:srgbClr val="404040"/>
                </a:solidFill>
                <a:latin typeface="Arial" panose="020B0604020202020204" pitchFamily="34" charset="0"/>
                <a:cs typeface="Arial" panose="020B0604020202020204" pitchFamily="34" charset="0"/>
              </a:rPr>
              <a:t> </a:t>
            </a:r>
            <a:r>
              <a:rPr lang="en-US" sz="2600" dirty="0">
                <a:solidFill>
                  <a:srgbClr val="404040"/>
                </a:solidFill>
                <a:latin typeface="Arial" panose="020B0604020202020204" pitchFamily="34" charset="0"/>
                <a:cs typeface="Arial" panose="020B0604020202020204" pitchFamily="34" charset="0"/>
              </a:rPr>
              <a:t>are</a:t>
            </a:r>
            <a:r>
              <a:rPr lang="en-US" sz="2600" spc="-135" dirty="0">
                <a:solidFill>
                  <a:srgbClr val="404040"/>
                </a:solidFill>
                <a:latin typeface="Arial" panose="020B0604020202020204" pitchFamily="34" charset="0"/>
                <a:cs typeface="Arial" panose="020B0604020202020204" pitchFamily="34" charset="0"/>
              </a:rPr>
              <a:t> </a:t>
            </a:r>
            <a:r>
              <a:rPr lang="en-US" sz="2600" spc="20" dirty="0">
                <a:solidFill>
                  <a:srgbClr val="404040"/>
                </a:solidFill>
                <a:latin typeface="Arial" panose="020B0604020202020204" pitchFamily="34" charset="0"/>
                <a:cs typeface="Arial" panose="020B0604020202020204" pitchFamily="34" charset="0"/>
              </a:rPr>
              <a:t>generated</a:t>
            </a:r>
            <a:r>
              <a:rPr lang="en-US" sz="2600" spc="-75" dirty="0">
                <a:solidFill>
                  <a:srgbClr val="404040"/>
                </a:solidFill>
                <a:latin typeface="Arial" panose="020B0604020202020204" pitchFamily="34" charset="0"/>
                <a:cs typeface="Arial" panose="020B0604020202020204" pitchFamily="34" charset="0"/>
              </a:rPr>
              <a:t> </a:t>
            </a:r>
            <a:r>
              <a:rPr lang="en-US" sz="2600" dirty="0">
                <a:solidFill>
                  <a:srgbClr val="404040"/>
                </a:solidFill>
                <a:latin typeface="Arial" panose="020B0604020202020204" pitchFamily="34" charset="0"/>
                <a:cs typeface="Arial" panose="020B0604020202020204" pitchFamily="34" charset="0"/>
              </a:rPr>
              <a:t>which</a:t>
            </a:r>
            <a:r>
              <a:rPr lang="en-US" sz="2600" spc="-105" dirty="0">
                <a:solidFill>
                  <a:srgbClr val="404040"/>
                </a:solidFill>
                <a:latin typeface="Arial" panose="020B0604020202020204" pitchFamily="34" charset="0"/>
                <a:cs typeface="Arial" panose="020B0604020202020204" pitchFamily="34" charset="0"/>
              </a:rPr>
              <a:t> </a:t>
            </a:r>
            <a:r>
              <a:rPr lang="en-US" sz="2600" spc="-100" dirty="0">
                <a:solidFill>
                  <a:srgbClr val="404040"/>
                </a:solidFill>
                <a:latin typeface="Arial" panose="020B0604020202020204" pitchFamily="34" charset="0"/>
                <a:cs typeface="Arial" panose="020B0604020202020204" pitchFamily="34" charset="0"/>
              </a:rPr>
              <a:t>summarizes </a:t>
            </a:r>
            <a:r>
              <a:rPr lang="en-US" sz="2600" spc="-25" dirty="0">
                <a:solidFill>
                  <a:srgbClr val="404040"/>
                </a:solidFill>
                <a:latin typeface="Arial" panose="020B0604020202020204" pitchFamily="34" charset="0"/>
                <a:cs typeface="Arial" panose="020B0604020202020204" pitchFamily="34" charset="0"/>
              </a:rPr>
              <a:t>the</a:t>
            </a:r>
            <a:r>
              <a:rPr lang="en-US" sz="2600" spc="-12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overall</a:t>
            </a:r>
            <a:r>
              <a:rPr lang="en-US" sz="2600" spc="-160"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performance</a:t>
            </a:r>
            <a:r>
              <a:rPr lang="en-US" sz="2600" spc="-120" dirty="0">
                <a:solidFill>
                  <a:srgbClr val="404040"/>
                </a:solidFill>
                <a:latin typeface="Arial" panose="020B0604020202020204" pitchFamily="34" charset="0"/>
                <a:cs typeface="Arial" panose="020B0604020202020204" pitchFamily="34" charset="0"/>
              </a:rPr>
              <a:t> </a:t>
            </a:r>
            <a:r>
              <a:rPr lang="en-US" sz="2600" spc="10" dirty="0">
                <a:solidFill>
                  <a:srgbClr val="404040"/>
                </a:solidFill>
                <a:latin typeface="Arial" panose="020B0604020202020204" pitchFamily="34" charset="0"/>
                <a:cs typeface="Arial" panose="020B0604020202020204" pitchFamily="34" charset="0"/>
              </a:rPr>
              <a:t>of</a:t>
            </a:r>
            <a:r>
              <a:rPr lang="en-US" sz="2600" spc="-150"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the</a:t>
            </a:r>
            <a:r>
              <a:rPr lang="en-US" sz="2600" spc="-114" dirty="0">
                <a:solidFill>
                  <a:srgbClr val="404040"/>
                </a:solidFill>
                <a:latin typeface="Arial" panose="020B0604020202020204" pitchFamily="34" charset="0"/>
                <a:cs typeface="Arial" panose="020B0604020202020204" pitchFamily="34" charset="0"/>
              </a:rPr>
              <a:t> </a:t>
            </a:r>
            <a:r>
              <a:rPr lang="en-US" sz="2600" spc="-10" dirty="0">
                <a:solidFill>
                  <a:srgbClr val="404040"/>
                </a:solidFill>
                <a:latin typeface="Arial" panose="020B0604020202020204" pitchFamily="34" charset="0"/>
                <a:cs typeface="Arial" panose="020B0604020202020204" pitchFamily="34" charset="0"/>
              </a:rPr>
              <a:t>model</a:t>
            </a:r>
            <a:r>
              <a:rPr lang="en-US" spc="-10"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3268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034F-E074-4DB1-BE19-6534D85F5F1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F28877-2D2E-4695-9557-A387FFE7BB1D}"/>
              </a:ext>
            </a:extLst>
          </p:cNvPr>
          <p:cNvSpPr>
            <a:spLocks noGrp="1"/>
          </p:cNvSpPr>
          <p:nvPr>
            <p:ph idx="1"/>
          </p:nvPr>
        </p:nvSpPr>
        <p:spPr/>
        <p:txBody>
          <a:bodyPr>
            <a:normAutofit fontScale="92500" lnSpcReduction="20000"/>
          </a:bodyPr>
          <a:lstStyle/>
          <a:p>
            <a:pPr>
              <a:lnSpc>
                <a:spcPct val="100000"/>
              </a:lnSpc>
              <a:spcBef>
                <a:spcPts val="1095"/>
              </a:spcBef>
              <a:buFont typeface="Wingdings" panose="05000000000000000000" pitchFamily="2" charset="2"/>
              <a:buChar char="Ø"/>
              <a:tabLst>
                <a:tab pos="354965" algn="l"/>
              </a:tabLst>
            </a:pPr>
            <a:r>
              <a:rPr lang="en-US" u="heavy" spc="-45" dirty="0">
                <a:uFill>
                  <a:solidFill>
                    <a:srgbClr val="FA4917"/>
                  </a:solidFill>
                </a:uFill>
                <a:latin typeface="Arial" panose="020B0604020202020204" pitchFamily="34" charset="0"/>
                <a:cs typeface="Arial" panose="020B0604020202020204" pitchFamily="34" charset="0"/>
                <a:hlinkClick r:id="rId2"/>
              </a:rPr>
              <a:t>http://archive.ics.uci.edu/ml/</a:t>
            </a:r>
            <a:endParaRPr lang="en-US" u="heavy" spc="-45" dirty="0">
              <a:uFill>
                <a:solidFill>
                  <a:srgbClr val="FA4917"/>
                </a:solidFill>
              </a:uFill>
              <a:latin typeface="Arial" panose="020B0604020202020204" pitchFamily="34" charset="0"/>
              <a:cs typeface="Arial" panose="020B0604020202020204" pitchFamily="34" charset="0"/>
            </a:endParaRPr>
          </a:p>
          <a:p>
            <a:pPr>
              <a:lnSpc>
                <a:spcPct val="100000"/>
              </a:lnSpc>
              <a:spcBef>
                <a:spcPts val="1095"/>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hlinkClick r:id="rId3"/>
              </a:rPr>
              <a:t>http://www.who.int/diabetes/en/</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spc="-40" dirty="0">
                <a:latin typeface="Arial" panose="020B0604020202020204" pitchFamily="34" charset="0"/>
                <a:cs typeface="Arial" panose="020B0604020202020204" pitchFamily="34" charset="0"/>
              </a:rPr>
              <a:t>Discovering</a:t>
            </a:r>
            <a:r>
              <a:rPr lang="en-US" spc="-16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Knowledge</a:t>
            </a:r>
            <a:r>
              <a:rPr lang="en-US" spc="-90" dirty="0">
                <a:latin typeface="Arial" panose="020B0604020202020204" pitchFamily="34" charset="0"/>
                <a:cs typeface="Arial" panose="020B0604020202020204" pitchFamily="34" charset="0"/>
              </a:rPr>
              <a:t> </a:t>
            </a:r>
            <a:r>
              <a:rPr lang="en-US" spc="-80" dirty="0">
                <a:latin typeface="Arial" panose="020B0604020202020204" pitchFamily="34" charset="0"/>
                <a:cs typeface="Arial" panose="020B0604020202020204" pitchFamily="34" charset="0"/>
              </a:rPr>
              <a:t>in</a:t>
            </a:r>
            <a:r>
              <a:rPr lang="en-US" spc="-135"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Data:</a:t>
            </a:r>
            <a:r>
              <a:rPr lang="en-US" spc="-130"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An</a:t>
            </a:r>
            <a:r>
              <a:rPr lang="en-US" spc="-150"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Introduction</a:t>
            </a:r>
            <a:r>
              <a:rPr lang="en-US" spc="-14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to</a:t>
            </a:r>
            <a:r>
              <a:rPr lang="en-US" spc="-13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Data</a:t>
            </a:r>
            <a:r>
              <a:rPr lang="en-US" spc="-125"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Mining,</a:t>
            </a:r>
            <a:r>
              <a:rPr lang="en-US" spc="-160" dirty="0">
                <a:latin typeface="Arial" panose="020B0604020202020204" pitchFamily="34" charset="0"/>
                <a:cs typeface="Arial" panose="020B0604020202020204" pitchFamily="34" charset="0"/>
              </a:rPr>
              <a:t> </a:t>
            </a:r>
            <a:r>
              <a:rPr lang="en-US" spc="-155" dirty="0">
                <a:latin typeface="Arial" panose="020B0604020202020204" pitchFamily="34" charset="0"/>
                <a:cs typeface="Arial" panose="020B0604020202020204" pitchFamily="34" charset="0"/>
              </a:rPr>
              <a:t>By</a:t>
            </a:r>
            <a:r>
              <a:rPr lang="en-US" spc="-120" dirty="0">
                <a:latin typeface="Arial" panose="020B0604020202020204" pitchFamily="34" charset="0"/>
                <a:cs typeface="Arial" panose="020B0604020202020204" pitchFamily="34" charset="0"/>
              </a:rPr>
              <a:t> </a:t>
            </a:r>
            <a:r>
              <a:rPr lang="en-US" spc="-20" dirty="0">
                <a:latin typeface="Arial" panose="020B0604020202020204" pitchFamily="34" charset="0"/>
                <a:cs typeface="Arial" panose="020B0604020202020204" pitchFamily="34" charset="0"/>
              </a:rPr>
              <a:t>Daniel </a:t>
            </a:r>
            <a:r>
              <a:rPr lang="en-US" spc="-260" dirty="0">
                <a:latin typeface="Arial" panose="020B0604020202020204" pitchFamily="34" charset="0"/>
                <a:cs typeface="Arial" panose="020B0604020202020204" pitchFamily="34" charset="0"/>
              </a:rPr>
              <a:t>T.</a:t>
            </a:r>
            <a:r>
              <a:rPr lang="en-US" spc="-13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Larose</a:t>
            </a:r>
          </a:p>
          <a:p>
            <a:pPr>
              <a:lnSpc>
                <a:spcPct val="100000"/>
              </a:lnSpc>
              <a:spcBef>
                <a:spcPts val="994"/>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rPr>
              <a:t>Hands-on Machine Learning with </a:t>
            </a:r>
            <a:r>
              <a:rPr lang="en-US" dirty="0" err="1">
                <a:latin typeface="Arial" panose="020B0604020202020204" pitchFamily="34" charset="0"/>
                <a:cs typeface="Arial" panose="020B0604020202020204" pitchFamily="34" charset="0"/>
              </a:rPr>
              <a:t>Scikit</a:t>
            </a:r>
            <a:r>
              <a:rPr lang="en-US" dirty="0">
                <a:latin typeface="Arial" panose="020B0604020202020204" pitchFamily="34" charset="0"/>
                <a:cs typeface="Arial" panose="020B0604020202020204" pitchFamily="34" charset="0"/>
              </a:rPr>
              <a:t>-Learn and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By </a:t>
            </a:r>
            <a:r>
              <a:rPr lang="en-US" dirty="0" err="1">
                <a:latin typeface="Arial" panose="020B0604020202020204" pitchFamily="34" charset="0"/>
                <a:cs typeface="Arial" panose="020B0604020202020204" pitchFamily="34" charset="0"/>
              </a:rPr>
              <a:t>Aurelien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Geron</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rPr>
              <a:t>Machine Learning, by Stephen </a:t>
            </a:r>
            <a:r>
              <a:rPr lang="en-US" dirty="0" err="1">
                <a:latin typeface="Arial" panose="020B0604020202020204" pitchFamily="34" charset="0"/>
                <a:cs typeface="Arial" panose="020B0604020202020204" pitchFamily="34" charset="0"/>
              </a:rPr>
              <a:t>Marsland</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spc="-25" dirty="0">
                <a:latin typeface="Arial" panose="020B0604020202020204" pitchFamily="34" charset="0"/>
                <a:cs typeface="Arial" panose="020B0604020202020204" pitchFamily="34" charset="0"/>
              </a:rPr>
              <a:t>Lecture</a:t>
            </a:r>
            <a:r>
              <a:rPr lang="en-US" spc="-350"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Notes and Slides</a:t>
            </a:r>
          </a:p>
          <a:p>
            <a:pPr>
              <a:lnSpc>
                <a:spcPct val="100000"/>
              </a:lnSpc>
              <a:spcBef>
                <a:spcPts val="1010"/>
              </a:spcBef>
              <a:buFont typeface="Wingdings" panose="05000000000000000000" pitchFamily="2" charset="2"/>
              <a:buChar char="Ø"/>
              <a:tabLst>
                <a:tab pos="354965" algn="l"/>
              </a:tabLst>
            </a:pPr>
            <a:r>
              <a:rPr lang="en-US" u="heavy" spc="-65" dirty="0">
                <a:uFill>
                  <a:solidFill>
                    <a:srgbClr val="FA4917"/>
                  </a:solidFill>
                </a:uFill>
                <a:latin typeface="Arial" panose="020B0604020202020204" pitchFamily="34" charset="0"/>
                <a:cs typeface="Arial" panose="020B0604020202020204" pitchFamily="34" charset="0"/>
                <a:hlinkClick r:id="rId4"/>
              </a:rPr>
              <a:t>http://scikit-learn.org/stable/</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u="heavy" spc="-20" dirty="0">
                <a:uFill>
                  <a:solidFill>
                    <a:srgbClr val="FA4917"/>
                  </a:solidFill>
                </a:uFill>
                <a:latin typeface="Arial" panose="020B0604020202020204" pitchFamily="34" charset="0"/>
                <a:cs typeface="Arial" panose="020B0604020202020204" pitchFamily="34" charset="0"/>
                <a:hlinkClick r:id="rId5"/>
              </a:rPr>
              <a:t>http://pandas.pydata.org/</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3223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3A8B-F1AD-4A39-B4D8-86215730F7F5}"/>
              </a:ext>
            </a:extLst>
          </p:cNvPr>
          <p:cNvSpPr>
            <a:spLocks noGrp="1"/>
          </p:cNvSpPr>
          <p:nvPr>
            <p:ph type="title"/>
          </p:nvPr>
        </p:nvSpPr>
        <p:spPr>
          <a:xfrm>
            <a:off x="944218" y="2657751"/>
            <a:ext cx="10515600" cy="1325563"/>
          </a:xfrm>
        </p:spPr>
        <p:txBody>
          <a:bodyPr>
            <a:normAutofit/>
          </a:bodyPr>
          <a:lstStyle/>
          <a:p>
            <a:pPr algn="ctr"/>
            <a:r>
              <a:rPr lang="en-US" sz="5400" b="1" i="1" dirty="0"/>
              <a:t>WHERE TO NEXT ?</a:t>
            </a:r>
          </a:p>
        </p:txBody>
      </p:sp>
    </p:spTree>
    <p:extLst>
      <p:ext uri="{BB962C8B-B14F-4D97-AF65-F5344CB8AC3E}">
        <p14:creationId xmlns:p14="http://schemas.microsoft.com/office/powerpoint/2010/main" val="1877052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8436364-A219-4384-B344-CC78359CAB4A}"/>
              </a:ext>
            </a:extLst>
          </p:cNvPr>
          <p:cNvSpPr txBox="1">
            <a:spLocks noGrp="1"/>
          </p:cNvSpPr>
          <p:nvPr>
            <p:ph idx="1"/>
          </p:nvPr>
        </p:nvSpPr>
        <p:spPr>
          <a:xfrm>
            <a:off x="1222514" y="3115132"/>
            <a:ext cx="10515600" cy="1243289"/>
          </a:xfrm>
          <a:prstGeom prst="rect">
            <a:avLst/>
          </a:prstGeom>
        </p:spPr>
        <p:txBody>
          <a:bodyPr vert="horz" wrap="square" lIns="0" tIns="12065" rIns="0" bIns="0" rtlCol="0">
            <a:spAutoFit/>
          </a:bodyPr>
          <a:lstStyle/>
          <a:p>
            <a:pPr marL="0" indent="0" algn="ctr">
              <a:lnSpc>
                <a:spcPct val="100000"/>
              </a:lnSpc>
              <a:spcBef>
                <a:spcPts val="95"/>
              </a:spcBef>
              <a:buNone/>
            </a:pPr>
            <a:r>
              <a:rPr sz="8000" b="1" spc="-580" dirty="0">
                <a:solidFill>
                  <a:srgbClr val="000000"/>
                </a:solidFill>
                <a:latin typeface="Arial" panose="020B0604020202020204" pitchFamily="34" charset="0"/>
                <a:cs typeface="Arial" panose="020B0604020202020204" pitchFamily="34" charset="0"/>
              </a:rPr>
              <a:t>THANK</a:t>
            </a:r>
            <a:r>
              <a:rPr sz="8000" b="1" spc="-295" dirty="0">
                <a:solidFill>
                  <a:srgbClr val="000000"/>
                </a:solidFill>
                <a:latin typeface="Arial" panose="020B0604020202020204" pitchFamily="34" charset="0"/>
                <a:cs typeface="Arial" panose="020B0604020202020204" pitchFamily="34" charset="0"/>
              </a:rPr>
              <a:t> </a:t>
            </a:r>
            <a:r>
              <a:rPr sz="8000" b="1" spc="-409" dirty="0">
                <a:solidFill>
                  <a:srgbClr val="000000"/>
                </a:solidFill>
                <a:latin typeface="Arial" panose="020B0604020202020204" pitchFamily="34" charset="0"/>
                <a:cs typeface="Arial" panose="020B0604020202020204" pitchFamily="34" charset="0"/>
              </a:rPr>
              <a:t>YOU</a:t>
            </a:r>
            <a:endParaRPr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33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5ADB-2E2D-41DD-9725-159872882522}"/>
              </a:ext>
            </a:extLst>
          </p:cNvPr>
          <p:cNvSpPr>
            <a:spLocks noGrp="1"/>
          </p:cNvSpPr>
          <p:nvPr>
            <p:ph type="title"/>
          </p:nvPr>
        </p:nvSpPr>
        <p:spPr/>
        <p:txBody>
          <a:bodyPr/>
          <a:lstStyle/>
          <a:p>
            <a:r>
              <a:rPr lang="en-US" dirty="0"/>
              <a:t>Cross-industry standard process for data mining (CRISP-DM)</a:t>
            </a:r>
          </a:p>
        </p:txBody>
      </p:sp>
      <p:sp>
        <p:nvSpPr>
          <p:cNvPr id="3" name="Content Placeholder 2">
            <a:extLst>
              <a:ext uri="{FF2B5EF4-FFF2-40B4-BE49-F238E27FC236}">
                <a16:creationId xmlns:a16="http://schemas.microsoft.com/office/drawing/2014/main" id="{9321E38B-35BF-4BCA-9555-E50EA6B595BD}"/>
              </a:ext>
            </a:extLst>
          </p:cNvPr>
          <p:cNvSpPr>
            <a:spLocks noGrp="1"/>
          </p:cNvSpPr>
          <p:nvPr>
            <p:ph idx="1"/>
          </p:nvPr>
        </p:nvSpPr>
        <p:spPr>
          <a:xfrm>
            <a:off x="838200" y="1825624"/>
            <a:ext cx="5204460" cy="4736097"/>
          </a:xfrm>
        </p:spPr>
        <p:txBody>
          <a:bodyPr/>
          <a:lstStyle/>
          <a:p>
            <a:r>
              <a:rPr lang="en-US" dirty="0"/>
              <a:t>CRISP-DM process is used to better understand the problem and give us better insight of whole process.</a:t>
            </a:r>
          </a:p>
          <a:p>
            <a:r>
              <a:rPr lang="en-US" dirty="0"/>
              <a:t>CRISP-DM has six phases</a:t>
            </a:r>
          </a:p>
        </p:txBody>
      </p:sp>
      <p:pic>
        <p:nvPicPr>
          <p:cNvPr id="5" name="Picture 4">
            <a:extLst>
              <a:ext uri="{FF2B5EF4-FFF2-40B4-BE49-F238E27FC236}">
                <a16:creationId xmlns:a16="http://schemas.microsoft.com/office/drawing/2014/main" id="{25E350D6-9DD3-4C52-B7DF-CF393C768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660" y="1573423"/>
            <a:ext cx="4975860" cy="4988300"/>
          </a:xfrm>
          <a:prstGeom prst="rect">
            <a:avLst/>
          </a:prstGeom>
        </p:spPr>
      </p:pic>
    </p:spTree>
    <p:extLst>
      <p:ext uri="{BB962C8B-B14F-4D97-AF65-F5344CB8AC3E}">
        <p14:creationId xmlns:p14="http://schemas.microsoft.com/office/powerpoint/2010/main" val="20523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744D-5447-4262-866B-A7B95C1CD385}"/>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8FD4FC3A-45AD-49EF-913C-4FC481C48190}"/>
              </a:ext>
            </a:extLst>
          </p:cNvPr>
          <p:cNvSpPr>
            <a:spLocks noGrp="1"/>
          </p:cNvSpPr>
          <p:nvPr>
            <p:ph idx="1"/>
          </p:nvPr>
        </p:nvSpPr>
        <p:spPr/>
        <p:txBody>
          <a:bodyPr>
            <a:normAutofit lnSpcReduction="10000"/>
          </a:bodyPr>
          <a:lstStyle/>
          <a:p>
            <a:pPr algn="just"/>
            <a:r>
              <a:rPr lang="en-US" b="1" dirty="0"/>
              <a:t>What is the profound question ?</a:t>
            </a:r>
          </a:p>
          <a:p>
            <a:pPr marL="0" indent="0" algn="just">
              <a:buNone/>
            </a:pPr>
            <a:r>
              <a:rPr lang="en-US" dirty="0"/>
              <a:t>To identify whether the patient is having diabetes or not?</a:t>
            </a:r>
          </a:p>
          <a:p>
            <a:pPr algn="just"/>
            <a:r>
              <a:rPr lang="en-US" b="1" dirty="0"/>
              <a:t>Goal</a:t>
            </a:r>
          </a:p>
          <a:p>
            <a:pPr marL="0" indent="0" algn="just">
              <a:buNone/>
            </a:pPr>
            <a:r>
              <a:rPr lang="en-US" dirty="0"/>
              <a:t>Goal is to identify the probability of diabetes in patients using machine learning</a:t>
            </a:r>
          </a:p>
          <a:p>
            <a:pPr algn="just"/>
            <a:r>
              <a:rPr lang="en-US" b="1" dirty="0"/>
              <a:t>Advantage</a:t>
            </a:r>
          </a:p>
          <a:p>
            <a:pPr marL="0" indent="0" algn="just">
              <a:buNone/>
            </a:pPr>
            <a:r>
              <a:rPr lang="en-US" dirty="0"/>
              <a:t>The rules derived will be helpful for Healthcare Professionals to identify patients suffering from diabetes. Further predicting the disease early leads to treating the patient before it reaches critical stage.</a:t>
            </a:r>
          </a:p>
        </p:txBody>
      </p:sp>
    </p:spTree>
    <p:extLst>
      <p:ext uri="{BB962C8B-B14F-4D97-AF65-F5344CB8AC3E}">
        <p14:creationId xmlns:p14="http://schemas.microsoft.com/office/powerpoint/2010/main" val="2279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F6CF-9BF9-4C43-8E1D-75CC9980FB2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C2FC5A05-EA01-4A21-A43F-E05B09A451D6}"/>
              </a:ext>
            </a:extLst>
          </p:cNvPr>
          <p:cNvSpPr>
            <a:spLocks noGrp="1"/>
          </p:cNvSpPr>
          <p:nvPr>
            <p:ph idx="1"/>
          </p:nvPr>
        </p:nvSpPr>
        <p:spPr/>
        <p:txBody>
          <a:bodyPr/>
          <a:lstStyle/>
          <a:p>
            <a:r>
              <a:rPr lang="en-US" b="1" dirty="0"/>
              <a:t>Data Source</a:t>
            </a:r>
          </a:p>
          <a:p>
            <a:pPr>
              <a:buFont typeface="Wingdings" panose="05000000000000000000" pitchFamily="2" charset="2"/>
              <a:buChar char="Ø"/>
            </a:pPr>
            <a:r>
              <a:rPr lang="en-US" dirty="0"/>
              <a:t>This dataset is originally from the National Institute of Diabetes and Kidney Diseases. </a:t>
            </a:r>
          </a:p>
          <a:p>
            <a:pPr>
              <a:buFont typeface="Wingdings" panose="05000000000000000000" pitchFamily="2" charset="2"/>
              <a:buChar char="Ø"/>
            </a:pPr>
            <a:r>
              <a:rPr lang="en-US" dirty="0"/>
              <a:t>This dataset has 769 samples of diabetic and healthy individuals.</a:t>
            </a:r>
          </a:p>
          <a:p>
            <a:pPr>
              <a:buFont typeface="Wingdings" panose="05000000000000000000" pitchFamily="2" charset="2"/>
              <a:buChar char="Ø"/>
            </a:pPr>
            <a:r>
              <a:rPr lang="en-US" dirty="0"/>
              <a:t>All patients here are females of at least 21 years of age.</a:t>
            </a:r>
          </a:p>
          <a:p>
            <a:pPr>
              <a:buFont typeface="Wingdings" panose="05000000000000000000" pitchFamily="2" charset="2"/>
              <a:buChar char="Ø"/>
            </a:pPr>
            <a:r>
              <a:rPr lang="en-US" dirty="0"/>
              <a:t>Diabetes dataset is credited to UCI Machine Learning database repository.</a:t>
            </a:r>
          </a:p>
        </p:txBody>
      </p:sp>
    </p:spTree>
    <p:extLst>
      <p:ext uri="{BB962C8B-B14F-4D97-AF65-F5344CB8AC3E}">
        <p14:creationId xmlns:p14="http://schemas.microsoft.com/office/powerpoint/2010/main" val="246734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77CB-F3E0-43B0-9035-92693506BCC3}"/>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B16818F2-0580-45DD-85EF-736FF4E19797}"/>
              </a:ext>
            </a:extLst>
          </p:cNvPr>
          <p:cNvSpPr>
            <a:spLocks noGrp="1"/>
          </p:cNvSpPr>
          <p:nvPr>
            <p:ph idx="1"/>
          </p:nvPr>
        </p:nvSpPr>
        <p:spPr/>
        <p:txBody>
          <a:bodyPr/>
          <a:lstStyle/>
          <a:p>
            <a:pPr algn="just"/>
            <a:r>
              <a:rPr lang="en-US" b="1" dirty="0"/>
              <a:t>Data Set Details:</a:t>
            </a:r>
          </a:p>
          <a:p>
            <a:pPr algn="just"/>
            <a:r>
              <a:rPr lang="en-US" dirty="0"/>
              <a:t>Dataset has total 9 attributes out of which 8 are independent variables and one is dependent variable i.e. target variable which determines whether patient is having diabetes or not.</a:t>
            </a:r>
          </a:p>
          <a:p>
            <a:pPr algn="just"/>
            <a:r>
              <a:rPr lang="en-US" b="1" dirty="0"/>
              <a:t>Sample Data</a:t>
            </a:r>
          </a:p>
          <a:p>
            <a:pPr marL="0" indent="0">
              <a:buNone/>
            </a:pPr>
            <a:endParaRPr lang="en-US" b="1" dirty="0"/>
          </a:p>
        </p:txBody>
      </p:sp>
      <p:graphicFrame>
        <p:nvGraphicFramePr>
          <p:cNvPr id="6" name="Table 5">
            <a:extLst>
              <a:ext uri="{FF2B5EF4-FFF2-40B4-BE49-F238E27FC236}">
                <a16:creationId xmlns:a16="http://schemas.microsoft.com/office/drawing/2014/main" id="{CF8BF99A-96B8-4485-9AE6-5AAA2F51DF18}"/>
              </a:ext>
            </a:extLst>
          </p:cNvPr>
          <p:cNvGraphicFramePr>
            <a:graphicFrameLocks noGrp="1"/>
          </p:cNvGraphicFramePr>
          <p:nvPr>
            <p:extLst>
              <p:ext uri="{D42A27DB-BD31-4B8C-83A1-F6EECF244321}">
                <p14:modId xmlns:p14="http://schemas.microsoft.com/office/powerpoint/2010/main" val="1958222725"/>
              </p:ext>
            </p:extLst>
          </p:nvPr>
        </p:nvGraphicFramePr>
        <p:xfrm>
          <a:off x="1714776" y="4095715"/>
          <a:ext cx="8470900" cy="1905000"/>
        </p:xfrm>
        <a:graphic>
          <a:graphicData uri="http://schemas.openxmlformats.org/drawingml/2006/table">
            <a:tbl>
              <a:tblPr/>
              <a:tblGrid>
                <a:gridCol w="863600">
                  <a:extLst>
                    <a:ext uri="{9D8B030D-6E8A-4147-A177-3AD203B41FA5}">
                      <a16:colId xmlns:a16="http://schemas.microsoft.com/office/drawing/2014/main" val="427810046"/>
                    </a:ext>
                  </a:extLst>
                </a:gridCol>
                <a:gridCol w="1003300">
                  <a:extLst>
                    <a:ext uri="{9D8B030D-6E8A-4147-A177-3AD203B41FA5}">
                      <a16:colId xmlns:a16="http://schemas.microsoft.com/office/drawing/2014/main" val="837456748"/>
                    </a:ext>
                  </a:extLst>
                </a:gridCol>
                <a:gridCol w="1143000">
                  <a:extLst>
                    <a:ext uri="{9D8B030D-6E8A-4147-A177-3AD203B41FA5}">
                      <a16:colId xmlns:a16="http://schemas.microsoft.com/office/drawing/2014/main" val="2835245698"/>
                    </a:ext>
                  </a:extLst>
                </a:gridCol>
                <a:gridCol w="927100">
                  <a:extLst>
                    <a:ext uri="{9D8B030D-6E8A-4147-A177-3AD203B41FA5}">
                      <a16:colId xmlns:a16="http://schemas.microsoft.com/office/drawing/2014/main" val="1545700545"/>
                    </a:ext>
                  </a:extLst>
                </a:gridCol>
                <a:gridCol w="673100">
                  <a:extLst>
                    <a:ext uri="{9D8B030D-6E8A-4147-A177-3AD203B41FA5}">
                      <a16:colId xmlns:a16="http://schemas.microsoft.com/office/drawing/2014/main" val="3114429746"/>
                    </a:ext>
                  </a:extLst>
                </a:gridCol>
                <a:gridCol w="762000">
                  <a:extLst>
                    <a:ext uri="{9D8B030D-6E8A-4147-A177-3AD203B41FA5}">
                      <a16:colId xmlns:a16="http://schemas.microsoft.com/office/drawing/2014/main" val="2582136721"/>
                    </a:ext>
                  </a:extLst>
                </a:gridCol>
                <a:gridCol w="1828800">
                  <a:extLst>
                    <a:ext uri="{9D8B030D-6E8A-4147-A177-3AD203B41FA5}">
                      <a16:colId xmlns:a16="http://schemas.microsoft.com/office/drawing/2014/main" val="384672811"/>
                    </a:ext>
                  </a:extLst>
                </a:gridCol>
                <a:gridCol w="609600">
                  <a:extLst>
                    <a:ext uri="{9D8B030D-6E8A-4147-A177-3AD203B41FA5}">
                      <a16:colId xmlns:a16="http://schemas.microsoft.com/office/drawing/2014/main" val="4026523731"/>
                    </a:ext>
                  </a:extLst>
                </a:gridCol>
                <a:gridCol w="660400">
                  <a:extLst>
                    <a:ext uri="{9D8B030D-6E8A-4147-A177-3AD203B41FA5}">
                      <a16:colId xmlns:a16="http://schemas.microsoft.com/office/drawing/2014/main" val="2335289057"/>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Pregnancies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Glucose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BloodPressure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SkinThickness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Insulin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BMI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DiabetesPedigreeFunction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Outcome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58985834"/>
                  </a:ext>
                </a:extLst>
              </a:tr>
              <a:tr h="190500">
                <a:tc>
                  <a:txBody>
                    <a:bodyPr/>
                    <a:lstStyle/>
                    <a:p>
                      <a:pPr algn="r" fontAlgn="b"/>
                      <a:r>
                        <a:rPr lang="en-US"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608379"/>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832426"/>
                  </a:ext>
                </a:extLst>
              </a:tr>
              <a:tr h="190500">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38619"/>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076768"/>
                  </a:ext>
                </a:extLst>
              </a:tr>
              <a:tr h="190500">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628357"/>
                  </a:ext>
                </a:extLst>
              </a:tr>
              <a:tr h="190500">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870981"/>
                  </a:ext>
                </a:extLst>
              </a:tr>
              <a:tr h="190500">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606870"/>
                  </a:ext>
                </a:extLst>
              </a:tr>
              <a:tr h="190500">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69741"/>
                  </a:ext>
                </a:extLst>
              </a:tr>
              <a:tr h="190500">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931184"/>
                  </a:ext>
                </a:extLst>
              </a:tr>
            </a:tbl>
          </a:graphicData>
        </a:graphic>
      </p:graphicFrame>
    </p:spTree>
    <p:extLst>
      <p:ext uri="{BB962C8B-B14F-4D97-AF65-F5344CB8AC3E}">
        <p14:creationId xmlns:p14="http://schemas.microsoft.com/office/powerpoint/2010/main" val="325747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CB0F-EFFA-4420-B293-C09B34A86084}"/>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6B663569-E5B5-4C25-B11D-07585B103A7F}"/>
              </a:ext>
            </a:extLst>
          </p:cNvPr>
          <p:cNvSpPr>
            <a:spLocks noGrp="1"/>
          </p:cNvSpPr>
          <p:nvPr>
            <p:ph idx="1"/>
          </p:nvPr>
        </p:nvSpPr>
        <p:spPr/>
        <p:txBody>
          <a:bodyPr>
            <a:normAutofit fontScale="85000" lnSpcReduction="20000"/>
          </a:bodyPr>
          <a:lstStyle/>
          <a:p>
            <a:pPr algn="just"/>
            <a:r>
              <a:rPr lang="en-US" b="1" dirty="0"/>
              <a:t>Attributes Details:</a:t>
            </a:r>
          </a:p>
          <a:p>
            <a:pPr algn="just">
              <a:buFont typeface="Wingdings" panose="05000000000000000000" pitchFamily="2" charset="2"/>
              <a:buChar char="Ø"/>
            </a:pPr>
            <a:r>
              <a:rPr lang="en-US" dirty="0"/>
              <a:t>Pregnancies: Number of times pregnant</a:t>
            </a:r>
          </a:p>
          <a:p>
            <a:pPr algn="just">
              <a:buFont typeface="Wingdings" panose="05000000000000000000" pitchFamily="2" charset="2"/>
              <a:buChar char="Ø"/>
            </a:pPr>
            <a:r>
              <a:rPr lang="en-US" dirty="0"/>
              <a:t>Glucose: Plasma Glucose Concentration a 2 hour in an oral glucose tolerance test (mg/dl) A 2-hour value between 140 and 200 mg/dL (7.8 and 11.1 mmol/L) is called impaired glucose tolerance. This is called "pre- diabetes." It means you are at increased risk of developing diabetes over time. A glucose level of 200 mg/dL (11.1 mmol/L) or higher is used to diagnose diabetes.</a:t>
            </a:r>
          </a:p>
          <a:p>
            <a:pPr algn="just">
              <a:buFont typeface="Wingdings" panose="05000000000000000000" pitchFamily="2" charset="2"/>
              <a:buChar char="Ø"/>
            </a:pPr>
            <a:r>
              <a:rPr lang="en-US" dirty="0"/>
              <a:t>Skin Thickness: Triceps Skin Fold Thickness (mm) – A value used to estimate body fat. Normal Triceps </a:t>
            </a:r>
            <a:r>
              <a:rPr lang="en-US" dirty="0" err="1"/>
              <a:t>SkinFold</a:t>
            </a:r>
            <a:r>
              <a:rPr lang="en-US" dirty="0"/>
              <a:t> Thickness in women is 23mm. Higher thickness leads to obesity and chances of diabetes increases.</a:t>
            </a:r>
          </a:p>
          <a:p>
            <a:pPr algn="just">
              <a:buFont typeface="Wingdings" panose="05000000000000000000" pitchFamily="2" charset="2"/>
              <a:buChar char="Ø"/>
            </a:pPr>
            <a:r>
              <a:rPr lang="en-US" dirty="0"/>
              <a:t>Insulin: 2-Hour Serum Insulin (mu U/ml) Normal Insulin Level 16-166 </a:t>
            </a:r>
            <a:r>
              <a:rPr lang="en-US" dirty="0" err="1"/>
              <a:t>mIU</a:t>
            </a:r>
            <a:r>
              <a:rPr lang="en-US" dirty="0"/>
              <a:t>/L Values above this range can be alarming.</a:t>
            </a:r>
          </a:p>
          <a:p>
            <a:endParaRPr lang="en-US" dirty="0"/>
          </a:p>
        </p:txBody>
      </p:sp>
    </p:spTree>
    <p:extLst>
      <p:ext uri="{BB962C8B-B14F-4D97-AF65-F5344CB8AC3E}">
        <p14:creationId xmlns:p14="http://schemas.microsoft.com/office/powerpoint/2010/main" val="315392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EB69-66AF-41E3-9398-280DA84009C5}"/>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AE1BBFD5-F18D-4020-81DA-B6455E105694}"/>
              </a:ext>
            </a:extLst>
          </p:cNvPr>
          <p:cNvSpPr>
            <a:spLocks noGrp="1"/>
          </p:cNvSpPr>
          <p:nvPr>
            <p:ph idx="1"/>
          </p:nvPr>
        </p:nvSpPr>
        <p:spPr/>
        <p:txBody>
          <a:bodyPr>
            <a:normAutofit fontScale="92500" lnSpcReduction="20000"/>
          </a:bodyPr>
          <a:lstStyle/>
          <a:p>
            <a:pPr algn="just"/>
            <a:r>
              <a:rPr lang="en-US" b="1" dirty="0"/>
              <a:t>Attributes Details:</a:t>
            </a:r>
          </a:p>
          <a:p>
            <a:pPr algn="just">
              <a:buFont typeface="Wingdings" panose="05000000000000000000" pitchFamily="2" charset="2"/>
              <a:buChar char="Ø"/>
            </a:pPr>
            <a:r>
              <a:rPr lang="en-US" dirty="0"/>
              <a:t>BMI: Body Mass Index (weight in kg/ height in m2) Body Mass Index of 18.5 to 25 is within the normal range BMI between 25 and 30 then it falls within the overweight range. A BMI of 30 or over falls within the obese range.</a:t>
            </a:r>
          </a:p>
          <a:p>
            <a:pPr algn="just">
              <a:buFont typeface="Wingdings" panose="05000000000000000000" pitchFamily="2" charset="2"/>
              <a:buChar char="Ø"/>
            </a:pPr>
            <a:r>
              <a:rPr lang="en-US" dirty="0"/>
              <a:t>Diabetes Pedigree Function: It provides information about diabetes history in relatives and genetic relationship of those relatives with patients. Higher Pedigree Function means patient is more likely to have diabetes.</a:t>
            </a:r>
          </a:p>
          <a:p>
            <a:pPr algn="just">
              <a:buFont typeface="Wingdings" panose="05000000000000000000" pitchFamily="2" charset="2"/>
              <a:buChar char="Ø"/>
            </a:pPr>
            <a:r>
              <a:rPr lang="en-US" dirty="0"/>
              <a:t>Age (years)</a:t>
            </a:r>
          </a:p>
          <a:p>
            <a:pPr algn="just">
              <a:buFont typeface="Wingdings" panose="05000000000000000000" pitchFamily="2" charset="2"/>
              <a:buChar char="Ø"/>
            </a:pPr>
            <a:r>
              <a:rPr lang="en-US" dirty="0"/>
              <a:t>Outcome: Class Variable (0 or 1) where ‘0’ denotes patient is not having diabetes and ‘1’ denotes patient having diabetes The dependent variable is whether the patient is having diabetes or not.</a:t>
            </a:r>
          </a:p>
        </p:txBody>
      </p:sp>
    </p:spTree>
    <p:extLst>
      <p:ext uri="{BB962C8B-B14F-4D97-AF65-F5344CB8AC3E}">
        <p14:creationId xmlns:p14="http://schemas.microsoft.com/office/powerpoint/2010/main" val="176231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2776</Words>
  <Application>Microsoft Office PowerPoint</Application>
  <PresentationFormat>Widescreen</PresentationFormat>
  <Paragraphs>563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PREDICTING DIABETES  USING  MACHINE LEARNING</vt:lpstr>
      <vt:lpstr>INTRODUCTION</vt:lpstr>
      <vt:lpstr>INTRODUCTION</vt:lpstr>
      <vt:lpstr>Cross-industry standard process for data mining (CRISP-DM)</vt:lpstr>
      <vt:lpstr>BUSINESS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MODELING</vt:lpstr>
      <vt:lpstr>MODELING</vt:lpstr>
      <vt:lpstr>MODELING: USING PYTHON SCIKIT-LEARN</vt:lpstr>
      <vt:lpstr>MODELING: USING PYTHON SCIKIT-LEARN</vt:lpstr>
      <vt:lpstr>MODELING: USING PYTHON SCIKIT-LEARN</vt:lpstr>
      <vt:lpstr>MODELING: USING PYTHON SCIKIT-LEARN</vt:lpstr>
      <vt:lpstr>EVALUATION</vt:lpstr>
      <vt:lpstr>EVALUATION</vt:lpstr>
      <vt:lpstr>EVALUATION</vt:lpstr>
      <vt:lpstr>EVALUATION</vt:lpstr>
      <vt:lpstr>ALTERNATE MODEL COMPARISION</vt:lpstr>
      <vt:lpstr>ALTERNATE MODEL COMPARISION</vt:lpstr>
      <vt:lpstr>DEPLOYMENT</vt:lpstr>
      <vt:lpstr>REFERENCES</vt:lpstr>
      <vt:lpstr>WHERE TO NEXT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Shreya</cp:lastModifiedBy>
  <cp:revision>69</cp:revision>
  <dcterms:created xsi:type="dcterms:W3CDTF">2018-06-08T23:00:19Z</dcterms:created>
  <dcterms:modified xsi:type="dcterms:W3CDTF">2018-06-09T12:42:24Z</dcterms:modified>
</cp:coreProperties>
</file>