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D26-1A02-A888-E2CD-968CD6DF5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22FC9-C1C1-CCE2-09D7-9099E93E9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D902-4A0D-E7E1-77AC-148E9050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B6E8-3B49-6FD4-0D98-E7DE9FA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FB53-866B-AB56-6D64-97A87C42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13FC-0636-CB23-1B71-8AFA93AE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3F86F-912F-7D93-03E6-C9FD1F7E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36F1-3C41-C361-DB2F-E5002FBB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B713-2D66-BA1F-BB80-F301A389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1522-D381-69F8-EBE5-E29A51C4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1C56F-18CD-B307-BDF3-3383CE0E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E4A53-7E2B-0FBD-1787-72E294A22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9D61-1A55-4749-ED10-0BE69E9C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EEEB-05E3-6369-F597-4FF95FAD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712B-324C-F446-33A1-5A01F89A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3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88B8-E5B5-82D9-DBEF-F9C62527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A11-6440-0ECB-3B66-37480E25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5E9C-AA86-38B4-39AA-25BEC55F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747D-C563-4BBF-C43F-0FDF662B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9BF8-7848-7325-ED5B-3A134EA0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1D3D-D0B2-3677-43B7-7C6F791F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D5CD-720A-433D-6C3C-F1C74F21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A276-F74B-4005-AEB3-D9E73D05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2159-A1B1-34DB-3315-DBF3AB79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BD6C-AF93-7E75-9CB0-3F6C8F75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C62A-D3D8-B777-F667-99C3E037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7F2A-C69A-8EFB-90E3-9F2986DEB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67AC2-E7D4-7EB8-5D86-623B3A0E1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09B5A-6210-4E7E-5FBF-34183988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C8FC-BC77-26F4-8B60-A0D6A1A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3DEB4-ADD8-E485-29CE-B36731E3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930F-0DD0-74A8-594D-16DF028B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027E-6DD3-5645-6D8E-961C9E47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C29F7-0F4C-2714-26C9-1D5A5009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64FFE-AB91-BC7E-961D-9A82AEC5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9A3D2-C03D-4590-E4F6-7ADA1A479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D9D08-C9E5-A57D-00BC-CFCBE463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281E2-92FF-41E0-DC6D-936155CD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D5E2-551F-4A8F-1C5A-783CB2C1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65F2-4915-9EF3-CDD3-0F8FD574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06996-453C-EC54-1045-8FD3BEC3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11B9-5F17-CA2D-C2B7-3BA08922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EB3E7-1AE2-1856-0BBE-807E03E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75CB1-8F74-5D05-C6F4-918890B4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CC3B5-7BD4-0E33-70F4-6F8E3867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72A71-87C3-7D32-BFFE-1EBF380D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8B48-2DA1-55FB-5209-085A28C9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736D-B60F-3D96-E1E3-D5469E26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D913E-74A5-7C3E-AB60-7CF863D2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72D40-7CD6-DAC0-10C2-589CC76D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144A-6F07-EFC7-2B58-40BE7D9E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704FD-E800-ED95-7096-C6FDF308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2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F5E7-A9FD-3909-8883-511EFB0E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A2102-A1FD-8A48-A695-8FE4E67EB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F1010-8B23-303D-28DC-061E33F3E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E5438-0F39-2788-2F40-4B6401F2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D6DB6-2B99-E14C-ECDA-24774846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7B10-2EFA-7AA2-1571-ACE77EC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5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3A0D9-EA7E-82DA-26DB-371C71E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535D-993E-7D35-E1BD-78EDE64D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D8B8-B654-6AE3-69B7-3BF58CAD6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7A6E-AF0C-4A90-80D8-0BA4D17CE79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740F-48B2-1177-8BDE-DA73DAF83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5867F-431B-AD70-4931-024049FED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0A10D-66DE-46D9-8F53-F33C21964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0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9286-8F3C-3C17-E8E5-21389663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Skimlit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6D329-B9C5-3C47-71DA-26BA7ECDF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Categorize </a:t>
            </a:r>
            <a:r>
              <a:rPr lang="en-US" dirty="0" err="1"/>
              <a:t>pubmed</a:t>
            </a:r>
            <a:r>
              <a:rPr lang="en-US" dirty="0"/>
              <a:t>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98E1-C519-089E-68ED-63736155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to experiments with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03750F-9703-EB6E-D024-D129E76D1060}"/>
              </a:ext>
            </a:extLst>
          </p:cNvPr>
          <p:cNvGraphicFramePr>
            <a:graphicFrameLocks noGrp="1"/>
          </p:cNvGraphicFramePr>
          <p:nvPr/>
        </p:nvGraphicFramePr>
        <p:xfrm>
          <a:off x="2755900" y="2424113"/>
          <a:ext cx="66802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373357350"/>
                    </a:ext>
                  </a:extLst>
                </a:gridCol>
                <a:gridCol w="4406900">
                  <a:extLst>
                    <a:ext uri="{9D8B030D-6E8A-4147-A177-3AD203B41FA5}">
                      <a16:colId xmlns:a16="http://schemas.microsoft.com/office/drawing/2014/main" val="45491253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659113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Experiment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Model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Type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0165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Naïve Bayes with TF-IDF encoder (Baseline)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Machine Learning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76128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Conv1D with token embedding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Deep Learning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38809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Tensorflow Hub Pretrained Feature Extractor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Deep Learning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37599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Conv1D with character embedding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Deep Learning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85121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Pretrained token embeddings (same as 2) + character embedding (same as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Deep Learning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5772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Pretrained token embedding + character embedding + positional embedding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Deep Learning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78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1C51-3541-3BF5-E9DD-426160F5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1: Token Embedding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89720-ECED-F228-E06E-DF97E115BFBB}"/>
              </a:ext>
            </a:extLst>
          </p:cNvPr>
          <p:cNvSpPr/>
          <p:nvPr/>
        </p:nvSpPr>
        <p:spPr>
          <a:xfrm>
            <a:off x="250699" y="3530493"/>
            <a:ext cx="1104763" cy="9992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EB584-AE17-397E-3DE9-658595BEC0B8}"/>
              </a:ext>
            </a:extLst>
          </p:cNvPr>
          <p:cNvSpPr/>
          <p:nvPr/>
        </p:nvSpPr>
        <p:spPr>
          <a:xfrm>
            <a:off x="1597704" y="3530494"/>
            <a:ext cx="1432863" cy="9992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TextVectorization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A512D-3746-35B4-BD1B-F2AF9E4F84B1}"/>
              </a:ext>
            </a:extLst>
          </p:cNvPr>
          <p:cNvSpPr/>
          <p:nvPr/>
        </p:nvSpPr>
        <p:spPr>
          <a:xfrm>
            <a:off x="3167407" y="3530494"/>
            <a:ext cx="1393830" cy="999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4F5CB7-9844-6F30-8D1C-E6B8EB56D868}"/>
              </a:ext>
            </a:extLst>
          </p:cNvPr>
          <p:cNvSpPr/>
          <p:nvPr/>
        </p:nvSpPr>
        <p:spPr>
          <a:xfrm>
            <a:off x="4876248" y="3530495"/>
            <a:ext cx="1008561" cy="9992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9394E9-AF83-8714-5B78-40C9117680BA}"/>
              </a:ext>
            </a:extLst>
          </p:cNvPr>
          <p:cNvSpPr/>
          <p:nvPr/>
        </p:nvSpPr>
        <p:spPr>
          <a:xfrm>
            <a:off x="6117533" y="3530495"/>
            <a:ext cx="1548288" cy="9992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GlobalAveragePooling1D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7067F7-572D-DD04-2728-1D7CBB4EF021}"/>
              </a:ext>
            </a:extLst>
          </p:cNvPr>
          <p:cNvSpPr/>
          <p:nvPr/>
        </p:nvSpPr>
        <p:spPr>
          <a:xfrm>
            <a:off x="7867668" y="3530495"/>
            <a:ext cx="1008561" cy="9992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761D57-B64E-65EE-3BD6-BBCA99AF5521}"/>
              </a:ext>
            </a:extLst>
          </p:cNvPr>
          <p:cNvGrpSpPr/>
          <p:nvPr/>
        </p:nvGrpSpPr>
        <p:grpSpPr>
          <a:xfrm>
            <a:off x="10440580" y="1027906"/>
            <a:ext cx="913220" cy="5081607"/>
            <a:chOff x="10860072" y="1502152"/>
            <a:chExt cx="913220" cy="50816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5A5FCE-05A6-7BBE-3C84-CF0B1ECEA61F}"/>
                </a:ext>
              </a:extLst>
            </p:cNvPr>
            <p:cNvSpPr/>
            <p:nvPr/>
          </p:nvSpPr>
          <p:spPr>
            <a:xfrm>
              <a:off x="10860072" y="1502152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9AF4DB-5C5F-6A79-9E3E-7C4590B11E5F}"/>
                </a:ext>
              </a:extLst>
            </p:cNvPr>
            <p:cNvSpPr/>
            <p:nvPr/>
          </p:nvSpPr>
          <p:spPr>
            <a:xfrm>
              <a:off x="10934307" y="2696999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39893C-80A4-A330-C35F-7B81BBD5B260}"/>
                </a:ext>
              </a:extLst>
            </p:cNvPr>
            <p:cNvSpPr/>
            <p:nvPr/>
          </p:nvSpPr>
          <p:spPr>
            <a:xfrm>
              <a:off x="10934306" y="3772361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BAE02F-85ED-26FE-02E1-4B037353FD5F}"/>
                </a:ext>
              </a:extLst>
            </p:cNvPr>
            <p:cNvSpPr/>
            <p:nvPr/>
          </p:nvSpPr>
          <p:spPr>
            <a:xfrm>
              <a:off x="10934305" y="4776396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0E084E-DD11-D1B9-3397-95DFED631709}"/>
                </a:ext>
              </a:extLst>
            </p:cNvPr>
            <p:cNvSpPr/>
            <p:nvPr/>
          </p:nvSpPr>
          <p:spPr>
            <a:xfrm>
              <a:off x="10934305" y="5851758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61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FAB7-4C87-E86C-3C6F-A70D780B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2: Pretrained feature extraction architecture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919DB3-7268-A279-EEF1-A2A0EB6BCE41}"/>
              </a:ext>
            </a:extLst>
          </p:cNvPr>
          <p:cNvGrpSpPr/>
          <p:nvPr/>
        </p:nvGrpSpPr>
        <p:grpSpPr>
          <a:xfrm>
            <a:off x="150043" y="3610461"/>
            <a:ext cx="7564617" cy="999242"/>
            <a:chOff x="150043" y="3610461"/>
            <a:chExt cx="7564617" cy="9992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0BB2DC0-B469-8EC7-EBD4-0FEB4D7138AE}"/>
                </a:ext>
              </a:extLst>
            </p:cNvPr>
            <p:cNvSpPr/>
            <p:nvPr/>
          </p:nvSpPr>
          <p:spPr>
            <a:xfrm>
              <a:off x="150043" y="3610462"/>
              <a:ext cx="1659903" cy="99924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Layer</a:t>
              </a:r>
              <a:endParaRPr lang="en-IN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B33CF5-1BEE-2DBC-96A8-FAE7C490D136}"/>
                </a:ext>
              </a:extLst>
            </p:cNvPr>
            <p:cNvSpPr/>
            <p:nvPr/>
          </p:nvSpPr>
          <p:spPr>
            <a:xfrm>
              <a:off x="2227475" y="3610462"/>
              <a:ext cx="1731783" cy="99924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Universal Sentence Encoder</a:t>
              </a:r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686B098-FB44-DC9F-928C-988524D73151}"/>
                </a:ext>
              </a:extLst>
            </p:cNvPr>
            <p:cNvSpPr/>
            <p:nvPr/>
          </p:nvSpPr>
          <p:spPr>
            <a:xfrm>
              <a:off x="4271912" y="3610461"/>
              <a:ext cx="1515359" cy="99924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Layer</a:t>
              </a:r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6573A2-AB4A-51E2-B6A8-50E3E698BF8E}"/>
                </a:ext>
              </a:extLst>
            </p:cNvPr>
            <p:cNvSpPr/>
            <p:nvPr/>
          </p:nvSpPr>
          <p:spPr>
            <a:xfrm>
              <a:off x="6199301" y="3610461"/>
              <a:ext cx="1515359" cy="999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517C56-67C5-5C00-10C4-87977F61A3C9}"/>
              </a:ext>
            </a:extLst>
          </p:cNvPr>
          <p:cNvGrpSpPr/>
          <p:nvPr/>
        </p:nvGrpSpPr>
        <p:grpSpPr>
          <a:xfrm>
            <a:off x="10852610" y="1492725"/>
            <a:ext cx="913220" cy="5081607"/>
            <a:chOff x="10860072" y="1502152"/>
            <a:chExt cx="913220" cy="50816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F11B7B-9D11-667A-02A3-D2ED2C527AC9}"/>
                </a:ext>
              </a:extLst>
            </p:cNvPr>
            <p:cNvSpPr/>
            <p:nvPr/>
          </p:nvSpPr>
          <p:spPr>
            <a:xfrm>
              <a:off x="10860072" y="1502152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2674E3-F748-6CA6-D704-9F3C4B0CF1F6}"/>
                </a:ext>
              </a:extLst>
            </p:cNvPr>
            <p:cNvSpPr/>
            <p:nvPr/>
          </p:nvSpPr>
          <p:spPr>
            <a:xfrm>
              <a:off x="10934307" y="2696999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03E819-FB5E-0CF1-1AFD-2C89F8990009}"/>
                </a:ext>
              </a:extLst>
            </p:cNvPr>
            <p:cNvSpPr/>
            <p:nvPr/>
          </p:nvSpPr>
          <p:spPr>
            <a:xfrm>
              <a:off x="10934306" y="3772361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B6EECB7-EE39-1598-D09E-A998AF610150}"/>
                </a:ext>
              </a:extLst>
            </p:cNvPr>
            <p:cNvSpPr/>
            <p:nvPr/>
          </p:nvSpPr>
          <p:spPr>
            <a:xfrm>
              <a:off x="10934305" y="4776396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328BF9-3DF2-3649-9E91-E540F3938F8F}"/>
                </a:ext>
              </a:extLst>
            </p:cNvPr>
            <p:cNvSpPr/>
            <p:nvPr/>
          </p:nvSpPr>
          <p:spPr>
            <a:xfrm>
              <a:off x="10934305" y="5851758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C16D87B-CD53-D722-D530-F5036D9C74B7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7714660" y="1858726"/>
            <a:ext cx="3137950" cy="225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A22CDD8-A188-B798-BAF0-499231815CAF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7714660" y="3053573"/>
            <a:ext cx="3212185" cy="1056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474FB24-2FCE-34AE-273B-A9F19747F5E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7714660" y="4110082"/>
            <a:ext cx="3212184" cy="18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0AF68E1-1F02-A000-6793-492C67394F73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7714660" y="4110082"/>
            <a:ext cx="3212183" cy="1022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EC32F29-F05D-A16D-B6CB-5DDB1165E6E5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7714660" y="4110082"/>
            <a:ext cx="3212183" cy="2098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1C51-3541-3BF5-E9DD-426160F5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3: Character Embedding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789720-ECED-F228-E06E-DF97E115BFBB}"/>
              </a:ext>
            </a:extLst>
          </p:cNvPr>
          <p:cNvSpPr/>
          <p:nvPr/>
        </p:nvSpPr>
        <p:spPr>
          <a:xfrm>
            <a:off x="250699" y="3530493"/>
            <a:ext cx="1104763" cy="9992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0EB584-AE17-397E-3DE9-658595BEC0B8}"/>
              </a:ext>
            </a:extLst>
          </p:cNvPr>
          <p:cNvSpPr/>
          <p:nvPr/>
        </p:nvSpPr>
        <p:spPr>
          <a:xfrm>
            <a:off x="1597704" y="3530494"/>
            <a:ext cx="1432863" cy="9992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TextVectorization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2A512D-3746-35B4-BD1B-F2AF9E4F84B1}"/>
              </a:ext>
            </a:extLst>
          </p:cNvPr>
          <p:cNvSpPr/>
          <p:nvPr/>
        </p:nvSpPr>
        <p:spPr>
          <a:xfrm>
            <a:off x="3167407" y="3530494"/>
            <a:ext cx="1393830" cy="999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 Embedding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4F5CB7-9844-6F30-8D1C-E6B8EB56D868}"/>
              </a:ext>
            </a:extLst>
          </p:cNvPr>
          <p:cNvSpPr/>
          <p:nvPr/>
        </p:nvSpPr>
        <p:spPr>
          <a:xfrm>
            <a:off x="4876248" y="3530495"/>
            <a:ext cx="1008561" cy="9992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9394E9-AF83-8714-5B78-40C9117680BA}"/>
              </a:ext>
            </a:extLst>
          </p:cNvPr>
          <p:cNvSpPr/>
          <p:nvPr/>
        </p:nvSpPr>
        <p:spPr>
          <a:xfrm>
            <a:off x="6117533" y="3530495"/>
            <a:ext cx="1548288" cy="9992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GlobalAveragePooling1D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7067F7-572D-DD04-2728-1D7CBB4EF021}"/>
              </a:ext>
            </a:extLst>
          </p:cNvPr>
          <p:cNvSpPr/>
          <p:nvPr/>
        </p:nvSpPr>
        <p:spPr>
          <a:xfrm>
            <a:off x="7867668" y="3530495"/>
            <a:ext cx="1008561" cy="9992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761D57-B64E-65EE-3BD6-BBCA99AF5521}"/>
              </a:ext>
            </a:extLst>
          </p:cNvPr>
          <p:cNvGrpSpPr/>
          <p:nvPr/>
        </p:nvGrpSpPr>
        <p:grpSpPr>
          <a:xfrm>
            <a:off x="10440580" y="1027906"/>
            <a:ext cx="913220" cy="5081607"/>
            <a:chOff x="10860072" y="1502152"/>
            <a:chExt cx="913220" cy="508160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5A5FCE-05A6-7BBE-3C84-CF0B1ECEA61F}"/>
                </a:ext>
              </a:extLst>
            </p:cNvPr>
            <p:cNvSpPr/>
            <p:nvPr/>
          </p:nvSpPr>
          <p:spPr>
            <a:xfrm>
              <a:off x="10860072" y="1502152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9AF4DB-5C5F-6A79-9E3E-7C4590B11E5F}"/>
                </a:ext>
              </a:extLst>
            </p:cNvPr>
            <p:cNvSpPr/>
            <p:nvPr/>
          </p:nvSpPr>
          <p:spPr>
            <a:xfrm>
              <a:off x="10934307" y="2696999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39893C-80A4-A330-C35F-7B81BBD5B260}"/>
                </a:ext>
              </a:extLst>
            </p:cNvPr>
            <p:cNvSpPr/>
            <p:nvPr/>
          </p:nvSpPr>
          <p:spPr>
            <a:xfrm>
              <a:off x="10934306" y="3772361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BAE02F-85ED-26FE-02E1-4B037353FD5F}"/>
                </a:ext>
              </a:extLst>
            </p:cNvPr>
            <p:cNvSpPr/>
            <p:nvPr/>
          </p:nvSpPr>
          <p:spPr>
            <a:xfrm>
              <a:off x="10934305" y="4776396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0E084E-DD11-D1B9-3397-95DFED631709}"/>
                </a:ext>
              </a:extLst>
            </p:cNvPr>
            <p:cNvSpPr/>
            <p:nvPr/>
          </p:nvSpPr>
          <p:spPr>
            <a:xfrm>
              <a:off x="10934305" y="5851758"/>
              <a:ext cx="838985" cy="7320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323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A50-E2B8-C57B-18A4-181D17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4: Combine Pretrained Token Embedding and character Embedding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337624-D252-E338-E653-B60026AB5B9B}"/>
              </a:ext>
            </a:extLst>
          </p:cNvPr>
          <p:cNvSpPr/>
          <p:nvPr/>
        </p:nvSpPr>
        <p:spPr>
          <a:xfrm>
            <a:off x="674905" y="4520307"/>
            <a:ext cx="1104763" cy="9992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239865-C2D8-9BF5-FEC4-BB43B02534BF}"/>
              </a:ext>
            </a:extLst>
          </p:cNvPr>
          <p:cNvSpPr/>
          <p:nvPr/>
        </p:nvSpPr>
        <p:spPr>
          <a:xfrm>
            <a:off x="2021910" y="4520308"/>
            <a:ext cx="1432863" cy="9992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TextVectorization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E70210-7FF6-40A1-0E6C-3B9E50157758}"/>
              </a:ext>
            </a:extLst>
          </p:cNvPr>
          <p:cNvSpPr/>
          <p:nvPr/>
        </p:nvSpPr>
        <p:spPr>
          <a:xfrm>
            <a:off x="3591613" y="4520308"/>
            <a:ext cx="1393830" cy="9992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3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149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Skimlit</vt:lpstr>
      <vt:lpstr>Models to experiments with</vt:lpstr>
      <vt:lpstr>Model – 1: Token Embedding</vt:lpstr>
      <vt:lpstr>Model – 2: Pretrained feature extraction architecture</vt:lpstr>
      <vt:lpstr>Model – 3: Character Embedding</vt:lpstr>
      <vt:lpstr>Model – 4: Combine Pretrained Token Embedding and character Embedding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</dc:creator>
  <cp:lastModifiedBy>Rupak</cp:lastModifiedBy>
  <cp:revision>6</cp:revision>
  <dcterms:created xsi:type="dcterms:W3CDTF">2023-05-23T02:59:53Z</dcterms:created>
  <dcterms:modified xsi:type="dcterms:W3CDTF">2023-05-30T13:37:46Z</dcterms:modified>
</cp:coreProperties>
</file>