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0359-1EFD-E97F-1C49-2744D9B4D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C9805-8E02-BAB4-ABBB-EA69DCE7A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D6E4-094A-1C8F-2631-CCED0B15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C89B-3058-75B9-31C7-A136B3A2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5FCB-BD95-B253-B22D-05353F43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8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6832-028B-6DCB-4CA2-9AE75504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C9E9-EB8F-071C-9AC1-22AA26C9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EE0F-ABB9-EF18-91EC-F50BD845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54D5-BF30-961F-C7EE-C4878C53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00DF-9B6E-619A-76F8-C14AD1BB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6FC43-9486-971A-DFB1-8B947C6C2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8A383-3715-0254-3462-D59DA3DC1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7228-E494-9D32-6C9E-9E4E8ACC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CED2-909F-1671-F5CA-9D94FF79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2970D-7A64-A8ED-A761-94BDA013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E523-4F93-493E-AEDA-E9500FDF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FCEC-B22F-8BD9-7DC6-C250A799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DDAF-6597-05AF-4CB5-1D93CDF5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F3B2-59A9-09B1-6F03-4936EEE8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9BA4-E45A-1002-0570-C6362422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8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2866-D490-1F3A-F178-A7C1C0ED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43A37-F407-B0F2-2B2D-6843D3E0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88DA-0F29-6AB4-EBEE-C8976FBD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B597-6401-4473-0ABB-A66EB9D1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2BAB-D562-B868-80B5-F904B301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0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6C86-031F-9579-F313-319AF13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A1E2-5AE1-802E-0752-458F3257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7ACFF-3E41-A08F-873C-AF116E37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9B4E3-00D0-5AE7-DFD5-5892384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B2607-F006-0140-28AB-420F7CA6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5DF39-361E-C376-3A79-991386D5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9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5008-E3CD-F111-80A0-A3A75992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8967-421C-8FAF-E37F-B4E00954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7DEA7-67A3-F263-3D6E-D914F6F0F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53CB0-7D08-42A1-3953-1807AB90A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A3914-F5FC-0DCD-65B3-197D06215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82260-65C1-6635-F492-98E88565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AEB4C-EAC9-4BB2-ED77-BC74FD53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41835-F9CD-4512-624C-B49AA7A3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7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FB3F-BC4C-1636-B2F6-4C7633FA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B39A4-F4D3-447A-EC41-67437F21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96F16-E6FF-9979-26F7-3CF0C6E5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44E61-485D-89F0-043F-602990AB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3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0FC31-3803-6C30-2BA3-63B3B741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5475B-CB7D-85B4-1C6D-FE897127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81014-808F-A302-25D1-0507A3A4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D49-CA38-4CFF-8399-C8120BCA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86E7-7C3F-D3D8-7DE8-87B8E58A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86F4A-1605-B8C0-AD63-DF36D0365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940D-941D-0BEB-D42F-21615F71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53C0-BD96-C07D-ECEB-990AF653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98ED-4B65-B147-CFA4-B925187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8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AF8F-9872-DE98-0446-6ED9C09D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2A882-C43C-1D22-A93E-1E480B60A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C066B-4314-7F4B-3652-2BC4A569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7B235-D956-C631-AC6C-AEDDE034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DE43-D4D7-F793-3993-7912AA3E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FA20D-EE9E-A18D-E74B-C8A8AE3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5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99A4-5498-42C9-9733-8F52A226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3AC3-2872-B466-4DCE-B0426366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ACB4-3525-2BC5-26A8-41279A8A2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354E-59F6-4877-BF49-C3ECF9ACC2A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C7D2-1B6B-A5EF-AE5C-C48418115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2A3F-2394-3AAE-5673-7CDC2919F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BEA1C-9038-480C-8F26-C1C3D9613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0310B33-ECF5-C99D-6835-B4B63AE10A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9554"/>
                  </p:ext>
                </p:extLst>
              </p:nvPr>
            </p:nvGraphicFramePr>
            <p:xfrm>
              <a:off x="876300" y="719666"/>
              <a:ext cx="10172700" cy="4455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3050">
                      <a:extLst>
                        <a:ext uri="{9D8B030D-6E8A-4147-A177-3AD203B41FA5}">
                          <a16:colId xmlns:a16="http://schemas.microsoft.com/office/drawing/2014/main" val="3680962567"/>
                        </a:ext>
                      </a:extLst>
                    </a:gridCol>
                    <a:gridCol w="2800350">
                      <a:extLst>
                        <a:ext uri="{9D8B030D-6E8A-4147-A177-3AD203B41FA5}">
                          <a16:colId xmlns:a16="http://schemas.microsoft.com/office/drawing/2014/main" val="137615761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305890768"/>
                        </a:ext>
                      </a:extLst>
                    </a:gridCol>
                    <a:gridCol w="2781300">
                      <a:extLst>
                        <a:ext uri="{9D8B030D-6E8A-4147-A177-3AD203B41FA5}">
                          <a16:colId xmlns:a16="http://schemas.microsoft.com/office/drawing/2014/main" val="63692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Metrics Name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 Formula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Code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When to use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9022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𝑐𝑐𝑢𝑟𝑎𝑐𝑦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𝑐𝑐𝑢𝑟𝑎𝑐𝑦</m:t>
                                </m:r>
                                <m:r>
                                  <a:rPr lang="en-IN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𝑘𝑒𝑟𝑎𝑠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𝑙𝑎𝑦𝑒𝑟𝑠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𝐴𝑐𝑐𝑢𝑟𝑎𝑐𝑦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r>
                            <a:rPr lang="en-US" sz="1400" b="0" dirty="0"/>
                            <a:t>                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</m:oMath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𝑠𝑘𝑙𝑒𝑎𝑟𝑛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𝑚𝑒𝑡𝑟𝑖𝑐𝑠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Default metrics for classification problems. Not best for imbalanced data.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5632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  <m:r>
                                  <a:rPr lang="en-IN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𝑘𝑒𝑟𝑎𝑠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𝑙𝑎𝑦𝑒𝑟𝑠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()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r>
                            <a:rPr lang="en-US" sz="1400" b="0" dirty="0"/>
                            <a:t>                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</m:oMath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𝑠𝑘𝑙𝑒𝑎𝑟𝑛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𝑚𝑒𝑡𝑟𝑖𝑐𝑠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High Precision leads to less false positives.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261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  <m:r>
                                  <a:rPr lang="en-IN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𝑘𝑒𝑟𝑎𝑠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𝑙𝑎𝑦𝑒𝑟𝑠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()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r>
                            <a:rPr lang="en-US" sz="1400" b="0" dirty="0"/>
                            <a:t>                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</m:oMath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𝑠𝑘𝑙𝑒𝑎𝑟𝑛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𝑚𝑒𝑡𝑟𝑖𝑐𝑠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High Recall leads to less false negatives.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10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𝑆𝑐𝑜𝑟𝑒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𝑆𝑐𝑜𝑟𝑒</m:t>
                                </m:r>
                                <m:r>
                                  <a:rPr lang="en-IN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f>
                                  <m:fPr>
                                    <m:ctrl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𝑠𝑘𝑙𝑒𝑎𝑟𝑛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𝑚𝑒𝑡𝑟𝑖𝑐𝑠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1_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Combination of precision and recall, usually a good overall metrics for a classification model.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99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𝐶𝑜𝑛𝑓𝑢𝑠𝑖𝑜𝑛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𝑠𝑘𝑙𝑒𝑎𝑟𝑛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𝑚𝑒𝑡𝑟𝑖𝑐𝑠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𝑐𝑜𝑛𝑓𝑢𝑠𝑖𝑜𝑛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When comparing predictions to truth labels to see where model gets confused. Can be hard to use with many class labels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604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0310B33-ECF5-C99D-6835-B4B63AE10A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9554"/>
                  </p:ext>
                </p:extLst>
              </p:nvPr>
            </p:nvGraphicFramePr>
            <p:xfrm>
              <a:off x="876300" y="719666"/>
              <a:ext cx="10172700" cy="4455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3050">
                      <a:extLst>
                        <a:ext uri="{9D8B030D-6E8A-4147-A177-3AD203B41FA5}">
                          <a16:colId xmlns:a16="http://schemas.microsoft.com/office/drawing/2014/main" val="3680962567"/>
                        </a:ext>
                      </a:extLst>
                    </a:gridCol>
                    <a:gridCol w="2800350">
                      <a:extLst>
                        <a:ext uri="{9D8B030D-6E8A-4147-A177-3AD203B41FA5}">
                          <a16:colId xmlns:a16="http://schemas.microsoft.com/office/drawing/2014/main" val="137615761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305890768"/>
                        </a:ext>
                      </a:extLst>
                    </a:gridCol>
                    <a:gridCol w="2781300">
                      <a:extLst>
                        <a:ext uri="{9D8B030D-6E8A-4147-A177-3AD203B41FA5}">
                          <a16:colId xmlns:a16="http://schemas.microsoft.com/office/drawing/2014/main" val="63692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Metrics Name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 Formula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Code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When to use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9022244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5" t="-42581" r="-561660" b="-3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217" t="-42581" r="-208913" b="-3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800" t="-42581" r="-92200" b="-3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Default metrics for classification problems. Not best for imbalanced data.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563293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5" t="-184167" r="-561660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217" t="-184167" r="-208913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800" t="-184167" r="-92200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High Precision leads to less false positives.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26175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5" t="-284167" r="-561660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217" t="-284167" r="-208913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800" t="-284167" r="-92200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High Recall leads to less false negatives.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102937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5" t="-384167" r="-561660" b="-1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217" t="-384167" r="-208913" b="-1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800" t="-384167" r="-92200" b="-1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Combination of precision and recall, usually a good overall metrics for a classification model.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9943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5" t="-374839" r="-56166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217" t="-374839" r="-20891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800" t="-374839" r="-922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When comparing predictions to truth labels to see where model gets confused. Can be hard to use with many class labels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6041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01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3843D2-26DD-F74D-A0A4-01053F3AE7F0}"/>
              </a:ext>
            </a:extLst>
          </p:cNvPr>
          <p:cNvSpPr/>
          <p:nvPr/>
        </p:nvSpPr>
        <p:spPr>
          <a:xfrm>
            <a:off x="523875" y="1952625"/>
            <a:ext cx="1628775" cy="1476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Vectorization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D2F42-255A-5250-8C5C-9618E26D1960}"/>
              </a:ext>
            </a:extLst>
          </p:cNvPr>
          <p:cNvSpPr/>
          <p:nvPr/>
        </p:nvSpPr>
        <p:spPr>
          <a:xfrm>
            <a:off x="2809875" y="1952624"/>
            <a:ext cx="1628775" cy="1476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 Layer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B7A002-F4C0-2AD4-2787-675C95C38754}"/>
              </a:ext>
            </a:extLst>
          </p:cNvPr>
          <p:cNvSpPr/>
          <p:nvPr/>
        </p:nvSpPr>
        <p:spPr>
          <a:xfrm>
            <a:off x="5448302" y="1952623"/>
            <a:ext cx="2305050" cy="14763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Recurrent Neural Network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(LSTM/GRU/Bidirectional)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9D345D-EDF9-17FC-BBD4-E614B29CAD3A}"/>
              </a:ext>
            </a:extLst>
          </p:cNvPr>
          <p:cNvSpPr/>
          <p:nvPr/>
        </p:nvSpPr>
        <p:spPr>
          <a:xfrm>
            <a:off x="8458200" y="1952622"/>
            <a:ext cx="1628775" cy="14763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Dense Layer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904515-1AAD-75B2-0F48-B827818312CC}"/>
              </a:ext>
            </a:extLst>
          </p:cNvPr>
          <p:cNvSpPr/>
          <p:nvPr/>
        </p:nvSpPr>
        <p:spPr>
          <a:xfrm>
            <a:off x="285750" y="1386188"/>
            <a:ext cx="11601450" cy="26799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70087A-4A16-78AB-2802-00043223A94F}"/>
              </a:ext>
            </a:extLst>
          </p:cNvPr>
          <p:cNvGrpSpPr/>
          <p:nvPr/>
        </p:nvGrpSpPr>
        <p:grpSpPr>
          <a:xfrm>
            <a:off x="10211545" y="1418936"/>
            <a:ext cx="1551084" cy="2543746"/>
            <a:chOff x="8030405" y="4071063"/>
            <a:chExt cx="1551084" cy="254374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1A5021-AF94-F7FB-4CD3-55AA9EA4EB6B}"/>
                </a:ext>
              </a:extLst>
            </p:cNvPr>
            <p:cNvSpPr/>
            <p:nvPr/>
          </p:nvSpPr>
          <p:spPr>
            <a:xfrm>
              <a:off x="8392736" y="4644308"/>
              <a:ext cx="685597" cy="644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BA206C-2C7E-2C78-9757-DC3F01E90FB4}"/>
                </a:ext>
              </a:extLst>
            </p:cNvPr>
            <p:cNvSpPr/>
            <p:nvPr/>
          </p:nvSpPr>
          <p:spPr>
            <a:xfrm>
              <a:off x="8392736" y="5435812"/>
              <a:ext cx="685597" cy="64466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4AD629-C805-15CD-94B6-C95165D8B5E8}"/>
                </a:ext>
              </a:extLst>
            </p:cNvPr>
            <p:cNvSpPr/>
            <p:nvPr/>
          </p:nvSpPr>
          <p:spPr>
            <a:xfrm>
              <a:off x="8030405" y="4133847"/>
              <a:ext cx="1551084" cy="24809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434681-E145-BE62-1068-2E68929D011C}"/>
                </a:ext>
              </a:extLst>
            </p:cNvPr>
            <p:cNvSpPr txBox="1"/>
            <p:nvPr/>
          </p:nvSpPr>
          <p:spPr>
            <a:xfrm>
              <a:off x="8563852" y="407106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D75580-DC5B-B1A0-A39D-E4989700EE58}"/>
                </a:ext>
              </a:extLst>
            </p:cNvPr>
            <p:cNvSpPr txBox="1"/>
            <p:nvPr/>
          </p:nvSpPr>
          <p:spPr>
            <a:xfrm>
              <a:off x="8100818" y="6162976"/>
              <a:ext cx="1434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 Layer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87773A1-E306-240C-76D2-1ADCF25FCE88}"/>
              </a:ext>
            </a:extLst>
          </p:cNvPr>
          <p:cNvSpPr txBox="1"/>
          <p:nvPr/>
        </p:nvSpPr>
        <p:spPr>
          <a:xfrm>
            <a:off x="1103644" y="1386188"/>
            <a:ext cx="18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RNN 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03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B0F372A-9F82-B49C-98D4-A1EEEA5A03F5}"/>
              </a:ext>
            </a:extLst>
          </p:cNvPr>
          <p:cNvGrpSpPr/>
          <p:nvPr/>
        </p:nvGrpSpPr>
        <p:grpSpPr>
          <a:xfrm>
            <a:off x="106163" y="1386188"/>
            <a:ext cx="11781036" cy="2679973"/>
            <a:chOff x="106163" y="1386188"/>
            <a:chExt cx="11781036" cy="267997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43843D2-26DD-F74D-A0A4-01053F3AE7F0}"/>
                </a:ext>
              </a:extLst>
            </p:cNvPr>
            <p:cNvSpPr/>
            <p:nvPr/>
          </p:nvSpPr>
          <p:spPr>
            <a:xfrm>
              <a:off x="1867917" y="2230908"/>
              <a:ext cx="1246758" cy="10577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Text Vectorization</a:t>
              </a:r>
              <a:endParaRPr lang="en-IN" sz="1400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DAD2F42-255A-5250-8C5C-9618E26D1960}"/>
                </a:ext>
              </a:extLst>
            </p:cNvPr>
            <p:cNvSpPr/>
            <p:nvPr/>
          </p:nvSpPr>
          <p:spPr>
            <a:xfrm>
              <a:off x="3410896" y="2230908"/>
              <a:ext cx="1111944" cy="10593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Embedding Layer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B7A002-F4C0-2AD4-2787-675C95C38754}"/>
                </a:ext>
              </a:extLst>
            </p:cNvPr>
            <p:cNvSpPr/>
            <p:nvPr/>
          </p:nvSpPr>
          <p:spPr>
            <a:xfrm>
              <a:off x="5122616" y="2229258"/>
              <a:ext cx="1111944" cy="105938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Conv1D Layer (s)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C904515-1AAD-75B2-0F48-B827818312CC}"/>
                </a:ext>
              </a:extLst>
            </p:cNvPr>
            <p:cNvSpPr/>
            <p:nvPr/>
          </p:nvSpPr>
          <p:spPr>
            <a:xfrm>
              <a:off x="1653702" y="1386188"/>
              <a:ext cx="10233497" cy="2679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70087A-4A16-78AB-2802-00043223A94F}"/>
                </a:ext>
              </a:extLst>
            </p:cNvPr>
            <p:cNvGrpSpPr/>
            <p:nvPr/>
          </p:nvGrpSpPr>
          <p:grpSpPr>
            <a:xfrm>
              <a:off x="10211545" y="1418936"/>
              <a:ext cx="1551084" cy="2543746"/>
              <a:chOff x="8030405" y="4071063"/>
              <a:chExt cx="1551084" cy="254374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C1A5021-AF94-F7FB-4CD3-55AA9EA4EB6B}"/>
                  </a:ext>
                </a:extLst>
              </p:cNvPr>
              <p:cNvSpPr/>
              <p:nvPr/>
            </p:nvSpPr>
            <p:spPr>
              <a:xfrm>
                <a:off x="8392736" y="4644308"/>
                <a:ext cx="685597" cy="64466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8BA206C-2C7E-2C78-9757-DC3F01E90FB4}"/>
                  </a:ext>
                </a:extLst>
              </p:cNvPr>
              <p:cNvSpPr/>
              <p:nvPr/>
            </p:nvSpPr>
            <p:spPr>
              <a:xfrm>
                <a:off x="8392736" y="5435812"/>
                <a:ext cx="685597" cy="64466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D4AD629-C805-15CD-94B6-C95165D8B5E8}"/>
                  </a:ext>
                </a:extLst>
              </p:cNvPr>
              <p:cNvSpPr/>
              <p:nvPr/>
            </p:nvSpPr>
            <p:spPr>
              <a:xfrm>
                <a:off x="8030405" y="4133847"/>
                <a:ext cx="1551084" cy="248096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434681-E145-BE62-1068-2E68929D011C}"/>
                  </a:ext>
                </a:extLst>
              </p:cNvPr>
              <p:cNvSpPr txBox="1"/>
              <p:nvPr/>
            </p:nvSpPr>
            <p:spPr>
              <a:xfrm>
                <a:off x="8563852" y="407106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IN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D75580-DC5B-B1A0-A39D-E4989700EE58}"/>
                  </a:ext>
                </a:extLst>
              </p:cNvPr>
              <p:cNvSpPr txBox="1"/>
              <p:nvPr/>
            </p:nvSpPr>
            <p:spPr>
              <a:xfrm>
                <a:off x="8100818" y="6162976"/>
                <a:ext cx="1434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 Layer</a:t>
                </a:r>
                <a:endParaRPr lang="en-IN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7773A1-E306-240C-76D2-1ADCF25FCE88}"/>
                </a:ext>
              </a:extLst>
            </p:cNvPr>
            <p:cNvSpPr txBox="1"/>
            <p:nvPr/>
          </p:nvSpPr>
          <p:spPr>
            <a:xfrm>
              <a:off x="2153578" y="1418936"/>
              <a:ext cx="340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CNN Architecture (Text Sequence)</a:t>
              </a:r>
              <a:endParaRPr lang="en-IN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E16A1E-A6EF-146F-26B4-C5B508E90EAE}"/>
                </a:ext>
              </a:extLst>
            </p:cNvPr>
            <p:cNvSpPr/>
            <p:nvPr/>
          </p:nvSpPr>
          <p:spPr>
            <a:xfrm>
              <a:off x="106163" y="2229258"/>
              <a:ext cx="1044383" cy="105938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Text</a:t>
              </a:r>
              <a:endParaRPr lang="en-IN" sz="1400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C6D0F5C-55BD-889D-0D63-5E8375BCF489}"/>
                </a:ext>
              </a:extLst>
            </p:cNvPr>
            <p:cNvCxnSpPr>
              <a:cxnSpLocks/>
              <a:stCxn id="7" idx="3"/>
              <a:endCxn id="2" idx="1"/>
            </p:cNvCxnSpPr>
            <p:nvPr/>
          </p:nvCxnSpPr>
          <p:spPr>
            <a:xfrm>
              <a:off x="1150546" y="2758950"/>
              <a:ext cx="717371" cy="825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8B75DA4-3681-34E1-F0AF-0FB9E1C34027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3114675" y="2759775"/>
              <a:ext cx="296221" cy="825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64DCD6AC-4A76-9703-7D6F-72926E9D84C2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4522840" y="2758950"/>
              <a:ext cx="599776" cy="1650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721F93E6-246A-0145-405D-677AEEB9CC29}"/>
                </a:ext>
              </a:extLst>
            </p:cNvPr>
            <p:cNvCxnSpPr>
              <a:cxnSpLocks/>
              <a:stCxn id="4" idx="3"/>
              <a:endCxn id="69" idx="1"/>
            </p:cNvCxnSpPr>
            <p:nvPr/>
          </p:nvCxnSpPr>
          <p:spPr>
            <a:xfrm>
              <a:off x="6234560" y="2758950"/>
              <a:ext cx="742824" cy="12700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711BF1E-E89E-F943-3798-F6709037E28C}"/>
              </a:ext>
            </a:extLst>
          </p:cNvPr>
          <p:cNvSpPr/>
          <p:nvPr/>
        </p:nvSpPr>
        <p:spPr>
          <a:xfrm>
            <a:off x="6977384" y="2229258"/>
            <a:ext cx="909266" cy="10593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Pooling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Layer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920187C-06C2-A26D-4E38-C70BC0655A91}"/>
              </a:ext>
            </a:extLst>
          </p:cNvPr>
          <p:cNvCxnSpPr>
            <a:cxnSpLocks/>
            <a:stCxn id="69" idx="3"/>
            <a:endCxn id="85" idx="1"/>
          </p:cNvCxnSpPr>
          <p:nvPr/>
        </p:nvCxnSpPr>
        <p:spPr>
          <a:xfrm flipV="1">
            <a:off x="7886650" y="2722201"/>
            <a:ext cx="506363" cy="3674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5BB885F-B090-56E9-45E6-C6558CA90574}"/>
              </a:ext>
            </a:extLst>
          </p:cNvPr>
          <p:cNvSpPr/>
          <p:nvPr/>
        </p:nvSpPr>
        <p:spPr>
          <a:xfrm>
            <a:off x="8393013" y="2192509"/>
            <a:ext cx="909266" cy="10593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Dense Layer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25C41FB-C7CF-D771-F73F-0CC1064D8659}"/>
              </a:ext>
            </a:extLst>
          </p:cNvPr>
          <p:cNvCxnSpPr>
            <a:cxnSpLocks/>
            <a:stCxn id="85" idx="3"/>
            <a:endCxn id="12" idx="1"/>
          </p:cNvCxnSpPr>
          <p:nvPr/>
        </p:nvCxnSpPr>
        <p:spPr>
          <a:xfrm>
            <a:off x="9302279" y="2722201"/>
            <a:ext cx="909266" cy="127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8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B0F372A-9F82-B49C-98D4-A1EEEA5A03F5}"/>
              </a:ext>
            </a:extLst>
          </p:cNvPr>
          <p:cNvGrpSpPr/>
          <p:nvPr/>
        </p:nvGrpSpPr>
        <p:grpSpPr>
          <a:xfrm>
            <a:off x="106163" y="1386188"/>
            <a:ext cx="11781036" cy="2679973"/>
            <a:chOff x="106163" y="1386188"/>
            <a:chExt cx="11781036" cy="267997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43843D2-26DD-F74D-A0A4-01053F3AE7F0}"/>
                </a:ext>
              </a:extLst>
            </p:cNvPr>
            <p:cNvSpPr/>
            <p:nvPr/>
          </p:nvSpPr>
          <p:spPr>
            <a:xfrm>
              <a:off x="1867916" y="2230908"/>
              <a:ext cx="3580383" cy="10577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Embedding Layer</a:t>
              </a:r>
            </a:p>
            <a:p>
              <a:pPr algn="ctr"/>
              <a:r>
                <a:rPr lang="en-US" sz="1400" dirty="0"/>
                <a:t>(USE From TensorFlow Hub)</a:t>
              </a:r>
              <a:endParaRPr lang="en-IN" sz="14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E9D345D-EDF9-17FC-BBD4-E614B29CAD3A}"/>
                </a:ext>
              </a:extLst>
            </p:cNvPr>
            <p:cNvSpPr/>
            <p:nvPr/>
          </p:nvSpPr>
          <p:spPr>
            <a:xfrm>
              <a:off x="7082488" y="2229258"/>
              <a:ext cx="909266" cy="105938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Dense Layer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C904515-1AAD-75B2-0F48-B827818312CC}"/>
                </a:ext>
              </a:extLst>
            </p:cNvPr>
            <p:cNvSpPr/>
            <p:nvPr/>
          </p:nvSpPr>
          <p:spPr>
            <a:xfrm>
              <a:off x="1653702" y="1386188"/>
              <a:ext cx="10233497" cy="2679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70087A-4A16-78AB-2802-00043223A94F}"/>
                </a:ext>
              </a:extLst>
            </p:cNvPr>
            <p:cNvGrpSpPr/>
            <p:nvPr/>
          </p:nvGrpSpPr>
          <p:grpSpPr>
            <a:xfrm>
              <a:off x="10211545" y="1418936"/>
              <a:ext cx="1551084" cy="2543746"/>
              <a:chOff x="8030405" y="4071063"/>
              <a:chExt cx="1551084" cy="254374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C1A5021-AF94-F7FB-4CD3-55AA9EA4EB6B}"/>
                  </a:ext>
                </a:extLst>
              </p:cNvPr>
              <p:cNvSpPr/>
              <p:nvPr/>
            </p:nvSpPr>
            <p:spPr>
              <a:xfrm>
                <a:off x="8392736" y="4644308"/>
                <a:ext cx="685597" cy="64466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8BA206C-2C7E-2C78-9757-DC3F01E90FB4}"/>
                  </a:ext>
                </a:extLst>
              </p:cNvPr>
              <p:cNvSpPr/>
              <p:nvPr/>
            </p:nvSpPr>
            <p:spPr>
              <a:xfrm>
                <a:off x="8392736" y="5435812"/>
                <a:ext cx="685597" cy="64466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D4AD629-C805-15CD-94B6-C95165D8B5E8}"/>
                  </a:ext>
                </a:extLst>
              </p:cNvPr>
              <p:cNvSpPr/>
              <p:nvPr/>
            </p:nvSpPr>
            <p:spPr>
              <a:xfrm>
                <a:off x="8030405" y="4133847"/>
                <a:ext cx="1551084" cy="248096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434681-E145-BE62-1068-2E68929D011C}"/>
                  </a:ext>
                </a:extLst>
              </p:cNvPr>
              <p:cNvSpPr txBox="1"/>
              <p:nvPr/>
            </p:nvSpPr>
            <p:spPr>
              <a:xfrm>
                <a:off x="8563852" y="407106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IN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D75580-DC5B-B1A0-A39D-E4989700EE58}"/>
                  </a:ext>
                </a:extLst>
              </p:cNvPr>
              <p:cNvSpPr txBox="1"/>
              <p:nvPr/>
            </p:nvSpPr>
            <p:spPr>
              <a:xfrm>
                <a:off x="8100818" y="6162976"/>
                <a:ext cx="1434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 Layer</a:t>
                </a:r>
                <a:endParaRPr lang="en-IN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7773A1-E306-240C-76D2-1ADCF25FCE88}"/>
                </a:ext>
              </a:extLst>
            </p:cNvPr>
            <p:cNvSpPr txBox="1"/>
            <p:nvPr/>
          </p:nvSpPr>
          <p:spPr>
            <a:xfrm>
              <a:off x="2153578" y="1418936"/>
              <a:ext cx="404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USE* Feature Extractor (Text Sequence)</a:t>
              </a:r>
              <a:endParaRPr lang="en-IN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E16A1E-A6EF-146F-26B4-C5B508E90EAE}"/>
                </a:ext>
              </a:extLst>
            </p:cNvPr>
            <p:cNvSpPr/>
            <p:nvPr/>
          </p:nvSpPr>
          <p:spPr>
            <a:xfrm>
              <a:off x="106163" y="2229258"/>
              <a:ext cx="1044383" cy="105938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Text</a:t>
              </a:r>
              <a:endParaRPr lang="en-IN" sz="1400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C6D0F5C-55BD-889D-0D63-5E8375BCF489}"/>
                </a:ext>
              </a:extLst>
            </p:cNvPr>
            <p:cNvCxnSpPr>
              <a:cxnSpLocks/>
              <a:stCxn id="7" idx="3"/>
              <a:endCxn id="2" idx="1"/>
            </p:cNvCxnSpPr>
            <p:nvPr/>
          </p:nvCxnSpPr>
          <p:spPr>
            <a:xfrm>
              <a:off x="1150546" y="2758950"/>
              <a:ext cx="717370" cy="825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721F93E6-246A-0145-405D-677AEEB9CC29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 flipV="1">
              <a:off x="5448299" y="2758950"/>
              <a:ext cx="1634189" cy="825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EEA43E8-F071-781A-161B-678504753095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991754" y="2722201"/>
            <a:ext cx="2219791" cy="3674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239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</dc:creator>
  <cp:lastModifiedBy>Rupak</cp:lastModifiedBy>
  <cp:revision>10</cp:revision>
  <dcterms:created xsi:type="dcterms:W3CDTF">2023-04-22T07:27:25Z</dcterms:created>
  <dcterms:modified xsi:type="dcterms:W3CDTF">2023-04-23T13:06:30Z</dcterms:modified>
</cp:coreProperties>
</file>