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579-CAA5-F44E-A221-2730E738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FAAC3-7FB3-83C9-3388-2096CF0F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2A26-5E2A-0E90-BADC-8FB94DEA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754E-6B81-9D02-8324-1A96D93B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CE0F-4BCD-FB20-D0FF-B27EB110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AAE-D361-B814-CD0F-9607C48F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07F7-7618-5DCC-DFE4-3462D8B0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72E9-257D-E8AE-33C5-714BE000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D5C3-1BA9-4F9B-3063-089524DB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D5BA-A5B9-E3CF-8C68-0B4376D7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E450D-C395-995A-B920-110D73CB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756CC-55BF-4640-7705-2E6238B5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3390-2BB0-4F63-F78C-BC398271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AFF2-C23B-85FD-121E-EE8BF9F5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DBA1-4833-F671-E730-792E9E19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234-E75F-52CF-D3BA-317FF89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3047-76BF-6FDB-A93F-29D18E7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1D0C-F2E5-D799-CD83-E3CA0F6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9ADE-F1CA-8D6D-B1C5-E808817B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7D7-B4BA-2355-F6CE-96995BB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14D-CD6D-0E39-0478-A3B14D64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90B-21B2-CD53-2772-DB3FF612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F109-3337-B1A4-7435-7577F638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4C4A-48B0-C755-1245-A173A97B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5CA3-F85D-ED60-9784-B1D12F05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4F16-32FD-7572-C64C-11B5F97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9C83-C9C4-36FD-E468-E080DC8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A87C-898D-A2C3-E6EA-7630981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CE9C-5AF3-BE5D-8A84-CF03AB95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69A7-B015-1200-7E43-F726ED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958F9-AD4E-D32A-5865-E0517532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AE83-1442-8BB0-5914-AB90685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4B94-D90A-8803-1BFB-11CFD358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0824D-D0E6-EE7E-4248-FDE7A764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DFADB-DD44-6A1A-42B5-FAA9DD22C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8438F-A6AA-9EEE-DF16-85A1DC829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5335D-214E-730F-495C-F9B8B1CA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13EDF-A4CB-5EA0-AC2F-2802C018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B99A3-045C-78DB-1960-8842B008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406C-E8D7-D0AC-2A1F-A4E93239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5B70C-8F71-815B-930E-079106C8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1952-6D3C-7793-2029-369072AA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5B814-1187-035C-98B3-266AC7E0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38B77-5340-6C1B-A3F6-786D03A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A715E-660A-E9EA-DB37-E4FEC0F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0B74-86E3-1EE5-B0A1-33EFFBBF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7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D55-AB4C-6BD2-2FB1-09F429E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8CE6-689C-B679-0ED2-B22BB523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EAE89-E4AC-EABC-8FCB-D15A65B0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D6FC-6E2A-B6CF-2528-486833A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BA5B-44DC-A46E-CAA8-79C3941B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48E6-DAD4-5904-0610-AA7AF7D7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EDF0-3667-5C51-7851-724A4A6C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86D7-74B5-20A5-2C8C-8D95CD1E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1130-8A08-1D8C-E7FB-632C8DFC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87C9-C432-170D-D0AD-3E62F6BA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A295-5553-804B-36C2-85134099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04667-61C0-695D-67BF-1897967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88D20-42E8-BB0E-AC0F-B82BA9B8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52F3-1CD9-9926-622D-7D62005C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C985-08F5-5C4B-4778-77CA9B82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F759-FACB-4D74-A15D-29C3A293FC9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4E4C-4CA1-15BE-6373-87A0F5B3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98F-1451-7055-FE16-EEA17AB8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3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0.png"/><Relationship Id="rId7" Type="http://schemas.openxmlformats.org/officeDocument/2006/relationships/image" Target="../media/image3.jpeg"/><Relationship Id="rId12" Type="http://schemas.openxmlformats.org/officeDocument/2006/relationships/image" Target="../media/image3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110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DB92-B385-DEF5-A909-8E994D1FB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Meta-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A822-DC57-BD17-2C19-1DBB7221D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Loss Function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8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9B9E-CAC6-071B-9AC2-BF1EC17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FCA8-69A3-D914-A0B5-211C90BBB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Mean Squared Error (MSE)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A832B-2699-02B2-5388-A2022D4E5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 for continuous data when output is a numerical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B5F4F-5A4A-554A-BAA3-B4ADFFD7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Cross Entropy (Logistic)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0A5F5-91A9-3238-FC74-9040B0DD7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Use for categorical data when the output is probability</a:t>
            </a:r>
          </a:p>
        </p:txBody>
      </p:sp>
      <p:pic>
        <p:nvPicPr>
          <p:cNvPr id="10242" name="Picture 2" descr="Not Nice Square Error - Emilia Orellana - Medium">
            <a:extLst>
              <a:ext uri="{FF2B5EF4-FFF2-40B4-BE49-F238E27FC236}">
                <a16:creationId xmlns:a16="http://schemas.microsoft.com/office/drawing/2014/main" id="{28FEFF2F-557C-E4E7-1A62-A61BAD8E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05" y="3898157"/>
            <a:ext cx="4373259" cy="197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hings that confused me about cross-entropy · Chris Said">
            <a:extLst>
              <a:ext uri="{FF2B5EF4-FFF2-40B4-BE49-F238E27FC236}">
                <a16:creationId xmlns:a16="http://schemas.microsoft.com/office/drawing/2014/main" id="{B58D5A58-C0A7-08A3-4259-11DE8743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1"/>
            <a:ext cx="5678184" cy="28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3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4138-4E30-AB1C-ABE9-999D00A0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 – Output Layer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FD89-3AF4-F5FC-7C93-0CA07924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Continuous Data</a:t>
            </a:r>
          </a:p>
          <a:p>
            <a:pPr lvl="1"/>
            <a:r>
              <a:rPr lang="en-IN" dirty="0"/>
              <a:t>Output layer has 1 unit with linear </a:t>
            </a:r>
          </a:p>
          <a:p>
            <a:pPr marL="457200" lvl="1" indent="0">
              <a:buNone/>
            </a:pPr>
            <a:r>
              <a:rPr lang="en-IN" dirty="0"/>
              <a:t>    activation function</a:t>
            </a:r>
          </a:p>
          <a:p>
            <a:pPr lvl="1"/>
            <a:r>
              <a:rPr lang="en-IN" dirty="0"/>
              <a:t>MSE Loss Function</a:t>
            </a:r>
          </a:p>
          <a:p>
            <a:r>
              <a:rPr lang="en-IN" dirty="0"/>
              <a:t>Binary Classification</a:t>
            </a:r>
          </a:p>
          <a:p>
            <a:pPr lvl="1"/>
            <a:r>
              <a:rPr lang="en-IN" dirty="0"/>
              <a:t>Output layer has 1 unit with </a:t>
            </a:r>
          </a:p>
          <a:p>
            <a:pPr marL="457200" lvl="1" indent="0">
              <a:buNone/>
            </a:pPr>
            <a:r>
              <a:rPr lang="en-IN" dirty="0"/>
              <a:t>   sigmoid activation function</a:t>
            </a:r>
          </a:p>
          <a:p>
            <a:pPr lvl="1"/>
            <a:r>
              <a:rPr lang="en-IN" dirty="0"/>
              <a:t>Cross Entropy(BCE) Loss function</a:t>
            </a:r>
          </a:p>
          <a:p>
            <a:r>
              <a:rPr lang="en-IN" dirty="0"/>
              <a:t>Multiclass N Classification</a:t>
            </a:r>
          </a:p>
          <a:p>
            <a:pPr lvl="1"/>
            <a:r>
              <a:rPr lang="en-IN" dirty="0"/>
              <a:t>Output layer has N units with</a:t>
            </a:r>
          </a:p>
          <a:p>
            <a:pPr marL="457200" lvl="1" indent="0">
              <a:buNone/>
            </a:pPr>
            <a:r>
              <a:rPr lang="en-IN" dirty="0"/>
              <a:t>    SoftMax activation function</a:t>
            </a:r>
          </a:p>
          <a:p>
            <a:pPr lvl="1"/>
            <a:r>
              <a:rPr lang="en-IN" dirty="0"/>
              <a:t>Classification Cross Entropy(CCE)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8C2896-FF2D-CF19-6BE4-DA7FD50F4E7F}"/>
              </a:ext>
            </a:extLst>
          </p:cNvPr>
          <p:cNvGrpSpPr/>
          <p:nvPr/>
        </p:nvGrpSpPr>
        <p:grpSpPr>
          <a:xfrm>
            <a:off x="5948737" y="1204424"/>
            <a:ext cx="5568594" cy="1834245"/>
            <a:chOff x="1962364" y="821933"/>
            <a:chExt cx="9947099" cy="518844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E60810B-C366-D01D-DB2E-2D8BC9121A50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9A009E3-96C3-863D-729C-C3D7E38866F8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F30F185-0B0E-FEC7-D585-093CD3A73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 l="-7576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0E861D-C266-886D-D009-97E3F1DDDA44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736AD3-FED7-585E-9A32-A8453E761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7D138A-2AD6-199D-CBF9-8ADC13733AE9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83334DB-1700-D1B9-5812-744B9E4CF4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2F1F8D-A9B4-C6B8-D896-462DF79BFDD2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B9A90A-6A26-21F4-573B-72B22B090C0D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723DA5-87F9-98EC-CB9B-B60F908ED5D4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B619BF-8972-ACF3-F306-1D1E9759CC9A}"/>
                </a:ext>
              </a:extLst>
            </p:cNvPr>
            <p:cNvSpPr/>
            <p:nvPr/>
          </p:nvSpPr>
          <p:spPr>
            <a:xfrm>
              <a:off x="5048030" y="3643895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F099C0-AA3E-EB98-214B-E7974BE02933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4133E0-64D7-E53C-C2D4-7A07A084C227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47863F-2D8E-669E-B86F-CA0A996646D5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56B753-AAD4-8757-861C-C1340692E5BA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4F5DAC-5D98-E9F7-4A88-BBD3E349BE76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F80CA1A-B239-20DD-0A1D-5EBE8304F321}"/>
                </a:ext>
              </a:extLst>
            </p:cNvPr>
            <p:cNvSpPr/>
            <p:nvPr/>
          </p:nvSpPr>
          <p:spPr>
            <a:xfrm>
              <a:off x="9359756" y="2753472"/>
              <a:ext cx="1078788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C20765-AE2A-37C8-E92E-EA2D897C4168}"/>
                </a:ext>
              </a:extLst>
            </p:cNvPr>
            <p:cNvSpPr/>
            <p:nvPr/>
          </p:nvSpPr>
          <p:spPr>
            <a:xfrm>
              <a:off x="9510445" y="3282590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B2CC2B-7E3C-AEA0-306E-580ADB683E83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0E3620-9AD8-6D4B-B11B-36FCE4AF348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E1F897-FB4F-5E2E-FEF2-5848698FBD1A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90B701-5D08-DD15-67BE-5A855F57CC0A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CD6447D-744C-E4A0-0662-89DEF804A1CA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376282-319A-CA96-D1BE-CAA16C196B1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6EE536-0CCC-AD60-57D5-84674432DE66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424529C-8E63-8177-401B-F01F9E1EC82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D38437-CFA2-D958-D358-035CE35EB73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BB18E2-0D97-A294-BBB6-D8ABE4D3478D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58C402-33F5-577F-29DD-B4A0455F4C92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17B59C-1CAA-4CEB-EC8F-3DD4C6E7658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CA20DF-7A6E-7300-B0D9-E284772391F9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E394AE4-45AA-D47F-CE0B-3841A2A4AFB3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5253EA9-CAEA-10E0-E593-9F61F22D0887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F6B2A78-8D96-815A-EFD2-69B6D87C2A3C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1E722D-25A7-C30A-F5E3-AC3E2278A860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1F5724-E039-D8B9-F6D5-001F88C8C362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2DDF546-7902-F612-4201-91AD960EAF69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A03AC7-7908-4D80-987B-08B89C619663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01BA2D-D7A9-5740-5747-8BFC69FD0468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0A1BB0-0F0B-CC76-AA02-4EDC9DA25549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EDBD38B-1211-E691-A290-0EE7967C190F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F2D26-6E2B-BCA1-88B7-7D6EF95C0CF2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030BBC-63EE-7A4F-59A4-B69072D5F2A5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16276D3-F7AB-4DBC-11FB-CE56A104181E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3EFA6E-2EEF-B71C-0B9E-AB0A4A86C51F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E55B35D-807A-D87B-DE8D-BD2BBFB53BAF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A943909-33FA-210A-7CFB-6FB41D7BB792}"/>
                    </a:ext>
                  </a:extLst>
                </p:cNvPr>
                <p:cNvSpPr txBox="1"/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A943909-33FA-210A-7CFB-6FB41D7B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blipFill>
                  <a:blip r:embed="rId5"/>
                  <a:stretch>
                    <a:fillRect b="-553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81647E-EBDA-A474-EFF8-EEF4207CD9FA}"/>
              </a:ext>
            </a:extLst>
          </p:cNvPr>
          <p:cNvCxnSpPr>
            <a:stCxn id="19" idx="3"/>
            <a:endCxn id="19" idx="7"/>
          </p:cNvCxnSpPr>
          <p:nvPr/>
        </p:nvCxnSpPr>
        <p:spPr>
          <a:xfrm flipV="1">
            <a:off x="10233273" y="2111561"/>
            <a:ext cx="284694" cy="1797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115C14-4F6B-4EEE-CB06-42EDA5DF8C47}"/>
              </a:ext>
            </a:extLst>
          </p:cNvPr>
          <p:cNvGrpSpPr/>
          <p:nvPr/>
        </p:nvGrpSpPr>
        <p:grpSpPr>
          <a:xfrm>
            <a:off x="5948737" y="3010572"/>
            <a:ext cx="5568594" cy="1752238"/>
            <a:chOff x="1962364" y="821933"/>
            <a:chExt cx="9947099" cy="518844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F8D6CE5-FDCC-EDB8-8B76-F96E140C524A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DC14464-72A0-9BD2-3093-8B5272E2D4B1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F30F185-0B0E-FEC7-D585-093CD3A73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 l="-7576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EF7BF48-7068-DB25-24CD-A82BD00E1A97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736AD3-FED7-585E-9A32-A8453E761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16C0DA4-5C70-6A7C-BDD7-9AD19BB85A3F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83334DB-1700-D1B9-5812-744B9E4CF4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05968F5-ADCD-F997-3DA9-D7615DD8E31A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3C60906-0CD6-171D-D3E2-139AA73D8451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66EFA1-CDD9-7129-6D8D-6986EE6FD17B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416B5AB-4463-44E5-030D-063914CC26E4}"/>
                </a:ext>
              </a:extLst>
            </p:cNvPr>
            <p:cNvSpPr/>
            <p:nvPr/>
          </p:nvSpPr>
          <p:spPr>
            <a:xfrm>
              <a:off x="5048030" y="3643895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48676D6-1CD2-AAA9-AEA6-5F84EE42B92F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1561FBE-8D19-1684-EB7A-75F3D0CD02D3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DC0DBF5-08D2-F43E-C85B-4EBE4507F479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8CD7AF-6A26-A523-DD21-05E6B0BC73BA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C0E6E8-A72D-7F85-5E0F-393DCDE55852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7ADEDFC-922D-F2DE-C445-FEC6652CC8F9}"/>
                </a:ext>
              </a:extLst>
            </p:cNvPr>
            <p:cNvSpPr/>
            <p:nvPr/>
          </p:nvSpPr>
          <p:spPr>
            <a:xfrm>
              <a:off x="9359756" y="2753472"/>
              <a:ext cx="1078788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0AFC62F-0E6A-4E83-6F79-2EDF60307F2B}"/>
                </a:ext>
              </a:extLst>
            </p:cNvPr>
            <p:cNvSpPr/>
            <p:nvPr/>
          </p:nvSpPr>
          <p:spPr>
            <a:xfrm>
              <a:off x="9510445" y="3282590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C604D-E959-644C-45E4-E007BF2ED1BE}"/>
                </a:ext>
              </a:extLst>
            </p:cNvPr>
            <p:cNvCxnSpPr>
              <a:cxnSpLocks/>
              <a:stCxn id="58" idx="6"/>
              <a:endCxn id="62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ED2DE2-1E6E-CDE8-BB38-011ACD443989}"/>
                </a:ext>
              </a:extLst>
            </p:cNvPr>
            <p:cNvCxnSpPr>
              <a:cxnSpLocks/>
              <a:stCxn id="58" idx="6"/>
              <a:endCxn id="63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CF3F577-3D34-0857-2BF6-F72203D0E23C}"/>
                </a:ext>
              </a:extLst>
            </p:cNvPr>
            <p:cNvCxnSpPr>
              <a:cxnSpLocks/>
              <a:stCxn id="58" idx="6"/>
              <a:endCxn id="64" idx="2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C45CB1-4E8E-3ADF-F47D-37B85D25AAC8}"/>
                </a:ext>
              </a:extLst>
            </p:cNvPr>
            <p:cNvCxnSpPr>
              <a:cxnSpLocks/>
              <a:stCxn id="58" idx="6"/>
              <a:endCxn id="65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3F4087C-1D85-E190-26E8-89B6D0292AD4}"/>
                </a:ext>
              </a:extLst>
            </p:cNvPr>
            <p:cNvCxnSpPr>
              <a:cxnSpLocks/>
              <a:stCxn id="59" idx="6"/>
              <a:endCxn id="62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F28F76E-D8F4-C9ED-6D3D-3F796F9DB84D}"/>
                </a:ext>
              </a:extLst>
            </p:cNvPr>
            <p:cNvCxnSpPr>
              <a:cxnSpLocks/>
              <a:stCxn id="59" idx="6"/>
              <a:endCxn id="63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FB9479-F432-6F49-6ADA-A10D3F9951DA}"/>
                </a:ext>
              </a:extLst>
            </p:cNvPr>
            <p:cNvCxnSpPr>
              <a:cxnSpLocks/>
              <a:stCxn id="59" idx="6"/>
              <a:endCxn id="64" idx="2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1349890-C057-6290-CFB2-0BA00D409942}"/>
                </a:ext>
              </a:extLst>
            </p:cNvPr>
            <p:cNvCxnSpPr>
              <a:cxnSpLocks/>
              <a:stCxn id="59" idx="6"/>
              <a:endCxn id="65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6EDDA96-0819-D1F0-A14C-CE514B901855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A7F1A53-C8E4-56BD-620C-BD25356E4584}"/>
                </a:ext>
              </a:extLst>
            </p:cNvPr>
            <p:cNvCxnSpPr>
              <a:cxnSpLocks/>
              <a:stCxn id="60" idx="6"/>
              <a:endCxn id="63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E4498C-7BDB-E24E-226B-C36E0D27B86C}"/>
                </a:ext>
              </a:extLst>
            </p:cNvPr>
            <p:cNvCxnSpPr>
              <a:cxnSpLocks/>
              <a:stCxn id="60" idx="6"/>
              <a:endCxn id="64" idx="2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076B44D-B98E-F3E6-59A6-E6296E9A187C}"/>
                </a:ext>
              </a:extLst>
            </p:cNvPr>
            <p:cNvCxnSpPr>
              <a:cxnSpLocks/>
              <a:stCxn id="60" idx="6"/>
              <a:endCxn id="65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9963A2-3F07-8094-8F31-3CB3A1EDE28A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FF8E79-B833-879B-6199-A803EE109D89}"/>
                </a:ext>
              </a:extLst>
            </p:cNvPr>
            <p:cNvCxnSpPr>
              <a:cxnSpLocks/>
              <a:stCxn id="62" idx="6"/>
              <a:endCxn id="68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33BB974-61DC-C843-EE4A-982D47E90C79}"/>
                </a:ext>
              </a:extLst>
            </p:cNvPr>
            <p:cNvCxnSpPr>
              <a:cxnSpLocks/>
              <a:stCxn id="62" idx="6"/>
              <a:endCxn id="69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9C05F17-CA40-0D41-4744-9701C98AD6A5}"/>
                </a:ext>
              </a:extLst>
            </p:cNvPr>
            <p:cNvCxnSpPr>
              <a:cxnSpLocks/>
              <a:stCxn id="63" idx="6"/>
              <a:endCxn id="67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DAA3622-92F0-E739-B74D-B71E2DF0D3D6}"/>
                </a:ext>
              </a:extLst>
            </p:cNvPr>
            <p:cNvCxnSpPr>
              <a:cxnSpLocks/>
              <a:stCxn id="63" idx="6"/>
              <a:endCxn id="68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348E3AC-8A66-8DD8-B3E3-2BCA88CE37A5}"/>
                </a:ext>
              </a:extLst>
            </p:cNvPr>
            <p:cNvCxnSpPr>
              <a:cxnSpLocks/>
              <a:stCxn id="63" idx="6"/>
              <a:endCxn id="69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93B6B7A-C003-3DB0-AD9A-307ED87CB90C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257AB32-6472-07F6-329F-97C8AEAB565C}"/>
                </a:ext>
              </a:extLst>
            </p:cNvPr>
            <p:cNvCxnSpPr>
              <a:cxnSpLocks/>
              <a:stCxn id="64" idx="6"/>
              <a:endCxn id="68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26720C5-6F49-EDAB-C20E-573B0D2D101A}"/>
                </a:ext>
              </a:extLst>
            </p:cNvPr>
            <p:cNvCxnSpPr>
              <a:cxnSpLocks/>
              <a:stCxn id="64" idx="6"/>
              <a:endCxn id="69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B57BA92-77ED-E22B-B8B4-D0909AB228E5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464822D-077C-FAA0-67EC-A02C639CC5FA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2CE7EF9-12DC-ADE0-F87A-B13C6F617DF6}"/>
                </a:ext>
              </a:extLst>
            </p:cNvPr>
            <p:cNvCxnSpPr>
              <a:cxnSpLocks/>
              <a:stCxn id="65" idx="6"/>
              <a:endCxn id="69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3F59312-5038-EC8E-26B3-6F90971B0EFB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B4093B1-0FF4-11C5-75C6-DA160FD2E713}"/>
                </a:ext>
              </a:extLst>
            </p:cNvPr>
            <p:cNvCxnSpPr>
              <a:cxnSpLocks/>
              <a:stCxn id="68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EC7D931-55C7-2B34-44AE-5FF677B323F8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91C4728-A7AF-1C68-1DA5-C0AF845461E7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36EDD3-7384-3CCE-D57A-869A120F1C7A}"/>
                    </a:ext>
                  </a:extLst>
                </p:cNvPr>
                <p:cNvSpPr txBox="1"/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36EDD3-7384-3CCE-D57A-869A120F1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blipFill>
                  <a:blip r:embed="rId6"/>
                  <a:stretch>
                    <a:fillRect b="-622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314" name="Picture 2" descr="2,707 Sigmoid Images, Stock Photos &amp; Vectors | Shutterstock">
            <a:extLst>
              <a:ext uri="{FF2B5EF4-FFF2-40B4-BE49-F238E27FC236}">
                <a16:creationId xmlns:a16="http://schemas.microsoft.com/office/drawing/2014/main" id="{5C72D1BC-F790-7A26-7CE6-3F5608F7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094" y="3693834"/>
            <a:ext cx="490453" cy="52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50" name="Group 13349">
            <a:extLst>
              <a:ext uri="{FF2B5EF4-FFF2-40B4-BE49-F238E27FC236}">
                <a16:creationId xmlns:a16="http://schemas.microsoft.com/office/drawing/2014/main" id="{2274E93A-2E34-8896-B385-687E15F233CC}"/>
              </a:ext>
            </a:extLst>
          </p:cNvPr>
          <p:cNvGrpSpPr/>
          <p:nvPr/>
        </p:nvGrpSpPr>
        <p:grpSpPr>
          <a:xfrm>
            <a:off x="5948737" y="4755689"/>
            <a:ext cx="5596590" cy="1932261"/>
            <a:chOff x="5948737" y="4776238"/>
            <a:chExt cx="5596590" cy="1932261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FA73971-E45E-DA09-3CDD-14EA130FDDF7}"/>
                </a:ext>
              </a:extLst>
            </p:cNvPr>
            <p:cNvSpPr/>
            <p:nvPr/>
          </p:nvSpPr>
          <p:spPr>
            <a:xfrm>
              <a:off x="5948737" y="4913983"/>
              <a:ext cx="603928" cy="17065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6189C29-F295-57FD-8989-F0B9ED2A5C5D}"/>
                    </a:ext>
                  </a:extLst>
                </p:cNvPr>
                <p:cNvSpPr/>
                <p:nvPr/>
              </p:nvSpPr>
              <p:spPr>
                <a:xfrm>
                  <a:off x="6049391" y="5124427"/>
                  <a:ext cx="402618" cy="26783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6189C29-F295-57FD-8989-F0B9ED2A5C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391" y="5124427"/>
                  <a:ext cx="402618" cy="267838"/>
                </a:xfrm>
                <a:prstGeom prst="ellipse">
                  <a:avLst/>
                </a:prstGeom>
                <a:blipFill>
                  <a:blip r:embed="rId8"/>
                  <a:stretch>
                    <a:fillRect l="-4412" b="-239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B3046AB-1606-FD37-82A8-D811BF8E1C6F}"/>
                    </a:ext>
                  </a:extLst>
                </p:cNvPr>
                <p:cNvSpPr/>
                <p:nvPr/>
              </p:nvSpPr>
              <p:spPr>
                <a:xfrm>
                  <a:off x="6049390" y="5584854"/>
                  <a:ext cx="402618" cy="26783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B3046AB-1606-FD37-82A8-D811BF8E1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390" y="5584854"/>
                  <a:ext cx="402618" cy="267838"/>
                </a:xfrm>
                <a:prstGeom prst="ellipse">
                  <a:avLst/>
                </a:prstGeom>
                <a:blipFill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212AE92-95E3-4D98-2F08-CE2817024548}"/>
                    </a:ext>
                  </a:extLst>
                </p:cNvPr>
                <p:cNvSpPr/>
                <p:nvPr/>
              </p:nvSpPr>
              <p:spPr>
                <a:xfrm>
                  <a:off x="6049391" y="6045281"/>
                  <a:ext cx="402618" cy="26783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212AE92-95E3-4D98-2F08-CE28170245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391" y="6045281"/>
                  <a:ext cx="402618" cy="267838"/>
                </a:xfrm>
                <a:prstGeom prst="ellipse">
                  <a:avLst/>
                </a:prstGeom>
                <a:blipFill>
                  <a:blip r:embed="rId10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62EB2FF-48F9-55CB-69D4-911F75B116FC}"/>
                </a:ext>
              </a:extLst>
            </p:cNvPr>
            <p:cNvSpPr/>
            <p:nvPr/>
          </p:nvSpPr>
          <p:spPr>
            <a:xfrm>
              <a:off x="7575506" y="4776238"/>
              <a:ext cx="603928" cy="19322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6140DB-49E1-C348-977F-55824CF966E2}"/>
                </a:ext>
              </a:extLst>
            </p:cNvPr>
            <p:cNvSpPr/>
            <p:nvPr/>
          </p:nvSpPr>
          <p:spPr>
            <a:xfrm>
              <a:off x="7676160" y="4924502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B88ED3E-3736-1DD4-00D9-250F2C8350B1}"/>
                </a:ext>
              </a:extLst>
            </p:cNvPr>
            <p:cNvSpPr/>
            <p:nvPr/>
          </p:nvSpPr>
          <p:spPr>
            <a:xfrm>
              <a:off x="7676158" y="5374409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2594A60-C34F-9D15-7D3B-E1850506190B}"/>
                </a:ext>
              </a:extLst>
            </p:cNvPr>
            <p:cNvSpPr/>
            <p:nvPr/>
          </p:nvSpPr>
          <p:spPr>
            <a:xfrm>
              <a:off x="7676157" y="5827182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71F510-891E-7DF6-3FA2-1597D85D70D9}"/>
                </a:ext>
              </a:extLst>
            </p:cNvPr>
            <p:cNvSpPr/>
            <p:nvPr/>
          </p:nvSpPr>
          <p:spPr>
            <a:xfrm>
              <a:off x="7676157" y="6292072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3B2FF9B-23DC-A301-2D59-3F950648FB8E}"/>
                </a:ext>
              </a:extLst>
            </p:cNvPr>
            <p:cNvSpPr/>
            <p:nvPr/>
          </p:nvSpPr>
          <p:spPr>
            <a:xfrm>
              <a:off x="8900311" y="4973926"/>
              <a:ext cx="603928" cy="17065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625D019-B35D-446C-8CF4-7D6F000B8313}"/>
                </a:ext>
              </a:extLst>
            </p:cNvPr>
            <p:cNvSpPr/>
            <p:nvPr/>
          </p:nvSpPr>
          <p:spPr>
            <a:xfrm>
              <a:off x="9000965" y="5184370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E223F04-558A-1EB1-4845-CD62260D87A7}"/>
                </a:ext>
              </a:extLst>
            </p:cNvPr>
            <p:cNvSpPr/>
            <p:nvPr/>
          </p:nvSpPr>
          <p:spPr>
            <a:xfrm>
              <a:off x="9000964" y="5644797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8D2116B-A30F-3982-0C69-36CBFD9651F8}"/>
                </a:ext>
              </a:extLst>
            </p:cNvPr>
            <p:cNvSpPr/>
            <p:nvPr/>
          </p:nvSpPr>
          <p:spPr>
            <a:xfrm>
              <a:off x="9000965" y="6105224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40CA551-7728-EF91-CF76-C517D6F6315E}"/>
                </a:ext>
              </a:extLst>
            </p:cNvPr>
            <p:cNvSpPr/>
            <p:nvPr/>
          </p:nvSpPr>
          <p:spPr>
            <a:xfrm>
              <a:off x="10117948" y="5124427"/>
              <a:ext cx="603928" cy="66194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4AD1A39-F9EE-4ECD-B8CB-2A83A1EFD8B2}"/>
                </a:ext>
              </a:extLst>
            </p:cNvPr>
            <p:cNvSpPr/>
            <p:nvPr/>
          </p:nvSpPr>
          <p:spPr>
            <a:xfrm>
              <a:off x="10202307" y="5321479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σ</a:t>
              </a:r>
              <a:endParaRPr lang="en-IN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00A54B9-8C4C-9637-B118-F892C4C5C223}"/>
                </a:ext>
              </a:extLst>
            </p:cNvPr>
            <p:cNvCxnSpPr>
              <a:cxnSpLocks/>
              <a:stCxn id="103" idx="6"/>
              <a:endCxn id="107" idx="2"/>
            </p:cNvCxnSpPr>
            <p:nvPr/>
          </p:nvCxnSpPr>
          <p:spPr>
            <a:xfrm flipV="1">
              <a:off x="6452009" y="5058422"/>
              <a:ext cx="1224151" cy="19992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801433D-DF76-339C-42CE-59F77424A9F4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>
              <a:off x="6452009" y="5258346"/>
              <a:ext cx="1224149" cy="2499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F3494E5-1307-6AE3-D520-F8D7365D1252}"/>
                </a:ext>
              </a:extLst>
            </p:cNvPr>
            <p:cNvCxnSpPr>
              <a:cxnSpLocks/>
              <a:stCxn id="103" idx="6"/>
              <a:endCxn id="109" idx="2"/>
            </p:cNvCxnSpPr>
            <p:nvPr/>
          </p:nvCxnSpPr>
          <p:spPr>
            <a:xfrm>
              <a:off x="6452009" y="5258346"/>
              <a:ext cx="1224148" cy="70275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37D2F9B-B9E0-B819-6A96-7BC81FE47F11}"/>
                </a:ext>
              </a:extLst>
            </p:cNvPr>
            <p:cNvCxnSpPr>
              <a:cxnSpLocks/>
              <a:stCxn id="103" idx="6"/>
              <a:endCxn id="110" idx="2"/>
            </p:cNvCxnSpPr>
            <p:nvPr/>
          </p:nvCxnSpPr>
          <p:spPr>
            <a:xfrm>
              <a:off x="6452009" y="5258346"/>
              <a:ext cx="1224148" cy="11676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873BB59-DE34-C266-E48D-5CF02C14C11A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6452008" y="5058422"/>
              <a:ext cx="1224152" cy="66035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F95044-E965-D58D-C40A-5B918B8F744F}"/>
                </a:ext>
              </a:extLst>
            </p:cNvPr>
            <p:cNvCxnSpPr>
              <a:cxnSpLocks/>
              <a:stCxn id="104" idx="6"/>
              <a:endCxn id="108" idx="2"/>
            </p:cNvCxnSpPr>
            <p:nvPr/>
          </p:nvCxnSpPr>
          <p:spPr>
            <a:xfrm flipV="1">
              <a:off x="6452008" y="5508328"/>
              <a:ext cx="1224150" cy="2104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99F743C-8833-EAE6-D99B-611CC994ADCC}"/>
                </a:ext>
              </a:extLst>
            </p:cNvPr>
            <p:cNvCxnSpPr>
              <a:cxnSpLocks/>
              <a:stCxn id="104" idx="6"/>
              <a:endCxn id="109" idx="2"/>
            </p:cNvCxnSpPr>
            <p:nvPr/>
          </p:nvCxnSpPr>
          <p:spPr>
            <a:xfrm>
              <a:off x="6452008" y="5718774"/>
              <a:ext cx="1224149" cy="24232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046F42-00CC-B0BC-CF79-C9897980DCD6}"/>
                </a:ext>
              </a:extLst>
            </p:cNvPr>
            <p:cNvCxnSpPr>
              <a:cxnSpLocks/>
              <a:stCxn id="104" idx="6"/>
              <a:endCxn id="110" idx="2"/>
            </p:cNvCxnSpPr>
            <p:nvPr/>
          </p:nvCxnSpPr>
          <p:spPr>
            <a:xfrm>
              <a:off x="6452008" y="5718774"/>
              <a:ext cx="1224149" cy="70721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6799934-C926-9A9D-F00E-E4DD075D9503}"/>
                </a:ext>
              </a:extLst>
            </p:cNvPr>
            <p:cNvCxnSpPr>
              <a:cxnSpLocks/>
              <a:stCxn id="105" idx="6"/>
              <a:endCxn id="107" idx="2"/>
            </p:cNvCxnSpPr>
            <p:nvPr/>
          </p:nvCxnSpPr>
          <p:spPr>
            <a:xfrm flipV="1">
              <a:off x="6452009" y="5058422"/>
              <a:ext cx="1224151" cy="112077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2A4E1-A29D-6E3A-06C9-BB7D7588F769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 flipV="1">
              <a:off x="6452009" y="5508328"/>
              <a:ext cx="1224149" cy="67087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B3D09FC-E098-CED8-BD18-3FCA0C69E2A8}"/>
                </a:ext>
              </a:extLst>
            </p:cNvPr>
            <p:cNvCxnSpPr>
              <a:cxnSpLocks/>
              <a:stCxn id="105" idx="6"/>
              <a:endCxn id="109" idx="2"/>
            </p:cNvCxnSpPr>
            <p:nvPr/>
          </p:nvCxnSpPr>
          <p:spPr>
            <a:xfrm flipV="1">
              <a:off x="6452009" y="5961101"/>
              <a:ext cx="1224149" cy="21810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2" name="Straight Arrow Connector 13311">
              <a:extLst>
                <a:ext uri="{FF2B5EF4-FFF2-40B4-BE49-F238E27FC236}">
                  <a16:creationId xmlns:a16="http://schemas.microsoft.com/office/drawing/2014/main" id="{24BEE59B-AD8D-988B-11DE-E5C624447687}"/>
                </a:ext>
              </a:extLst>
            </p:cNvPr>
            <p:cNvCxnSpPr>
              <a:cxnSpLocks/>
              <a:stCxn id="105" idx="6"/>
              <a:endCxn id="110" idx="2"/>
            </p:cNvCxnSpPr>
            <p:nvPr/>
          </p:nvCxnSpPr>
          <p:spPr>
            <a:xfrm>
              <a:off x="6452009" y="6179201"/>
              <a:ext cx="1224149" cy="2467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Arrow Connector 13312">
              <a:extLst>
                <a:ext uri="{FF2B5EF4-FFF2-40B4-BE49-F238E27FC236}">
                  <a16:creationId xmlns:a16="http://schemas.microsoft.com/office/drawing/2014/main" id="{0242675D-BF2D-F795-96D0-917B96C9EBDB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8078778" y="5058422"/>
              <a:ext cx="922187" cy="2324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5" name="Straight Arrow Connector 13314">
              <a:extLst>
                <a:ext uri="{FF2B5EF4-FFF2-40B4-BE49-F238E27FC236}">
                  <a16:creationId xmlns:a16="http://schemas.microsoft.com/office/drawing/2014/main" id="{69F984C0-B9B3-64E8-1D14-9C376539C907}"/>
                </a:ext>
              </a:extLst>
            </p:cNvPr>
            <p:cNvCxnSpPr>
              <a:cxnSpLocks/>
              <a:stCxn id="107" idx="6"/>
              <a:endCxn id="113" idx="2"/>
            </p:cNvCxnSpPr>
            <p:nvPr/>
          </p:nvCxnSpPr>
          <p:spPr>
            <a:xfrm>
              <a:off x="8078778" y="5058422"/>
              <a:ext cx="922186" cy="72029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6" name="Straight Arrow Connector 13315">
              <a:extLst>
                <a:ext uri="{FF2B5EF4-FFF2-40B4-BE49-F238E27FC236}">
                  <a16:creationId xmlns:a16="http://schemas.microsoft.com/office/drawing/2014/main" id="{98017783-A0E4-7B75-1E33-CB341DE36121}"/>
                </a:ext>
              </a:extLst>
            </p:cNvPr>
            <p:cNvCxnSpPr>
              <a:cxnSpLocks/>
              <a:stCxn id="107" idx="6"/>
              <a:endCxn id="114" idx="2"/>
            </p:cNvCxnSpPr>
            <p:nvPr/>
          </p:nvCxnSpPr>
          <p:spPr>
            <a:xfrm>
              <a:off x="8078778" y="5058422"/>
              <a:ext cx="922186" cy="118072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Arrow Connector 13316">
              <a:extLst>
                <a:ext uri="{FF2B5EF4-FFF2-40B4-BE49-F238E27FC236}">
                  <a16:creationId xmlns:a16="http://schemas.microsoft.com/office/drawing/2014/main" id="{CBE224F4-1CF6-1E75-BB50-D64E9E02D332}"/>
                </a:ext>
              </a:extLst>
            </p:cNvPr>
            <p:cNvCxnSpPr>
              <a:cxnSpLocks/>
              <a:stCxn id="108" idx="6"/>
              <a:endCxn id="112" idx="2"/>
            </p:cNvCxnSpPr>
            <p:nvPr/>
          </p:nvCxnSpPr>
          <p:spPr>
            <a:xfrm flipV="1">
              <a:off x="8078776" y="5318289"/>
              <a:ext cx="922189" cy="19003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Arrow Connector 13317">
              <a:extLst>
                <a:ext uri="{FF2B5EF4-FFF2-40B4-BE49-F238E27FC236}">
                  <a16:creationId xmlns:a16="http://schemas.microsoft.com/office/drawing/2014/main" id="{3E6B9DB9-8F92-AFA8-56C4-C6410E50F179}"/>
                </a:ext>
              </a:extLst>
            </p:cNvPr>
            <p:cNvCxnSpPr>
              <a:cxnSpLocks/>
              <a:stCxn id="108" idx="6"/>
              <a:endCxn id="113" idx="2"/>
            </p:cNvCxnSpPr>
            <p:nvPr/>
          </p:nvCxnSpPr>
          <p:spPr>
            <a:xfrm>
              <a:off x="8078776" y="5508328"/>
              <a:ext cx="922188" cy="2703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Arrow Connector 13318">
              <a:extLst>
                <a:ext uri="{FF2B5EF4-FFF2-40B4-BE49-F238E27FC236}">
                  <a16:creationId xmlns:a16="http://schemas.microsoft.com/office/drawing/2014/main" id="{6E1A9590-E0D8-8560-80B7-3F2E46FDBE04}"/>
                </a:ext>
              </a:extLst>
            </p:cNvPr>
            <p:cNvCxnSpPr>
              <a:cxnSpLocks/>
              <a:stCxn id="108" idx="6"/>
              <a:endCxn id="114" idx="2"/>
            </p:cNvCxnSpPr>
            <p:nvPr/>
          </p:nvCxnSpPr>
          <p:spPr>
            <a:xfrm>
              <a:off x="8078776" y="5508328"/>
              <a:ext cx="922189" cy="7308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Arrow Connector 13319">
              <a:extLst>
                <a:ext uri="{FF2B5EF4-FFF2-40B4-BE49-F238E27FC236}">
                  <a16:creationId xmlns:a16="http://schemas.microsoft.com/office/drawing/2014/main" id="{E76622DB-C03D-3C48-2D3F-998829E13AE2}"/>
                </a:ext>
              </a:extLst>
            </p:cNvPr>
            <p:cNvCxnSpPr>
              <a:cxnSpLocks/>
              <a:stCxn id="109" idx="6"/>
              <a:endCxn id="112" idx="2"/>
            </p:cNvCxnSpPr>
            <p:nvPr/>
          </p:nvCxnSpPr>
          <p:spPr>
            <a:xfrm flipV="1">
              <a:off x="8078776" y="5318289"/>
              <a:ext cx="922190" cy="64281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Arrow Connector 13320">
              <a:extLst>
                <a:ext uri="{FF2B5EF4-FFF2-40B4-BE49-F238E27FC236}">
                  <a16:creationId xmlns:a16="http://schemas.microsoft.com/office/drawing/2014/main" id="{82EC3EAF-1906-E434-57B9-BC35DCE1C2BA}"/>
                </a:ext>
              </a:extLst>
            </p:cNvPr>
            <p:cNvCxnSpPr>
              <a:cxnSpLocks/>
              <a:stCxn id="109" idx="6"/>
              <a:endCxn id="113" idx="2"/>
            </p:cNvCxnSpPr>
            <p:nvPr/>
          </p:nvCxnSpPr>
          <p:spPr>
            <a:xfrm flipV="1">
              <a:off x="8078776" y="5778716"/>
              <a:ext cx="922189" cy="18238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2" name="Straight Arrow Connector 13321">
              <a:extLst>
                <a:ext uri="{FF2B5EF4-FFF2-40B4-BE49-F238E27FC236}">
                  <a16:creationId xmlns:a16="http://schemas.microsoft.com/office/drawing/2014/main" id="{44D178E2-9149-D901-4861-298BE355F7C0}"/>
                </a:ext>
              </a:extLst>
            </p:cNvPr>
            <p:cNvCxnSpPr>
              <a:cxnSpLocks/>
              <a:stCxn id="109" idx="6"/>
              <a:endCxn id="114" idx="2"/>
            </p:cNvCxnSpPr>
            <p:nvPr/>
          </p:nvCxnSpPr>
          <p:spPr>
            <a:xfrm>
              <a:off x="8078776" y="5961101"/>
              <a:ext cx="922189" cy="27804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3" name="Straight Arrow Connector 13322">
              <a:extLst>
                <a:ext uri="{FF2B5EF4-FFF2-40B4-BE49-F238E27FC236}">
                  <a16:creationId xmlns:a16="http://schemas.microsoft.com/office/drawing/2014/main" id="{999DD60D-F0D2-EBFC-3D92-8D254292257B}"/>
                </a:ext>
              </a:extLst>
            </p:cNvPr>
            <p:cNvCxnSpPr>
              <a:cxnSpLocks/>
              <a:stCxn id="110" idx="6"/>
              <a:endCxn id="112" idx="2"/>
            </p:cNvCxnSpPr>
            <p:nvPr/>
          </p:nvCxnSpPr>
          <p:spPr>
            <a:xfrm flipV="1">
              <a:off x="8078776" y="5318289"/>
              <a:ext cx="922190" cy="110770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4" name="Straight Arrow Connector 13323">
              <a:extLst>
                <a:ext uri="{FF2B5EF4-FFF2-40B4-BE49-F238E27FC236}">
                  <a16:creationId xmlns:a16="http://schemas.microsoft.com/office/drawing/2014/main" id="{54FF27F6-2C48-2C39-A12F-6EB9F97A1059}"/>
                </a:ext>
              </a:extLst>
            </p:cNvPr>
            <p:cNvCxnSpPr>
              <a:cxnSpLocks/>
              <a:stCxn id="110" idx="6"/>
              <a:endCxn id="113" idx="2"/>
            </p:cNvCxnSpPr>
            <p:nvPr/>
          </p:nvCxnSpPr>
          <p:spPr>
            <a:xfrm flipV="1">
              <a:off x="8078776" y="5778716"/>
              <a:ext cx="922189" cy="6472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5" name="Straight Arrow Connector 13324">
              <a:extLst>
                <a:ext uri="{FF2B5EF4-FFF2-40B4-BE49-F238E27FC236}">
                  <a16:creationId xmlns:a16="http://schemas.microsoft.com/office/drawing/2014/main" id="{211A4BBB-E6BC-5E63-4A56-D2D7E80EB392}"/>
                </a:ext>
              </a:extLst>
            </p:cNvPr>
            <p:cNvCxnSpPr>
              <a:cxnSpLocks/>
              <a:stCxn id="110" idx="6"/>
              <a:endCxn id="114" idx="2"/>
            </p:cNvCxnSpPr>
            <p:nvPr/>
          </p:nvCxnSpPr>
          <p:spPr>
            <a:xfrm flipV="1">
              <a:off x="8078776" y="6239143"/>
              <a:ext cx="922189" cy="18684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6" name="Straight Arrow Connector 13325">
              <a:extLst>
                <a:ext uri="{FF2B5EF4-FFF2-40B4-BE49-F238E27FC236}">
                  <a16:creationId xmlns:a16="http://schemas.microsoft.com/office/drawing/2014/main" id="{9246F878-31B3-220F-AF99-43B758A2140C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>
              <a:off x="9403583" y="5318289"/>
              <a:ext cx="798724" cy="13710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7" name="Straight Arrow Connector 13326">
              <a:extLst>
                <a:ext uri="{FF2B5EF4-FFF2-40B4-BE49-F238E27FC236}">
                  <a16:creationId xmlns:a16="http://schemas.microsoft.com/office/drawing/2014/main" id="{74E198B7-87A0-C184-23C0-755D44F15034}"/>
                </a:ext>
              </a:extLst>
            </p:cNvPr>
            <p:cNvCxnSpPr>
              <a:cxnSpLocks/>
              <a:stCxn id="113" idx="6"/>
              <a:endCxn id="115" idx="1"/>
            </p:cNvCxnSpPr>
            <p:nvPr/>
          </p:nvCxnSpPr>
          <p:spPr>
            <a:xfrm flipV="1">
              <a:off x="9403582" y="5455399"/>
              <a:ext cx="714366" cy="32331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8" name="Straight Arrow Connector 13327">
              <a:extLst>
                <a:ext uri="{FF2B5EF4-FFF2-40B4-BE49-F238E27FC236}">
                  <a16:creationId xmlns:a16="http://schemas.microsoft.com/office/drawing/2014/main" id="{9F366B43-1817-B90B-C4B5-EF9403C60A82}"/>
                </a:ext>
              </a:extLst>
            </p:cNvPr>
            <p:cNvCxnSpPr>
              <a:cxnSpLocks/>
              <a:stCxn id="114" idx="6"/>
              <a:endCxn id="116" idx="2"/>
            </p:cNvCxnSpPr>
            <p:nvPr/>
          </p:nvCxnSpPr>
          <p:spPr>
            <a:xfrm flipV="1">
              <a:off x="9403583" y="5455398"/>
              <a:ext cx="798724" cy="7837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9" name="Straight Arrow Connector 13328">
              <a:extLst>
                <a:ext uri="{FF2B5EF4-FFF2-40B4-BE49-F238E27FC236}">
                  <a16:creationId xmlns:a16="http://schemas.microsoft.com/office/drawing/2014/main" id="{E1F09121-A7F6-0FB8-4AA2-DFF13474EE7E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10604925" y="5455398"/>
              <a:ext cx="588590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A7DA9B2A-00A1-5082-C76B-4A5A71B45AEC}"/>
                    </a:ext>
                  </a:extLst>
                </p:cNvPr>
                <p:cNvSpPr txBox="1"/>
                <p:nvPr/>
              </p:nvSpPr>
              <p:spPr>
                <a:xfrm>
                  <a:off x="11047811" y="5378550"/>
                  <a:ext cx="497516" cy="301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A7DA9B2A-00A1-5082-C76B-4A5A71B45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7811" y="5378550"/>
                  <a:ext cx="497516" cy="301727"/>
                </a:xfrm>
                <a:prstGeom prst="rect">
                  <a:avLst/>
                </a:prstGeom>
                <a:blipFill>
                  <a:blip r:embed="rId11"/>
                  <a:stretch>
                    <a:fillRect b="-4898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7" name="Rectangle: Rounded Corners 13336">
              <a:extLst>
                <a:ext uri="{FF2B5EF4-FFF2-40B4-BE49-F238E27FC236}">
                  <a16:creationId xmlns:a16="http://schemas.microsoft.com/office/drawing/2014/main" id="{10970701-D856-6276-68E8-7EA2282BA45F}"/>
                </a:ext>
              </a:extLst>
            </p:cNvPr>
            <p:cNvSpPr/>
            <p:nvPr/>
          </p:nvSpPr>
          <p:spPr>
            <a:xfrm>
              <a:off x="10115114" y="6016385"/>
              <a:ext cx="603928" cy="66194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38" name="Oval 13337">
              <a:extLst>
                <a:ext uri="{FF2B5EF4-FFF2-40B4-BE49-F238E27FC236}">
                  <a16:creationId xmlns:a16="http://schemas.microsoft.com/office/drawing/2014/main" id="{D9BC5D95-3EE4-261A-4D63-C74A7BD84E62}"/>
                </a:ext>
              </a:extLst>
            </p:cNvPr>
            <p:cNvSpPr/>
            <p:nvPr/>
          </p:nvSpPr>
          <p:spPr>
            <a:xfrm>
              <a:off x="10199473" y="6213437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σ</a:t>
              </a:r>
              <a:endParaRPr lang="en-IN" dirty="0"/>
            </a:p>
          </p:txBody>
        </p:sp>
        <p:cxnSp>
          <p:nvCxnSpPr>
            <p:cNvPr id="13339" name="Straight Arrow Connector 13338">
              <a:extLst>
                <a:ext uri="{FF2B5EF4-FFF2-40B4-BE49-F238E27FC236}">
                  <a16:creationId xmlns:a16="http://schemas.microsoft.com/office/drawing/2014/main" id="{9C366201-6913-0C64-EFE4-313806655067}"/>
                </a:ext>
              </a:extLst>
            </p:cNvPr>
            <p:cNvCxnSpPr>
              <a:cxnSpLocks/>
              <a:stCxn id="13338" idx="6"/>
            </p:cNvCxnSpPr>
            <p:nvPr/>
          </p:nvCxnSpPr>
          <p:spPr>
            <a:xfrm>
              <a:off x="10602091" y="6347356"/>
              <a:ext cx="588590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C99E7CA0-CAF9-5BF1-B2A6-C4FFBEFF0A1E}"/>
                    </a:ext>
                  </a:extLst>
                </p:cNvPr>
                <p:cNvSpPr txBox="1"/>
                <p:nvPr/>
              </p:nvSpPr>
              <p:spPr>
                <a:xfrm>
                  <a:off x="11044977" y="6270508"/>
                  <a:ext cx="497516" cy="301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C99E7CA0-CAF9-5BF1-B2A6-C4FFBEFF0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977" y="6270508"/>
                  <a:ext cx="497516" cy="301727"/>
                </a:xfrm>
                <a:prstGeom prst="rect">
                  <a:avLst/>
                </a:prstGeom>
                <a:blipFill>
                  <a:blip r:embed="rId12"/>
                  <a:stretch>
                    <a:fillRect b="-46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41" name="Straight Arrow Connector 13340">
              <a:extLst>
                <a:ext uri="{FF2B5EF4-FFF2-40B4-BE49-F238E27FC236}">
                  <a16:creationId xmlns:a16="http://schemas.microsoft.com/office/drawing/2014/main" id="{B0F8591A-53E9-BC02-ED5F-AD8AA2031774}"/>
                </a:ext>
              </a:extLst>
            </p:cNvPr>
            <p:cNvCxnSpPr>
              <a:cxnSpLocks/>
              <a:stCxn id="112" idx="6"/>
              <a:endCxn id="13338" idx="3"/>
            </p:cNvCxnSpPr>
            <p:nvPr/>
          </p:nvCxnSpPr>
          <p:spPr>
            <a:xfrm>
              <a:off x="9403583" y="5318289"/>
              <a:ext cx="854852" cy="11237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4" name="Straight Arrow Connector 13343">
              <a:extLst>
                <a:ext uri="{FF2B5EF4-FFF2-40B4-BE49-F238E27FC236}">
                  <a16:creationId xmlns:a16="http://schemas.microsoft.com/office/drawing/2014/main" id="{E6A72E97-1D41-2EB7-6C3A-9BFFAB6EB5AE}"/>
                </a:ext>
              </a:extLst>
            </p:cNvPr>
            <p:cNvCxnSpPr>
              <a:cxnSpLocks/>
              <a:stCxn id="113" idx="6"/>
              <a:endCxn id="13338" idx="2"/>
            </p:cNvCxnSpPr>
            <p:nvPr/>
          </p:nvCxnSpPr>
          <p:spPr>
            <a:xfrm>
              <a:off x="9403582" y="5778716"/>
              <a:ext cx="795891" cy="56864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7" name="Straight Arrow Connector 13346">
              <a:extLst>
                <a:ext uri="{FF2B5EF4-FFF2-40B4-BE49-F238E27FC236}">
                  <a16:creationId xmlns:a16="http://schemas.microsoft.com/office/drawing/2014/main" id="{7A321A1F-494E-4A79-0F16-B42919570A4E}"/>
                </a:ext>
              </a:extLst>
            </p:cNvPr>
            <p:cNvCxnSpPr>
              <a:cxnSpLocks/>
              <a:stCxn id="114" idx="6"/>
              <a:endCxn id="13338" idx="2"/>
            </p:cNvCxnSpPr>
            <p:nvPr/>
          </p:nvCxnSpPr>
          <p:spPr>
            <a:xfrm>
              <a:off x="9403583" y="6239143"/>
              <a:ext cx="795890" cy="1082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4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084C-0705-1126-9474-17957D09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SoftMax v/s Sigmoid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DCA55-E261-5AB1-4FA4-26F54787B9CF}"/>
              </a:ext>
            </a:extLst>
          </p:cNvPr>
          <p:cNvSpPr txBox="1"/>
          <p:nvPr/>
        </p:nvSpPr>
        <p:spPr>
          <a:xfrm>
            <a:off x="934948" y="1900719"/>
            <a:ext cx="45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SoftMax for 2 categories is equal to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46995-F12B-2084-DA92-A552395E1D30}"/>
                  </a:ext>
                </a:extLst>
              </p:cNvPr>
              <p:cNvSpPr txBox="1"/>
              <p:nvPr/>
            </p:nvSpPr>
            <p:spPr>
              <a:xfrm>
                <a:off x="1551397" y="2640458"/>
                <a:ext cx="6390527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46995-F12B-2084-DA92-A552395E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7" y="2640458"/>
                <a:ext cx="6390527" cy="790345"/>
              </a:xfrm>
              <a:prstGeom prst="rect">
                <a:avLst/>
              </a:prstGeom>
              <a:blipFill>
                <a:blip r:embed="rId2"/>
                <a:stretch>
                  <a:fillRect l="-2383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Softmax Function Definition | DeepAI">
            <a:extLst>
              <a:ext uri="{FF2B5EF4-FFF2-40B4-BE49-F238E27FC236}">
                <a16:creationId xmlns:a16="http://schemas.microsoft.com/office/drawing/2014/main" id="{E142BDD4-FB65-36B9-3390-C5CF4DF9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92" y="2640458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99CBAC-7787-82FA-C4F4-FCF753A0755F}"/>
                  </a:ext>
                </a:extLst>
              </p:cNvPr>
              <p:cNvSpPr txBox="1"/>
              <p:nvPr/>
            </p:nvSpPr>
            <p:spPr>
              <a:xfrm>
                <a:off x="4818740" y="2677704"/>
                <a:ext cx="6390527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𝑒𝑏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99CBAC-7787-82FA-C4F4-FCF753A07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0" y="2677704"/>
                <a:ext cx="6390527" cy="751296"/>
              </a:xfrm>
              <a:prstGeom prst="rect">
                <a:avLst/>
              </a:prstGeom>
              <a:blipFill>
                <a:blip r:embed="rId4"/>
                <a:stretch>
                  <a:fillRect l="-2383" t="-1613" b="-120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BAF88-65F7-1E98-EA5A-5BA7DAECD3EB}"/>
                  </a:ext>
                </a:extLst>
              </p:cNvPr>
              <p:cNvSpPr txBox="1"/>
              <p:nvPr/>
            </p:nvSpPr>
            <p:spPr>
              <a:xfrm>
                <a:off x="4818739" y="3529832"/>
                <a:ext cx="6390527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𝑒𝑏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BAF88-65F7-1E98-EA5A-5BA7DAECD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39" y="3529832"/>
                <a:ext cx="6390527" cy="751296"/>
              </a:xfrm>
              <a:prstGeom prst="rect">
                <a:avLst/>
              </a:prstGeom>
              <a:blipFill>
                <a:blip r:embed="rId5"/>
                <a:stretch>
                  <a:fillRect l="-2383" t="-7317" b="-13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F0CC6-17BA-9E2C-DA08-83BEFBD6F35C}"/>
                  </a:ext>
                </a:extLst>
              </p:cNvPr>
              <p:cNvSpPr txBox="1"/>
              <p:nvPr/>
            </p:nvSpPr>
            <p:spPr>
              <a:xfrm>
                <a:off x="4818738" y="4381960"/>
                <a:ext cx="6390527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𝑒𝑧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F0CC6-17BA-9E2C-DA08-83BEFBD6F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38" y="4381960"/>
                <a:ext cx="6390527" cy="751296"/>
              </a:xfrm>
              <a:prstGeom prst="rect">
                <a:avLst/>
              </a:prstGeom>
              <a:blipFill>
                <a:blip r:embed="rId6"/>
                <a:stretch>
                  <a:fillRect l="-2383" t="-1626" b="-13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04E5DE-E6F4-001E-C69A-522601E45FDF}"/>
                  </a:ext>
                </a:extLst>
              </p:cNvPr>
              <p:cNvSpPr txBox="1"/>
              <p:nvPr/>
            </p:nvSpPr>
            <p:spPr>
              <a:xfrm>
                <a:off x="4818738" y="5294068"/>
                <a:ext cx="6390527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04E5DE-E6F4-001E-C69A-522601E4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38" y="5294068"/>
                <a:ext cx="6390527" cy="790345"/>
              </a:xfrm>
              <a:prstGeom prst="rect">
                <a:avLst/>
              </a:prstGeom>
              <a:blipFill>
                <a:blip r:embed="rId7"/>
                <a:stretch>
                  <a:fillRect l="-2383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36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153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Meta- Parameters</vt:lpstr>
      <vt:lpstr>Loss Function</vt:lpstr>
      <vt:lpstr>Loss Function – Output Layer Architecture</vt:lpstr>
      <vt:lpstr>SoftMax v/s Sigmoid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Rupak Work</dc:creator>
  <cp:lastModifiedBy>DELL</cp:lastModifiedBy>
  <cp:revision>191</cp:revision>
  <dcterms:created xsi:type="dcterms:W3CDTF">2023-01-03T14:19:18Z</dcterms:created>
  <dcterms:modified xsi:type="dcterms:W3CDTF">2023-01-20T16:11:15Z</dcterms:modified>
</cp:coreProperties>
</file>