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D88E-C641-5B6C-9CC1-6CE8A796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DD9F1-A925-1DBC-3E43-267205187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6E81-06C1-CEA4-9F48-F2984175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FBDB-4C2F-8A09-B5C9-4B9DD08F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6587-C14A-053D-E443-9F45C0B4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1DE-A86F-DBD5-6772-636622E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CF46B-028C-0E54-1AC8-586AE90D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28E9-93B5-C34F-6DC9-6C34B5AF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728B-DE07-D2C4-F323-C035F913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FDE9-A084-5F7E-A929-F73D9627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2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8EEDC-2160-D545-AA4C-85084CFF3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957D1-398B-F361-3481-407699B0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2649-5C77-85D6-2252-CF0CAD1E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8A90-6D27-EEBA-560C-43666B38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554F-CCE9-6CD7-10A5-6643EDC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2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2654-D864-FA56-B031-98E00A26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874A-CADE-FB30-A64C-E5A308AA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6D484-721A-8A0D-FC39-2964F5E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16DD-F5BC-8E3D-AD96-EACE866A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F81D-AA61-D80B-5BD1-0F7B5EC0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FAAC-38F7-485F-A727-622BCA40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BE49-2373-1612-6F3A-B1326421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204A-5155-0EB5-70DD-5CCBEA3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2363-5A2D-D1F7-0236-8A8F6018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C774-CB7D-C2B3-AC9F-89A90D85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5716-0963-FD0E-D695-C003C943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9FFC-A8B3-0362-ED3F-0CFC311FA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2C43-7D93-7EFF-EA63-9D1965A6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2E2F-D0C4-5DA5-D038-B351EA6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45711-B2B2-AA5B-EEDF-23289B8A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969A-BC07-7E33-2D62-1ABB39D5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7D41-DB5D-C771-125A-D0F2A03F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E477-C8BC-D6DA-B39A-E8F5CFCE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2611-58C5-B35D-B4AE-33CC9E41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CBF23-79CF-A30E-1757-87BD27CEE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2C773-602C-ED38-80DB-5F7D6C2EC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43A73-0CF9-0B10-4CD8-C4794B4D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D18-84D3-D5F6-6D34-9525A373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F01B4-B15F-28CB-7981-54E30FCD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3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9B39-6C19-935D-31A3-4E970A8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1C132-9584-A862-4693-EEEA8F46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245C4-F3EF-9D19-95DB-874E133A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041-77F9-4BEE-082C-60AF3F9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85FC-5C1E-2471-C700-53E0F57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2A113-F286-C134-83F1-453DA1CD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2677-EC95-0371-A26B-F14E200C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813F-E53E-61CE-37E5-5F992625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C4C2-0AD9-C672-1B60-38CDFA9D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DCB8E-4C45-A0EA-BAA9-86A8BDAA2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3C75A-B954-DDCD-6F04-88AAEA85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18D8-8B46-4837-CECB-F717939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A361-E28E-FFFA-235A-F5043A5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5CAC-C49A-D2CD-FBED-44350C0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1AF6B-7D50-BE54-577D-A45B90485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99B46-90B5-0177-6263-62CC49A3D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81D39-3C9C-8F81-8CBD-D5922172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3C1B-C344-7761-DE5A-0EDAA640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20D83-7453-D7D0-6F76-391FD53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6593-D84C-FB63-989E-4E4F881E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F44C-E822-E85C-8A75-E64DED7A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2FA7-5C36-C217-2ABC-B23BC3EED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91B0-B219-4D7F-B335-9C2DB6D2D820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8B46-BB08-2606-8112-A04F20F8A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40A7-9564-F8DD-A4B5-50709D48E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C22F-47B6-49E2-B3FF-09E0AA14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77-80DB-AF55-BC88-727A12BCF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CE259-FA83-CEB4-A1FD-0D0045140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F78E-DB9E-715A-6B85-B4B7654D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59" y="27170"/>
            <a:ext cx="10515600" cy="1325563"/>
          </a:xfrm>
        </p:spPr>
        <p:txBody>
          <a:bodyPr/>
          <a:lstStyle/>
          <a:p>
            <a:r>
              <a:rPr lang="en-US" dirty="0"/>
              <a:t>Transpose Convolution</a:t>
            </a:r>
            <a:endParaRPr lang="en-IN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A97FD83-8BCA-61F0-5CE0-569A97B5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41228"/>
              </p:ext>
            </p:extLst>
          </p:nvPr>
        </p:nvGraphicFramePr>
        <p:xfrm>
          <a:off x="8152221" y="2646737"/>
          <a:ext cx="3527784" cy="117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</a:tblGrid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0B007-92D2-5943-B292-69A61AE7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8864"/>
              </p:ext>
            </p:extLst>
          </p:nvPr>
        </p:nvGraphicFramePr>
        <p:xfrm>
          <a:off x="5954726" y="4557095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C0178-5FA4-9592-70C7-E81ECDA1287D}"/>
                  </a:ext>
                </a:extLst>
              </p:cNvPr>
              <p:cNvSpPr txBox="1"/>
              <p:nvPr/>
            </p:nvSpPr>
            <p:spPr>
              <a:xfrm>
                <a:off x="5840691" y="4122278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C0178-5FA4-9592-70C7-E81ECDA1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91" y="4122278"/>
                <a:ext cx="2311530" cy="276999"/>
              </a:xfrm>
              <a:prstGeom prst="rect">
                <a:avLst/>
              </a:prstGeom>
              <a:blipFill>
                <a:blip r:embed="rId2"/>
                <a:stretch>
                  <a:fillRect l="-2111" t="-2174" r="-237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30C7DC9-8DB7-339A-C934-43FDCBDD4D20}"/>
              </a:ext>
            </a:extLst>
          </p:cNvPr>
          <p:cNvSpPr/>
          <p:nvPr/>
        </p:nvSpPr>
        <p:spPr>
          <a:xfrm>
            <a:off x="8152221" y="2972403"/>
            <a:ext cx="942623" cy="270933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AB3D2-CAAB-A426-7F24-57D83C0DFF6F}"/>
              </a:ext>
            </a:extLst>
          </p:cNvPr>
          <p:cNvCxnSpPr>
            <a:cxnSpLocks/>
          </p:cNvCxnSpPr>
          <p:nvPr/>
        </p:nvCxnSpPr>
        <p:spPr>
          <a:xfrm flipH="1">
            <a:off x="5954726" y="2972403"/>
            <a:ext cx="2197495" cy="1584692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F1FAC-FF01-132B-AEEE-F99EA560DA46}"/>
              </a:ext>
            </a:extLst>
          </p:cNvPr>
          <p:cNvCxnSpPr>
            <a:cxnSpLocks/>
          </p:cNvCxnSpPr>
          <p:nvPr/>
        </p:nvCxnSpPr>
        <p:spPr>
          <a:xfrm flipH="1">
            <a:off x="7963382" y="2972403"/>
            <a:ext cx="1131462" cy="166894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ED9525-6FF1-DD9A-DB27-B60CC52B7003}"/>
              </a:ext>
            </a:extLst>
          </p:cNvPr>
          <p:cNvCxnSpPr>
            <a:cxnSpLocks/>
          </p:cNvCxnSpPr>
          <p:nvPr/>
        </p:nvCxnSpPr>
        <p:spPr>
          <a:xfrm flipH="1">
            <a:off x="5954726" y="3243336"/>
            <a:ext cx="2197495" cy="241103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949E02-5A92-1D88-C75A-4DC22F36403E}"/>
              </a:ext>
            </a:extLst>
          </p:cNvPr>
          <p:cNvCxnSpPr>
            <a:cxnSpLocks/>
          </p:cNvCxnSpPr>
          <p:nvPr/>
        </p:nvCxnSpPr>
        <p:spPr>
          <a:xfrm flipH="1">
            <a:off x="7963382" y="3243336"/>
            <a:ext cx="1131462" cy="241103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B51D5B7-70CB-D027-14D8-23E98F8DE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4309"/>
              </p:ext>
            </p:extLst>
          </p:nvPr>
        </p:nvGraphicFramePr>
        <p:xfrm>
          <a:off x="218914" y="1768186"/>
          <a:ext cx="5348142" cy="213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357">
                  <a:extLst>
                    <a:ext uri="{9D8B030D-6E8A-4147-A177-3AD203B41FA5}">
                      <a16:colId xmlns:a16="http://schemas.microsoft.com/office/drawing/2014/main" val="692145836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1651184579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1980024743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4106869080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2526093799"/>
                    </a:ext>
                  </a:extLst>
                </a:gridCol>
                <a:gridCol w="891357">
                  <a:extLst>
                    <a:ext uri="{9D8B030D-6E8A-4147-A177-3AD203B41FA5}">
                      <a16:colId xmlns:a16="http://schemas.microsoft.com/office/drawing/2014/main" val="2485545354"/>
                    </a:ext>
                  </a:extLst>
                </a:gridCol>
              </a:tblGrid>
              <a:tr h="305624"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54683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0.9947644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0.7421466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0.48691099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0.51963351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59848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0.9895288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0.67408377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0.65706806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0.45287958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76582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6341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0.9882199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0.77094241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84089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76440"/>
                  </a:ext>
                </a:extLst>
              </a:tr>
              <a:tr h="30562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301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7ACA737F-24F8-1109-70C7-535BF1054ECB}"/>
              </a:ext>
            </a:extLst>
          </p:cNvPr>
          <p:cNvSpPr/>
          <p:nvPr/>
        </p:nvSpPr>
        <p:spPr>
          <a:xfrm>
            <a:off x="209557" y="1802477"/>
            <a:ext cx="2718837" cy="84426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4E48C7-2B06-05B5-C4BF-4D120ECAA22D}"/>
              </a:ext>
            </a:extLst>
          </p:cNvPr>
          <p:cNvCxnSpPr>
            <a:cxnSpLocks/>
          </p:cNvCxnSpPr>
          <p:nvPr/>
        </p:nvCxnSpPr>
        <p:spPr>
          <a:xfrm flipH="1" flipV="1">
            <a:off x="132441" y="1802477"/>
            <a:ext cx="5860650" cy="2754618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B26585-E57C-A83D-0F57-7FAF2FA85498}"/>
              </a:ext>
            </a:extLst>
          </p:cNvPr>
          <p:cNvCxnSpPr>
            <a:cxnSpLocks/>
          </p:cNvCxnSpPr>
          <p:nvPr/>
        </p:nvCxnSpPr>
        <p:spPr>
          <a:xfrm flipH="1" flipV="1">
            <a:off x="2928394" y="1802477"/>
            <a:ext cx="5073353" cy="2788909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DBEDE5-FB3F-CEEE-8412-FDE7B41BBF2A}"/>
              </a:ext>
            </a:extLst>
          </p:cNvPr>
          <p:cNvCxnSpPr>
            <a:cxnSpLocks/>
          </p:cNvCxnSpPr>
          <p:nvPr/>
        </p:nvCxnSpPr>
        <p:spPr>
          <a:xfrm flipH="1" flipV="1">
            <a:off x="209557" y="2646737"/>
            <a:ext cx="5745169" cy="2919017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5D6A9B-CDEA-3AF6-E4AF-34299E08F001}"/>
              </a:ext>
            </a:extLst>
          </p:cNvPr>
          <p:cNvCxnSpPr>
            <a:cxnSpLocks/>
          </p:cNvCxnSpPr>
          <p:nvPr/>
        </p:nvCxnSpPr>
        <p:spPr>
          <a:xfrm flipH="1" flipV="1">
            <a:off x="2928394" y="2612446"/>
            <a:ext cx="5073353" cy="2919017"/>
          </a:xfrm>
          <a:prstGeom prst="straightConnector1">
            <a:avLst/>
          </a:prstGeom>
          <a:ln w="349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8CCAC5-AE88-7AD1-81A0-FF42950C063B}"/>
              </a:ext>
            </a:extLst>
          </p:cNvPr>
          <p:cNvSpPr txBox="1"/>
          <p:nvPr/>
        </p:nvSpPr>
        <p:spPr>
          <a:xfrm>
            <a:off x="229138" y="5697595"/>
            <a:ext cx="913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Transpose Convolution is Opposite to normal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starts with each pixel in image and convolve with kernel and creates a larger output matrix.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51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66F7-5F48-949E-92EE-6AC9131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Convolution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ED4F-8E9B-9719-6694-5E84B019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Transpose Convolution is scaler multiply a kernel with each pixel.</a:t>
            </a:r>
          </a:p>
          <a:p>
            <a:r>
              <a:rPr lang="en-US" dirty="0"/>
              <a:t>As long as kernel is &gt; 1, then the output is higher resolution than original image.</a:t>
            </a:r>
          </a:p>
          <a:p>
            <a:r>
              <a:rPr lang="en-US" dirty="0"/>
              <a:t>Transpose convolution is used for higher resolution CNN</a:t>
            </a:r>
          </a:p>
          <a:p>
            <a:r>
              <a:rPr lang="en-US" dirty="0"/>
              <a:t>Formula for transpose convolution size.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C5F3BD-965E-48E4-E54C-1D2356664315}"/>
                  </a:ext>
                </a:extLst>
              </p:cNvPr>
              <p:cNvSpPr txBox="1"/>
              <p:nvPr/>
            </p:nvSpPr>
            <p:spPr>
              <a:xfrm>
                <a:off x="3544517" y="4718419"/>
                <a:ext cx="50377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C5F3BD-965E-48E4-E54C-1D2356664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17" y="4718419"/>
                <a:ext cx="503778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182040-44F9-2E20-482F-D8792F4D2B15}"/>
              </a:ext>
            </a:extLst>
          </p:cNvPr>
          <p:cNvSpPr txBox="1"/>
          <p:nvPr/>
        </p:nvSpPr>
        <p:spPr>
          <a:xfrm>
            <a:off x="7988809" y="5336574"/>
            <a:ext cx="4073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</a:t>
            </a:r>
            <a:r>
              <a:rPr lang="en-US" sz="1600" b="1" baseline="-25000" dirty="0"/>
              <a:t>h</a:t>
            </a:r>
            <a:r>
              <a:rPr lang="en-US" sz="1600" b="1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 Size Of Input Matrix in Current Layer</a:t>
            </a:r>
            <a:br>
              <a:rPr lang="en-US" sz="1600" b="1" dirty="0">
                <a:sym typeface="Wingdings" panose="05000000000000000000" pitchFamily="2" charset="2"/>
              </a:rPr>
            </a:br>
            <a:r>
              <a:rPr lang="en-US" sz="1600" b="1" dirty="0" err="1">
                <a:sym typeface="Wingdings" panose="05000000000000000000" pitchFamily="2" charset="2"/>
              </a:rPr>
              <a:t>M</a:t>
            </a:r>
            <a:r>
              <a:rPr lang="en-US" sz="1600" b="1" baseline="-25000" dirty="0" err="1">
                <a:sym typeface="Wingdings" panose="05000000000000000000" pitchFamily="2" charset="2"/>
              </a:rPr>
              <a:t>h</a:t>
            </a:r>
            <a:r>
              <a:rPr lang="en-US" sz="1600" b="1" dirty="0">
                <a:sym typeface="Wingdings" panose="05000000000000000000" pitchFamily="2" charset="2"/>
              </a:rPr>
              <a:t>  Size Of Matrix in previous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P    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S     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K    Size Of Kernel Matrix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828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0035-7385-C400-CDD4-4D74846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96EDBA-10E5-409F-8A89-484C76D7D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18405"/>
              </p:ext>
            </p:extLst>
          </p:nvPr>
        </p:nvGraphicFramePr>
        <p:xfrm>
          <a:off x="570088" y="1523179"/>
          <a:ext cx="3527784" cy="1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1E3549-B626-7E08-FCF1-13658F3FE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72289"/>
              </p:ext>
            </p:extLst>
          </p:nvPr>
        </p:nvGraphicFramePr>
        <p:xfrm>
          <a:off x="7127958" y="2172572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DDC455-950B-5288-0A9C-97C0FFBFEB8B}"/>
              </a:ext>
            </a:extLst>
          </p:cNvPr>
          <p:cNvSpPr/>
          <p:nvPr/>
        </p:nvSpPr>
        <p:spPr>
          <a:xfrm>
            <a:off x="570088" y="1523179"/>
            <a:ext cx="1802722" cy="6493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C9D09-A440-372D-46D3-13DCF7D61E71}"/>
                  </a:ext>
                </a:extLst>
              </p:cNvPr>
              <p:cNvSpPr txBox="1"/>
              <p:nvPr/>
            </p:nvSpPr>
            <p:spPr>
              <a:xfrm>
                <a:off x="6565438" y="1738262"/>
                <a:ext cx="2669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𝑲𝒆𝒓𝒏𝒂𝒍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𝑺𝒊𝒛𝒆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/>
                  <a:t>2 * 2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C9D09-A440-372D-46D3-13DCF7D6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38" y="1738262"/>
                <a:ext cx="2669000" cy="276999"/>
              </a:xfrm>
              <a:prstGeom prst="rect">
                <a:avLst/>
              </a:prstGeom>
              <a:blipFill>
                <a:blip r:embed="rId2"/>
                <a:stretch>
                  <a:fillRect l="-3881" t="-28261" r="-4566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C71E30AB-A366-BDC8-404E-E60D9D5E8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10781"/>
              </p:ext>
            </p:extLst>
          </p:nvPr>
        </p:nvGraphicFramePr>
        <p:xfrm>
          <a:off x="9946452" y="2013721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C9E039-E708-0990-F869-76862640B3AA}"/>
              </a:ext>
            </a:extLst>
          </p:cNvPr>
          <p:cNvCxnSpPr>
            <a:cxnSpLocks/>
          </p:cNvCxnSpPr>
          <p:nvPr/>
        </p:nvCxnSpPr>
        <p:spPr>
          <a:xfrm>
            <a:off x="1471449" y="1876760"/>
            <a:ext cx="5656509" cy="42384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E92794-7474-F59C-5A15-B96FA6BFE547}"/>
              </a:ext>
            </a:extLst>
          </p:cNvPr>
          <p:cNvCxnSpPr>
            <a:cxnSpLocks/>
          </p:cNvCxnSpPr>
          <p:nvPr/>
        </p:nvCxnSpPr>
        <p:spPr>
          <a:xfrm flipV="1">
            <a:off x="7465671" y="2168824"/>
            <a:ext cx="2480781" cy="20001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169A32F-F702-F15D-0620-E32500345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84227"/>
              </p:ext>
            </p:extLst>
          </p:nvPr>
        </p:nvGraphicFramePr>
        <p:xfrm>
          <a:off x="608918" y="3356836"/>
          <a:ext cx="3527784" cy="1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7B3E6709-D9B7-9683-7379-539E5B580E49}"/>
              </a:ext>
            </a:extLst>
          </p:cNvPr>
          <p:cNvSpPr/>
          <p:nvPr/>
        </p:nvSpPr>
        <p:spPr>
          <a:xfrm>
            <a:off x="608918" y="3940785"/>
            <a:ext cx="1802722" cy="6493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1EC026-ADB2-DCC9-C652-80A4935F0E4F}"/>
              </a:ext>
            </a:extLst>
          </p:cNvPr>
          <p:cNvCxnSpPr>
            <a:cxnSpLocks/>
          </p:cNvCxnSpPr>
          <p:nvPr/>
        </p:nvCxnSpPr>
        <p:spPr>
          <a:xfrm flipV="1">
            <a:off x="1438474" y="2722641"/>
            <a:ext cx="6027197" cy="153870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54954F-B238-A8C6-BA1B-B4930AC47262}"/>
              </a:ext>
            </a:extLst>
          </p:cNvPr>
          <p:cNvCxnSpPr>
            <a:cxnSpLocks/>
          </p:cNvCxnSpPr>
          <p:nvPr/>
        </p:nvCxnSpPr>
        <p:spPr>
          <a:xfrm flipV="1">
            <a:off x="7465671" y="2628203"/>
            <a:ext cx="2526115" cy="113271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98D30F15-2E17-E254-6460-C990E4EC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74682"/>
              </p:ext>
            </p:extLst>
          </p:nvPr>
        </p:nvGraphicFramePr>
        <p:xfrm>
          <a:off x="7146679" y="3845498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FBCC93-AC18-1F64-11FB-FD963CEEE48F}"/>
                  </a:ext>
                </a:extLst>
              </p:cNvPr>
              <p:cNvSpPr txBox="1"/>
              <p:nvPr/>
            </p:nvSpPr>
            <p:spPr>
              <a:xfrm>
                <a:off x="7041687" y="3503857"/>
                <a:ext cx="1489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𝑷𝒐𝒐𝒍𝒊𝒏𝒈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FBCC93-AC18-1F64-11FB-FD963CE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87" y="3503857"/>
                <a:ext cx="1489190" cy="276999"/>
              </a:xfrm>
              <a:prstGeom prst="rect">
                <a:avLst/>
              </a:prstGeom>
              <a:blipFill>
                <a:blip r:embed="rId3"/>
                <a:stretch>
                  <a:fillRect l="-3279" t="-6667" r="-614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35D8AF42-FA04-22BD-B0AA-70351B759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73205"/>
              </p:ext>
            </p:extLst>
          </p:nvPr>
        </p:nvGraphicFramePr>
        <p:xfrm>
          <a:off x="9991786" y="3780856"/>
          <a:ext cx="1407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D6710B-88BE-3569-E198-C17ED9264A24}"/>
              </a:ext>
            </a:extLst>
          </p:cNvPr>
          <p:cNvCxnSpPr>
            <a:cxnSpLocks/>
          </p:cNvCxnSpPr>
          <p:nvPr/>
        </p:nvCxnSpPr>
        <p:spPr>
          <a:xfrm>
            <a:off x="1438474" y="1847875"/>
            <a:ext cx="6027197" cy="215835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EA234B-EC9B-0B00-0C2D-D804051CF597}"/>
              </a:ext>
            </a:extLst>
          </p:cNvPr>
          <p:cNvCxnSpPr>
            <a:cxnSpLocks/>
          </p:cNvCxnSpPr>
          <p:nvPr/>
        </p:nvCxnSpPr>
        <p:spPr>
          <a:xfrm flipV="1">
            <a:off x="7465671" y="3966927"/>
            <a:ext cx="2549265" cy="558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0DB9D-CBB9-7685-AFF4-C05B1ED2C056}"/>
              </a:ext>
            </a:extLst>
          </p:cNvPr>
          <p:cNvCxnSpPr>
            <a:cxnSpLocks/>
          </p:cNvCxnSpPr>
          <p:nvPr/>
        </p:nvCxnSpPr>
        <p:spPr>
          <a:xfrm>
            <a:off x="1438474" y="4281297"/>
            <a:ext cx="6027197" cy="11303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AEBB88-65EB-859A-151F-2E6BAD01C166}"/>
              </a:ext>
            </a:extLst>
          </p:cNvPr>
          <p:cNvCxnSpPr>
            <a:cxnSpLocks/>
          </p:cNvCxnSpPr>
          <p:nvPr/>
        </p:nvCxnSpPr>
        <p:spPr>
          <a:xfrm flipV="1">
            <a:off x="7465671" y="4330925"/>
            <a:ext cx="2549265" cy="6340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B53E7EF-18AD-F406-A41D-BD603A711C93}"/>
              </a:ext>
            </a:extLst>
          </p:cNvPr>
          <p:cNvSpPr txBox="1"/>
          <p:nvPr/>
        </p:nvSpPr>
        <p:spPr>
          <a:xfrm>
            <a:off x="1134319" y="5023413"/>
            <a:ext cx="3392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Pooling reduces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receptive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18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3954-B189-EC15-88E9-F51A2FB4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v/s Mean Pooling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730AD-17DC-6472-55C4-E6A8D994E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55AEC-40EF-2F06-4C85-8AFF81C54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Highlight sharp features </a:t>
            </a:r>
          </a:p>
          <a:p>
            <a:r>
              <a:rPr lang="en-US" dirty="0"/>
              <a:t>Contrast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2EF89-31AC-4332-F1AE-08D5FD32C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800CA-F54F-546A-183C-4D8268EA5A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Smooth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21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8539-4137-0674-1A27-7D8B51B1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2EC3-EE6C-F656-F87F-A4ADF86E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6A6-C135-2C8E-E54F-E4AC891A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Stride Or Pooling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9D17-348D-DD9F-3552-EBE08156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4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0A543B-7FF1-9444-84FC-64B4D475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64396"/>
              </p:ext>
            </p:extLst>
          </p:nvPr>
        </p:nvGraphicFramePr>
        <p:xfrm>
          <a:off x="220129" y="1306689"/>
          <a:ext cx="7055568" cy="23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90556721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31217442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0.96727749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0.7421466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0.48691099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0.65706806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0.45287958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0.98167539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0.9921466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0.62434555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0.98298429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0.98167539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0.77094241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0.98560209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0.66361257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0.90314136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0.34162304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0.21989529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0.19502618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0.65575916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0.82984293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0.19371728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0.13874346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0.17408377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63264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0.18717277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0.17539267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0.19109948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0.5013089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0.7447644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0.20942408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0.16099476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0.14790576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4459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1D4FE-AECE-3334-25E7-17506F1F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78115"/>
              </p:ext>
            </p:extLst>
          </p:nvPr>
        </p:nvGraphicFramePr>
        <p:xfrm>
          <a:off x="8545689" y="1956082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E6E6B9-D26E-517A-64C6-60419FABE9F7}"/>
              </a:ext>
            </a:extLst>
          </p:cNvPr>
          <p:cNvSpPr/>
          <p:nvPr/>
        </p:nvSpPr>
        <p:spPr>
          <a:xfrm>
            <a:off x="220129" y="1306689"/>
            <a:ext cx="2673542" cy="9059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E8BAFA-1219-733A-D986-B69C27CCC9AB}"/>
              </a:ext>
            </a:extLst>
          </p:cNvPr>
          <p:cNvCxnSpPr>
            <a:cxnSpLocks/>
          </p:cNvCxnSpPr>
          <p:nvPr/>
        </p:nvCxnSpPr>
        <p:spPr>
          <a:xfrm>
            <a:off x="220129" y="1306689"/>
            <a:ext cx="832556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46057-CE6D-0F24-7025-62C97552D231}"/>
              </a:ext>
            </a:extLst>
          </p:cNvPr>
          <p:cNvCxnSpPr>
            <a:cxnSpLocks/>
          </p:cNvCxnSpPr>
          <p:nvPr/>
        </p:nvCxnSpPr>
        <p:spPr>
          <a:xfrm>
            <a:off x="2893671" y="1306689"/>
            <a:ext cx="776304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BD279-B53A-BC1E-B369-0AC143556488}"/>
              </a:ext>
            </a:extLst>
          </p:cNvPr>
          <p:cNvCxnSpPr>
            <a:cxnSpLocks/>
          </p:cNvCxnSpPr>
          <p:nvPr/>
        </p:nvCxnSpPr>
        <p:spPr>
          <a:xfrm>
            <a:off x="220129" y="2212622"/>
            <a:ext cx="8325560" cy="84074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8618C-72AB-E921-D974-79C34CF8ECB3}"/>
              </a:ext>
            </a:extLst>
          </p:cNvPr>
          <p:cNvCxnSpPr>
            <a:cxnSpLocks/>
          </p:cNvCxnSpPr>
          <p:nvPr/>
        </p:nvCxnSpPr>
        <p:spPr>
          <a:xfrm>
            <a:off x="2893671" y="2108482"/>
            <a:ext cx="7763040" cy="94488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3B5939-D26C-8373-86E4-51932F6607BE}"/>
              </a:ext>
            </a:extLst>
          </p:cNvPr>
          <p:cNvSpPr txBox="1"/>
          <p:nvPr/>
        </p:nvSpPr>
        <p:spPr>
          <a:xfrm>
            <a:off x="7702745" y="21962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685CA-2469-8102-1E9C-2987EBB2DFD9}"/>
              </a:ext>
            </a:extLst>
          </p:cNvPr>
          <p:cNvSpPr txBox="1"/>
          <p:nvPr/>
        </p:nvSpPr>
        <p:spPr>
          <a:xfrm>
            <a:off x="9587419" y="345069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/>
              <p:nvPr/>
            </p:nvSpPr>
            <p:spPr>
              <a:xfrm>
                <a:off x="2297195" y="811953"/>
                <a:ext cx="2901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95" y="811953"/>
                <a:ext cx="2901435" cy="276999"/>
              </a:xfrm>
              <a:prstGeom prst="rect">
                <a:avLst/>
              </a:prstGeom>
              <a:blipFill>
                <a:blip r:embed="rId2"/>
                <a:stretch>
                  <a:fillRect l="-2311" t="-4348" r="-2521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/>
              <p:nvPr/>
            </p:nvSpPr>
            <p:spPr>
              <a:xfrm>
                <a:off x="8431654" y="1521265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654" y="1521265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111" t="-4444" r="-237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27584" y="113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in 2D Images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87C49DB-7648-D409-0CCD-F9F51960D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003" y="873657"/>
            <a:ext cx="304762" cy="3047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7B8710-9125-EB4B-732E-9C834BBFE5B9}"/>
              </a:ext>
            </a:extLst>
          </p:cNvPr>
          <p:cNvSpPr txBox="1"/>
          <p:nvPr/>
        </p:nvSpPr>
        <p:spPr>
          <a:xfrm>
            <a:off x="605059" y="4419518"/>
            <a:ext cx="433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dirty="0"/>
              <a:t>Of input features and Kernel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8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0A543B-7FF1-9444-84FC-64B4D475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56312"/>
              </p:ext>
            </p:extLst>
          </p:nvPr>
        </p:nvGraphicFramePr>
        <p:xfrm>
          <a:off x="570088" y="2356556"/>
          <a:ext cx="5291676" cy="18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0.7421466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0.9895288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0.67408377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0.65706806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0.45287958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0.9882199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0.77094241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1D4FE-AECE-3334-25E7-17506F1F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04532"/>
              </p:ext>
            </p:extLst>
          </p:nvPr>
        </p:nvGraphicFramePr>
        <p:xfrm>
          <a:off x="8895648" y="3005949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E6E6B9-D26E-517A-64C6-60419FABE9F7}"/>
              </a:ext>
            </a:extLst>
          </p:cNvPr>
          <p:cNvSpPr/>
          <p:nvPr/>
        </p:nvSpPr>
        <p:spPr>
          <a:xfrm>
            <a:off x="570088" y="2356556"/>
            <a:ext cx="2673542" cy="9059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E8BAFA-1219-733A-D986-B69C27CCC9AB}"/>
              </a:ext>
            </a:extLst>
          </p:cNvPr>
          <p:cNvCxnSpPr>
            <a:cxnSpLocks/>
          </p:cNvCxnSpPr>
          <p:nvPr/>
        </p:nvCxnSpPr>
        <p:spPr>
          <a:xfrm>
            <a:off x="570088" y="2356556"/>
            <a:ext cx="832556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46057-CE6D-0F24-7025-62C97552D231}"/>
              </a:ext>
            </a:extLst>
          </p:cNvPr>
          <p:cNvCxnSpPr>
            <a:cxnSpLocks/>
          </p:cNvCxnSpPr>
          <p:nvPr/>
        </p:nvCxnSpPr>
        <p:spPr>
          <a:xfrm>
            <a:off x="3243630" y="2356556"/>
            <a:ext cx="776304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BD279-B53A-BC1E-B369-0AC143556488}"/>
              </a:ext>
            </a:extLst>
          </p:cNvPr>
          <p:cNvCxnSpPr>
            <a:cxnSpLocks/>
          </p:cNvCxnSpPr>
          <p:nvPr/>
        </p:nvCxnSpPr>
        <p:spPr>
          <a:xfrm>
            <a:off x="570088" y="3262489"/>
            <a:ext cx="8325560" cy="84074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8618C-72AB-E921-D974-79C34CF8ECB3}"/>
              </a:ext>
            </a:extLst>
          </p:cNvPr>
          <p:cNvCxnSpPr>
            <a:cxnSpLocks/>
          </p:cNvCxnSpPr>
          <p:nvPr/>
        </p:nvCxnSpPr>
        <p:spPr>
          <a:xfrm>
            <a:off x="3243630" y="3158349"/>
            <a:ext cx="7763040" cy="94488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3B5939-D26C-8373-86E4-51932F6607BE}"/>
              </a:ext>
            </a:extLst>
          </p:cNvPr>
          <p:cNvSpPr txBox="1"/>
          <p:nvPr/>
        </p:nvSpPr>
        <p:spPr>
          <a:xfrm>
            <a:off x="8052704" y="324606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685CA-2469-8102-1E9C-2987EBB2DFD9}"/>
              </a:ext>
            </a:extLst>
          </p:cNvPr>
          <p:cNvSpPr txBox="1"/>
          <p:nvPr/>
        </p:nvSpPr>
        <p:spPr>
          <a:xfrm>
            <a:off x="9937378" y="4500562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=?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/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blipFill>
                <a:blip r:embed="rId2"/>
                <a:stretch>
                  <a:fillRect l="-2101" t="-4348" r="-2731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/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375" t="-2222" r="-211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27584" y="113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in 2D Images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7B8710-9125-EB4B-732E-9C834BBFE5B9}"/>
              </a:ext>
            </a:extLst>
          </p:cNvPr>
          <p:cNvSpPr txBox="1"/>
          <p:nvPr/>
        </p:nvSpPr>
        <p:spPr>
          <a:xfrm>
            <a:off x="955018" y="5469385"/>
            <a:ext cx="433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dirty="0"/>
              <a:t>Of input features and Kernel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2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D589448-2CFA-2244-3F53-BB28FC3D9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78444"/>
              </p:ext>
            </p:extLst>
          </p:nvPr>
        </p:nvGraphicFramePr>
        <p:xfrm>
          <a:off x="1568094" y="1453416"/>
          <a:ext cx="3630164" cy="104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541">
                  <a:extLst>
                    <a:ext uri="{9D8B030D-6E8A-4147-A177-3AD203B41FA5}">
                      <a16:colId xmlns:a16="http://schemas.microsoft.com/office/drawing/2014/main" val="3830956271"/>
                    </a:ext>
                  </a:extLst>
                </a:gridCol>
                <a:gridCol w="907541">
                  <a:extLst>
                    <a:ext uri="{9D8B030D-6E8A-4147-A177-3AD203B41FA5}">
                      <a16:colId xmlns:a16="http://schemas.microsoft.com/office/drawing/2014/main" val="1829649962"/>
                    </a:ext>
                  </a:extLst>
                </a:gridCol>
                <a:gridCol w="907541">
                  <a:extLst>
                    <a:ext uri="{9D8B030D-6E8A-4147-A177-3AD203B41FA5}">
                      <a16:colId xmlns:a16="http://schemas.microsoft.com/office/drawing/2014/main" val="4012283309"/>
                    </a:ext>
                  </a:extLst>
                </a:gridCol>
                <a:gridCol w="907541">
                  <a:extLst>
                    <a:ext uri="{9D8B030D-6E8A-4147-A177-3AD203B41FA5}">
                      <a16:colId xmlns:a16="http://schemas.microsoft.com/office/drawing/2014/main" val="2483162171"/>
                    </a:ext>
                  </a:extLst>
                </a:gridCol>
              </a:tblGrid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0.7421466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6818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0.9895288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0.67408377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0.65706806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8309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0440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0.9882199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647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0AE483-8A92-A982-4AD3-ABA4EF59F70A}"/>
                  </a:ext>
                </a:extLst>
              </p:cNvPr>
              <p:cNvSpPr txBox="1"/>
              <p:nvPr/>
            </p:nvSpPr>
            <p:spPr>
              <a:xfrm>
                <a:off x="1616667" y="1143255"/>
                <a:ext cx="353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𝑶𝒖𝒕𝒑𝒖𝒕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0AE483-8A92-A982-4AD3-ABA4EF59F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67" y="1143255"/>
                <a:ext cx="3533018" cy="276999"/>
              </a:xfrm>
              <a:prstGeom prst="rect">
                <a:avLst/>
              </a:prstGeom>
              <a:blipFill>
                <a:blip r:embed="rId2"/>
                <a:stretch>
                  <a:fillRect l="-1724" t="-6667" r="-137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27584" y="113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in 2D Images Output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7B179C-D745-4259-8160-516DEAF7EEB6}"/>
              </a:ext>
            </a:extLst>
          </p:cNvPr>
          <p:cNvSpPr txBox="1"/>
          <p:nvPr/>
        </p:nvSpPr>
        <p:spPr>
          <a:xfrm>
            <a:off x="605059" y="4419518"/>
            <a:ext cx="6307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dirty="0"/>
              <a:t>Of input features and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Kernels are filters that </a:t>
            </a:r>
            <a:r>
              <a:rPr lang="en-US" b="1" dirty="0">
                <a:solidFill>
                  <a:srgbClr val="FF0000"/>
                </a:solidFill>
              </a:rPr>
              <a:t>extract features </a:t>
            </a:r>
            <a:r>
              <a:rPr lang="en-US" dirty="0"/>
              <a:t>from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Kernels are generally small 3 * 3, 5 * 5 or 7 *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Kernel's starts with </a:t>
            </a:r>
            <a:r>
              <a:rPr lang="en-US" b="1" dirty="0">
                <a:solidFill>
                  <a:srgbClr val="FF0000"/>
                </a:solidFill>
              </a:rPr>
              <a:t>random values</a:t>
            </a:r>
            <a:r>
              <a:rPr lang="en-US" dirty="0"/>
              <a:t>, however it learns through </a:t>
            </a:r>
          </a:p>
          <a:p>
            <a:r>
              <a:rPr lang="en-US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gradient descent</a:t>
            </a:r>
            <a:r>
              <a:rPr lang="en-US" dirty="0"/>
              <a:t>, After learning kernel's are same all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Pretrained kernels is called </a:t>
            </a:r>
            <a:r>
              <a:rPr lang="en-IN" b="1" dirty="0">
                <a:solidFill>
                  <a:srgbClr val="FF0000"/>
                </a:solidFill>
              </a:rPr>
              <a:t>transfer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02936-99DF-70F8-1E74-B7F2B3342002}"/>
                  </a:ext>
                </a:extLst>
              </p:cNvPr>
              <p:cNvSpPr txBox="1"/>
              <p:nvPr/>
            </p:nvSpPr>
            <p:spPr>
              <a:xfrm>
                <a:off x="6736954" y="1420254"/>
                <a:ext cx="4623444" cy="605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+ 1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02936-99DF-70F8-1E74-B7F2B3342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54" y="1420254"/>
                <a:ext cx="4623444" cy="605679"/>
              </a:xfrm>
              <a:prstGeom prst="rect">
                <a:avLst/>
              </a:prstGeom>
              <a:blipFill>
                <a:blip r:embed="rId3"/>
                <a:stretch>
                  <a:fillRect t="-10101" b="-32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1013-C3BD-6E8E-E69A-46653B21FE98}"/>
                  </a:ext>
                </a:extLst>
              </p:cNvPr>
              <p:cNvSpPr txBox="1"/>
              <p:nvPr/>
            </p:nvSpPr>
            <p:spPr>
              <a:xfrm>
                <a:off x="6603999" y="2493780"/>
                <a:ext cx="544524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</a:t>
                </a:r>
                <a:r>
                  <a:rPr lang="en-IN" sz="1600" dirty="0"/>
                  <a:t>+ 1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1013-C3BD-6E8E-E69A-46653B21F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9" y="2493780"/>
                <a:ext cx="5445247" cy="492443"/>
              </a:xfrm>
              <a:prstGeom prst="rect">
                <a:avLst/>
              </a:prstGeom>
              <a:blipFill>
                <a:blip r:embed="rId4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D3975-1E8F-73CF-D55C-73343C83C3DF}"/>
                  </a:ext>
                </a:extLst>
              </p:cNvPr>
              <p:cNvSpPr txBox="1"/>
              <p:nvPr/>
            </p:nvSpPr>
            <p:spPr>
              <a:xfrm>
                <a:off x="6604000" y="3737205"/>
                <a:ext cx="4623444" cy="296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600" dirty="0"/>
                  <a:t> + 1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D3975-1E8F-73CF-D55C-73343C83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737205"/>
                <a:ext cx="4623444" cy="296107"/>
              </a:xfrm>
              <a:prstGeom prst="rect">
                <a:avLst/>
              </a:prstGeom>
              <a:blipFill>
                <a:blip r:embed="rId5"/>
                <a:stretch>
                  <a:fillRect l="-1449" t="-10204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53ED3B-5D8D-8B5B-747D-DB7AA1C4C5A8}"/>
                  </a:ext>
                </a:extLst>
              </p:cNvPr>
              <p:cNvSpPr txBox="1"/>
              <p:nvPr/>
            </p:nvSpPr>
            <p:spPr>
              <a:xfrm>
                <a:off x="6604000" y="3055159"/>
                <a:ext cx="51790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</a:t>
                </a:r>
                <a:r>
                  <a:rPr lang="en-IN" sz="1600" dirty="0"/>
                  <a:t>+ 1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53ED3B-5D8D-8B5B-747D-DB7AA1C4C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055159"/>
                <a:ext cx="5179028" cy="492443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C79610-3235-4669-D354-3C3AB6210C69}"/>
                  </a:ext>
                </a:extLst>
              </p:cNvPr>
              <p:cNvSpPr txBox="1"/>
              <p:nvPr/>
            </p:nvSpPr>
            <p:spPr>
              <a:xfrm>
                <a:off x="6604000" y="4327897"/>
                <a:ext cx="46234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sz="1600" dirty="0"/>
                  <a:t> + 1 = 4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C79610-3235-4669-D354-3C3AB621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4327897"/>
                <a:ext cx="4623444" cy="246221"/>
              </a:xfrm>
              <a:prstGeom prst="rect">
                <a:avLst/>
              </a:prstGeom>
              <a:blipFill>
                <a:blip r:embed="rId7"/>
                <a:stretch>
                  <a:fillRect l="-1449" t="-2750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768B35-3370-94FF-A06F-643194F76F6E}"/>
              </a:ext>
            </a:extLst>
          </p:cNvPr>
          <p:cNvSpPr txBox="1"/>
          <p:nvPr/>
        </p:nvSpPr>
        <p:spPr>
          <a:xfrm>
            <a:off x="6958663" y="4892994"/>
            <a:ext cx="49721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</a:t>
            </a:r>
            <a:r>
              <a:rPr lang="en-US" sz="2000" b="1" baseline="-25000" dirty="0"/>
              <a:t>h</a:t>
            </a:r>
            <a:r>
              <a:rPr lang="en-US" sz="2000" b="1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Size Of Input Matrix in Current Layer</a:t>
            </a:r>
            <a:br>
              <a:rPr lang="en-US" sz="2000" b="1" dirty="0">
                <a:sym typeface="Wingdings" panose="05000000000000000000" pitchFamily="2" charset="2"/>
              </a:rPr>
            </a:br>
            <a:r>
              <a:rPr lang="en-US" sz="2000" b="1" dirty="0" err="1">
                <a:sym typeface="Wingdings" panose="05000000000000000000" pitchFamily="2" charset="2"/>
              </a:rPr>
              <a:t>M</a:t>
            </a:r>
            <a:r>
              <a:rPr lang="en-US" sz="2000" b="1" baseline="-25000" dirty="0" err="1">
                <a:sym typeface="Wingdings" panose="05000000000000000000" pitchFamily="2" charset="2"/>
              </a:rPr>
              <a:t>h</a:t>
            </a:r>
            <a:r>
              <a:rPr lang="en-US" sz="2000" b="1" dirty="0">
                <a:sym typeface="Wingdings" panose="05000000000000000000" pitchFamily="2" charset="2"/>
              </a:rPr>
              <a:t>  Size Of Matrix in previous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anose="05000000000000000000" pitchFamily="2" charset="2"/>
              </a:rPr>
              <a:t>P    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anose="05000000000000000000" pitchFamily="2" charset="2"/>
              </a:rPr>
              <a:t>S     Stride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anose="05000000000000000000" pitchFamily="2" charset="2"/>
              </a:rPr>
              <a:t>K    Size Of Kernel Matrix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6718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9C5-9929-8D45-96C7-2A8D318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in Convolution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40DF1-44F0-E624-9581-FF42317D2FF5}"/>
              </a:ext>
            </a:extLst>
          </p:cNvPr>
          <p:cNvSpPr txBox="1"/>
          <p:nvPr/>
        </p:nvSpPr>
        <p:spPr>
          <a:xfrm>
            <a:off x="1099595" y="1817225"/>
            <a:ext cx="109014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example input matrix Of size 6 * 6 with a kernel size of 3 * 3 , output matrix was of size 4 *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need to retain the output size as input size, then we use padding.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formula if we add a padding of 1, then we the output matrix size will match with the input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padded values are generally 0.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D7490-B803-FF6C-CE47-EE69F2B49EC2}"/>
                  </a:ext>
                </a:extLst>
              </p:cNvPr>
              <p:cNvSpPr txBox="1"/>
              <p:nvPr/>
            </p:nvSpPr>
            <p:spPr>
              <a:xfrm>
                <a:off x="2911675" y="2867621"/>
                <a:ext cx="5445247" cy="341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b="1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i="1" dirty="0">
                    <a:solidFill>
                      <a:srgbClr val="FF0000"/>
                    </a:solidFill>
                  </a:rPr>
                  <a:t> + 1</a:t>
                </a:r>
                <a:endParaRPr lang="en-IN" b="1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D7490-B803-FF6C-CE47-EE69F2B4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5" y="2867621"/>
                <a:ext cx="5445247" cy="341055"/>
              </a:xfrm>
              <a:prstGeom prst="rect">
                <a:avLst/>
              </a:prstGeom>
              <a:blipFill>
                <a:blip r:embed="rId2"/>
                <a:stretch>
                  <a:fillRect l="-1568" t="-12500" r="-1680" b="-33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461526-646D-9293-9B70-740C3B5242D9}"/>
                  </a:ext>
                </a:extLst>
              </p:cNvPr>
              <p:cNvSpPr txBox="1"/>
              <p:nvPr/>
            </p:nvSpPr>
            <p:spPr>
              <a:xfrm>
                <a:off x="2911676" y="4111046"/>
                <a:ext cx="5074856" cy="344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+ 1</a:t>
                </a:r>
                <a:endParaRPr lang="en-IN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461526-646D-9293-9B70-740C3B52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6" y="4111046"/>
                <a:ext cx="5074856" cy="344261"/>
              </a:xfrm>
              <a:prstGeom prst="rect">
                <a:avLst/>
              </a:prstGeom>
              <a:blipFill>
                <a:blip r:embed="rId3"/>
                <a:stretch>
                  <a:fillRect l="-1683" t="-10526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179BE-5539-08DA-D0EB-4B03FA28E681}"/>
                  </a:ext>
                </a:extLst>
              </p:cNvPr>
              <p:cNvSpPr txBox="1"/>
              <p:nvPr/>
            </p:nvSpPr>
            <p:spPr>
              <a:xfrm>
                <a:off x="2911676" y="3429000"/>
                <a:ext cx="5179028" cy="340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𝒇𝒍𝒐𝒐𝒓</m:t>
                    </m:r>
                    <m:d>
                      <m:d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+ 1</a:t>
                </a:r>
                <a:endParaRPr lang="en-IN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179BE-5539-08DA-D0EB-4B03FA28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6" y="3429000"/>
                <a:ext cx="5179028" cy="340158"/>
              </a:xfrm>
              <a:prstGeom prst="rect">
                <a:avLst/>
              </a:prstGeom>
              <a:blipFill>
                <a:blip r:embed="rId4"/>
                <a:stretch>
                  <a:fillRect l="-1649" t="-12727" r="-2120" b="-3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D5CDB9-31F9-17C8-11E3-903AAE556698}"/>
                  </a:ext>
                </a:extLst>
              </p:cNvPr>
              <p:cNvSpPr txBox="1"/>
              <p:nvPr/>
            </p:nvSpPr>
            <p:spPr>
              <a:xfrm>
                <a:off x="2911676" y="4701738"/>
                <a:ext cx="46234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𝑃𝑟𝑒𝑣𝑖𝑜𝑢𝑠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dirty="0"/>
                  <a:t>5 + 1 = </a:t>
                </a:r>
                <a:r>
                  <a:rPr lang="en-IN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D5CDB9-31F9-17C8-11E3-903AAE55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76" y="4701738"/>
                <a:ext cx="4623444" cy="276999"/>
              </a:xfrm>
              <a:prstGeom prst="rect">
                <a:avLst/>
              </a:prstGeom>
              <a:blipFill>
                <a:blip r:embed="rId5"/>
                <a:stretch>
                  <a:fillRect l="-1583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F1D4FE-AECE-3334-25E7-17506F1F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40288"/>
              </p:ext>
            </p:extLst>
          </p:nvPr>
        </p:nvGraphicFramePr>
        <p:xfrm>
          <a:off x="9347203" y="2357438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83B5939-D26C-8373-86E4-51932F6607BE}"/>
              </a:ext>
            </a:extLst>
          </p:cNvPr>
          <p:cNvSpPr txBox="1"/>
          <p:nvPr/>
        </p:nvSpPr>
        <p:spPr>
          <a:xfrm>
            <a:off x="8503266" y="252135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/>
              <p:nvPr/>
            </p:nvSpPr>
            <p:spPr>
              <a:xfrm>
                <a:off x="2673388" y="1028203"/>
                <a:ext cx="4988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𝒑𝒂𝒅𝒅𝒊𝒏𝒈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22284-9614-1D14-7572-BAC985DE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88" y="1028203"/>
                <a:ext cx="4988545" cy="276999"/>
              </a:xfrm>
              <a:prstGeom prst="rect">
                <a:avLst/>
              </a:prstGeom>
              <a:blipFill>
                <a:blip r:embed="rId2"/>
                <a:stretch>
                  <a:fillRect l="-1222" t="-6667" r="-733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/>
              <p:nvPr/>
            </p:nvSpPr>
            <p:spPr>
              <a:xfrm>
                <a:off x="9233168" y="1922621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85B2D2-B02C-F023-DD29-A623D2A0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168" y="1922621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375" t="-2174" r="-2111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52125233-0E23-4D9E-7F4D-DCA1F2A8B223}"/>
              </a:ext>
            </a:extLst>
          </p:cNvPr>
          <p:cNvSpPr txBox="1">
            <a:spLocks/>
          </p:cNvSpPr>
          <p:nvPr/>
        </p:nvSpPr>
        <p:spPr>
          <a:xfrm>
            <a:off x="227584" y="113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Convolution With Padding</a:t>
            </a:r>
            <a:endParaRPr lang="en-IN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F62242F-A50B-3807-B923-C987F958D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689"/>
              </p:ext>
            </p:extLst>
          </p:nvPr>
        </p:nvGraphicFramePr>
        <p:xfrm>
          <a:off x="218916" y="1305202"/>
          <a:ext cx="80196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5">
                  <a:extLst>
                    <a:ext uri="{9D8B030D-6E8A-4147-A177-3AD203B41FA5}">
                      <a16:colId xmlns:a16="http://schemas.microsoft.com/office/drawing/2014/main" val="366564057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692145836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1651184579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1980024743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4106869080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2526093799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2485545354"/>
                    </a:ext>
                  </a:extLst>
                </a:gridCol>
                <a:gridCol w="1002455">
                  <a:extLst>
                    <a:ext uri="{9D8B030D-6E8A-4147-A177-3AD203B41FA5}">
                      <a16:colId xmlns:a16="http://schemas.microsoft.com/office/drawing/2014/main" val="242032044"/>
                    </a:ext>
                  </a:extLst>
                </a:gridCol>
              </a:tblGrid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28139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0.97382199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54683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0.9947644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0.7421466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0.48691099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0.51963351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59848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0.9895288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0.67408377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0.65706806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0.45287958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76582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6341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0.9882199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0.77094241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84089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0.48298429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76440"/>
                  </a:ext>
                </a:extLst>
              </a:tr>
              <a:tr h="34081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30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1A138-24DA-62FB-9AA8-3F7009592B37}"/>
                  </a:ext>
                </a:extLst>
              </p:cNvPr>
              <p:cNvSpPr txBox="1"/>
              <p:nvPr/>
            </p:nvSpPr>
            <p:spPr>
              <a:xfrm>
                <a:off x="4723759" y="4658381"/>
                <a:ext cx="4623444" cy="605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+ 1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A1A138-24DA-62FB-9AA8-3F700959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59" y="4658381"/>
                <a:ext cx="4623444" cy="605679"/>
              </a:xfrm>
              <a:prstGeom prst="rect">
                <a:avLst/>
              </a:prstGeom>
              <a:blipFill>
                <a:blip r:embed="rId4"/>
                <a:stretch>
                  <a:fillRect t="-9000" b="-3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806D84-3F38-0FA3-1CDC-C318AF1FC193}"/>
                  </a:ext>
                </a:extLst>
              </p:cNvPr>
              <p:cNvSpPr txBox="1"/>
              <p:nvPr/>
            </p:nvSpPr>
            <p:spPr>
              <a:xfrm>
                <a:off x="4609724" y="5526957"/>
                <a:ext cx="4623444" cy="605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3200" dirty="0"/>
                  <a:t> + 1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806D84-3F38-0FA3-1CDC-C318AF1F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724" y="5526957"/>
                <a:ext cx="4623444" cy="605679"/>
              </a:xfrm>
              <a:prstGeom prst="rect">
                <a:avLst/>
              </a:prstGeom>
              <a:blipFill>
                <a:blip r:embed="rId5"/>
                <a:stretch>
                  <a:fillRect t="-12121" r="-264" b="-30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0E1FD5-5F45-1D83-3009-591C745C4D58}"/>
                  </a:ext>
                </a:extLst>
              </p:cNvPr>
              <p:cNvSpPr txBox="1"/>
              <p:nvPr/>
            </p:nvSpPr>
            <p:spPr>
              <a:xfrm>
                <a:off x="4468613" y="6207634"/>
                <a:ext cx="73508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N" sz="3200" dirty="0"/>
                  <a:t> + 1 = 6 (As the original image size)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0E1FD5-5F45-1D83-3009-591C745C4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13" y="6207634"/>
                <a:ext cx="7350854" cy="492443"/>
              </a:xfrm>
              <a:prstGeom prst="rect">
                <a:avLst/>
              </a:prstGeom>
              <a:blipFill>
                <a:blip r:embed="rId6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31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8672-C0A8-4BF6-DBE8-29D85F6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D356-238F-2402-CB6B-A28A07D5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is used to increase the result of the convolution and match the previous layer.</a:t>
            </a:r>
          </a:p>
          <a:p>
            <a:r>
              <a:rPr lang="en-US" dirty="0"/>
              <a:t>Padding involves adding 1+ row and column</a:t>
            </a:r>
          </a:p>
          <a:p>
            <a:r>
              <a:rPr lang="en-US" dirty="0"/>
              <a:t>Padding numbers are generally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37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69-9839-F495-E4F6-26483DD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with Stride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424FEA-B071-6328-EEC4-A9BF0F53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04419"/>
              </p:ext>
            </p:extLst>
          </p:nvPr>
        </p:nvGraphicFramePr>
        <p:xfrm>
          <a:off x="570088" y="2356556"/>
          <a:ext cx="5291676" cy="18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788035049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66893931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74123826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0.9960733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0.9947644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0.87565445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0.97382199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28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0.98560209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0.7421466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0.51963351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0.9895288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0.67408377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0.68455497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0.65706806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0.45287958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30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0.98429319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0.81020942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0.66623037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0.98036649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0.9882199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0.86256545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0.67670157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0.61910995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0.77094241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78362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0.9973822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0.79973822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0.45418848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0.59293194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5924D3-3102-CF46-C97C-465DEC39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84530"/>
              </p:ext>
            </p:extLst>
          </p:nvPr>
        </p:nvGraphicFramePr>
        <p:xfrm>
          <a:off x="8895648" y="3005949"/>
          <a:ext cx="21110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74">
                  <a:extLst>
                    <a:ext uri="{9D8B030D-6E8A-4147-A177-3AD203B41FA5}">
                      <a16:colId xmlns:a16="http://schemas.microsoft.com/office/drawing/2014/main" val="58573133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04141126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6717160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51674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8400"/>
                  </a:ext>
                </a:extLst>
              </a:tr>
              <a:tr h="2362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964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673EBFD-474D-4218-E7D1-C383BD5DAE91}"/>
              </a:ext>
            </a:extLst>
          </p:cNvPr>
          <p:cNvSpPr/>
          <p:nvPr/>
        </p:nvSpPr>
        <p:spPr>
          <a:xfrm>
            <a:off x="570088" y="2356556"/>
            <a:ext cx="2673542" cy="9059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1F579-B8B4-A18A-AD73-16BD5BE201CC}"/>
              </a:ext>
            </a:extLst>
          </p:cNvPr>
          <p:cNvCxnSpPr>
            <a:cxnSpLocks/>
          </p:cNvCxnSpPr>
          <p:nvPr/>
        </p:nvCxnSpPr>
        <p:spPr>
          <a:xfrm>
            <a:off x="570088" y="2356556"/>
            <a:ext cx="832556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4119F-7714-EA07-9BD4-B19D053E5E57}"/>
              </a:ext>
            </a:extLst>
          </p:cNvPr>
          <p:cNvCxnSpPr>
            <a:cxnSpLocks/>
          </p:cNvCxnSpPr>
          <p:nvPr/>
        </p:nvCxnSpPr>
        <p:spPr>
          <a:xfrm>
            <a:off x="3243630" y="2356556"/>
            <a:ext cx="7763040" cy="6493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9A94E-0CCD-E676-29A8-4B628413C2C3}"/>
              </a:ext>
            </a:extLst>
          </p:cNvPr>
          <p:cNvCxnSpPr>
            <a:cxnSpLocks/>
          </p:cNvCxnSpPr>
          <p:nvPr/>
        </p:nvCxnSpPr>
        <p:spPr>
          <a:xfrm>
            <a:off x="570088" y="3262489"/>
            <a:ext cx="8325560" cy="84074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00768-E7BD-F336-127B-D12DE1C51E6E}"/>
              </a:ext>
            </a:extLst>
          </p:cNvPr>
          <p:cNvCxnSpPr>
            <a:cxnSpLocks/>
          </p:cNvCxnSpPr>
          <p:nvPr/>
        </p:nvCxnSpPr>
        <p:spPr>
          <a:xfrm>
            <a:off x="3243630" y="3158349"/>
            <a:ext cx="7763040" cy="94488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D84506-BD21-33B3-7A7D-976B4BE62F6F}"/>
              </a:ext>
            </a:extLst>
          </p:cNvPr>
          <p:cNvSpPr txBox="1"/>
          <p:nvPr/>
        </p:nvSpPr>
        <p:spPr>
          <a:xfrm>
            <a:off x="8052704" y="324606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*</a:t>
            </a:r>
            <a:endParaRPr lang="en-I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4912C-C0B8-B597-BD6C-DE1228DEF59C}"/>
                  </a:ext>
                </a:extLst>
              </p:cNvPr>
              <p:cNvSpPr txBox="1"/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𝒑𝒊𝒙𝒆𝒍𝒔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4912C-C0B8-B597-BD6C-DE1228DE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54" y="1861820"/>
                <a:ext cx="2901435" cy="276999"/>
              </a:xfrm>
              <a:prstGeom prst="rect">
                <a:avLst/>
              </a:prstGeom>
              <a:blipFill>
                <a:blip r:embed="rId2"/>
                <a:stretch>
                  <a:fillRect l="-2101" t="-4348" r="-2731" b="-34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0A5BD-5E57-3CFD-3BDB-7DE164D904C3}"/>
                  </a:ext>
                </a:extLst>
              </p:cNvPr>
              <p:cNvSpPr txBox="1"/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𝑲𝒆𝒓𝒏𝒂𝒍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0A5BD-5E57-3CFD-3BDB-7DE164D9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13" y="2571132"/>
                <a:ext cx="2311530" cy="276999"/>
              </a:xfrm>
              <a:prstGeom prst="rect">
                <a:avLst/>
              </a:prstGeom>
              <a:blipFill>
                <a:blip r:embed="rId3"/>
                <a:stretch>
                  <a:fillRect l="-2375" t="-2222" r="-211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40C7BE-720D-2125-4180-7CC8CFE3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18899"/>
              </p:ext>
            </p:extLst>
          </p:nvPr>
        </p:nvGraphicFramePr>
        <p:xfrm>
          <a:off x="8898479" y="5338548"/>
          <a:ext cx="2645838" cy="8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6">
                  <a:extLst>
                    <a:ext uri="{9D8B030D-6E8A-4147-A177-3AD203B41FA5}">
                      <a16:colId xmlns:a16="http://schemas.microsoft.com/office/drawing/2014/main" val="2883347725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1229122533"/>
                    </a:ext>
                  </a:extLst>
                </a:gridCol>
                <a:gridCol w="881946">
                  <a:extLst>
                    <a:ext uri="{9D8B030D-6E8A-4147-A177-3AD203B41FA5}">
                      <a16:colId xmlns:a16="http://schemas.microsoft.com/office/drawing/2014/main" val="3046042430"/>
                    </a:ext>
                  </a:extLst>
                </a:gridCol>
              </a:tblGrid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0.9947644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0.48691099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0.51963351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26155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0.97774869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0.67015707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0.62434555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4679"/>
                  </a:ext>
                </a:extLst>
              </a:tr>
              <a:tr h="293971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0.79973822</a:t>
                      </a: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0.64136126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0.48298429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289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DA339E-FF12-CB71-A096-4674E31B3C7C}"/>
              </a:ext>
            </a:extLst>
          </p:cNvPr>
          <p:cNvSpPr txBox="1"/>
          <p:nvPr/>
        </p:nvSpPr>
        <p:spPr>
          <a:xfrm>
            <a:off x="9937378" y="461144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322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8672-C0A8-4BF6-DBE8-29D85F66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D356-238F-2402-CB6B-A28A07D5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Stride is used to decrease the size of the result of convolution, it is mechanism of down sampling and reduces the number of params in CNN</a:t>
            </a:r>
          </a:p>
          <a:p>
            <a:r>
              <a:rPr lang="en-US" dirty="0"/>
              <a:t>Stride is usually the same for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0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999</Words>
  <Application>Microsoft Office PowerPoint</Application>
  <PresentationFormat>Widescreen</PresentationFormat>
  <Paragraphs>463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Convolution</vt:lpstr>
      <vt:lpstr>PowerPoint Presentation</vt:lpstr>
      <vt:lpstr>PowerPoint Presentation</vt:lpstr>
      <vt:lpstr>PowerPoint Presentation</vt:lpstr>
      <vt:lpstr>Padding in Convolution</vt:lpstr>
      <vt:lpstr>PowerPoint Presentation</vt:lpstr>
      <vt:lpstr>Padding Summary</vt:lpstr>
      <vt:lpstr>Convolution with Stride</vt:lpstr>
      <vt:lpstr>Stride Summary</vt:lpstr>
      <vt:lpstr>Transpose Convolution</vt:lpstr>
      <vt:lpstr>Transpose Convolution</vt:lpstr>
      <vt:lpstr>Pooling</vt:lpstr>
      <vt:lpstr>Max v/s Mean Pooling</vt:lpstr>
      <vt:lpstr>Receptive Fields</vt:lpstr>
      <vt:lpstr>Convolution Stride Or Pooling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</dc:title>
  <dc:creator>DELL</dc:creator>
  <cp:lastModifiedBy>DELL</cp:lastModifiedBy>
  <cp:revision>60</cp:revision>
  <dcterms:created xsi:type="dcterms:W3CDTF">2023-01-24T04:03:57Z</dcterms:created>
  <dcterms:modified xsi:type="dcterms:W3CDTF">2023-01-24T14:10:16Z</dcterms:modified>
</cp:coreProperties>
</file>