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7D0E3-2F2F-4D69-AEC7-2D7ED248517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6C5E-9F00-4AF9-B1E1-16FBBA789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6C5E-9F00-4AF9-B1E1-16FBBA78941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6C5E-9F00-4AF9-B1E1-16FBBA7894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3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51B8-968C-40E0-B92C-33E17E047F59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36AD-EB07-4DAD-8ED0-1FC9132D6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LDA has also an acronym for “Linear Discriminant Analysis”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E31-4A81-9AF6-41EA-86252B70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for Topic Modelling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DB033A-0275-73BD-ABA2-4C685627538B}"/>
                  </a:ext>
                </a:extLst>
              </p:cNvPr>
              <p:cNvSpPr/>
              <p:nvPr/>
            </p:nvSpPr>
            <p:spPr>
              <a:xfrm>
                <a:off x="937549" y="1921397"/>
                <a:ext cx="2951545" cy="421318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𝑊𝑜𝑟𝑑𝑠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DB033A-0275-73BD-ABA2-4C685627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9" y="1921397"/>
                <a:ext cx="2951545" cy="4213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64F7-3F04-5C74-2F13-C01C60307131}"/>
                  </a:ext>
                </a:extLst>
              </p:cNvPr>
              <p:cNvSpPr txBox="1"/>
              <p:nvPr/>
            </p:nvSpPr>
            <p:spPr>
              <a:xfrm>
                <a:off x="4177167" y="3889489"/>
                <a:ext cx="399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64F7-3F04-5C74-2F13-C01C6030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67" y="3889489"/>
                <a:ext cx="399148" cy="276999"/>
              </a:xfrm>
              <a:prstGeom prst="rect">
                <a:avLst/>
              </a:prstGeom>
              <a:blipFill>
                <a:blip r:embed="rId4"/>
                <a:stretch>
                  <a:fillRect l="-4545" r="-6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BBA7FF-89AC-7810-657D-6A5393A1DB76}"/>
                  </a:ext>
                </a:extLst>
              </p:cNvPr>
              <p:cNvSpPr/>
              <p:nvPr/>
            </p:nvSpPr>
            <p:spPr>
              <a:xfrm>
                <a:off x="4864389" y="1921397"/>
                <a:ext cx="1814204" cy="42131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BBA7FF-89AC-7810-657D-6A5393A1D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89" y="1921397"/>
                <a:ext cx="1814204" cy="421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138CB7-A63D-5258-97B1-05F3C55E40CF}"/>
                  </a:ext>
                </a:extLst>
              </p:cNvPr>
              <p:cNvSpPr/>
              <p:nvPr/>
            </p:nvSpPr>
            <p:spPr>
              <a:xfrm>
                <a:off x="7095280" y="1920932"/>
                <a:ext cx="3750197" cy="17383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138CB7-A63D-5258-97B1-05F3C55E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0" y="1920932"/>
                <a:ext cx="3750197" cy="1738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38B1B-8A85-ED5F-86C2-9B5CCA733B1C}"/>
                  </a:ext>
                </a:extLst>
              </p:cNvPr>
              <p:cNvSpPr txBox="1"/>
              <p:nvPr/>
            </p:nvSpPr>
            <p:spPr>
              <a:xfrm rot="16200000">
                <a:off x="3003440" y="3762301"/>
                <a:ext cx="3402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𝐷𝑜𝑐𝑢𝑚𝑒𝑛𝑡𝑠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38B1B-8A85-ED5F-86C2-9B5CCA73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03440" y="3762301"/>
                <a:ext cx="34029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664C5CB-3258-A8BB-80B7-7CC28193FFEA}"/>
                  </a:ext>
                </a:extLst>
              </p:cNvPr>
              <p:cNvSpPr/>
              <p:nvPr/>
            </p:nvSpPr>
            <p:spPr>
              <a:xfrm>
                <a:off x="7904545" y="4597397"/>
                <a:ext cx="3449255" cy="904940"/>
              </a:xfrm>
              <a:prstGeom prst="wedgeRectCallou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𝐿𝐷𝐴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664C5CB-3258-A8BB-80B7-7CC28193F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5" y="4597397"/>
                <a:ext cx="3449255" cy="904940"/>
              </a:xfrm>
              <a:prstGeom prst="wedgeRectCallou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2EA47-5D80-172B-06B3-3C744E521D41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8372B9-7416-6007-1A47-E02E9042901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842A86-9A3B-2D70-843E-AEE8383770C8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43688B-CF2A-A647-B3DE-8CDB2C4A97A8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D80E76-B51C-FEC2-857F-FB9967DB1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97F2D8-8D0B-43CC-0561-0090BD0C6213}"/>
                  </a:ext>
                </a:extLst>
              </p:cNvPr>
              <p:cNvSpPr txBox="1"/>
              <p:nvPr/>
            </p:nvSpPr>
            <p:spPr>
              <a:xfrm>
                <a:off x="4070012" y="6036571"/>
                <a:ext cx="3402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𝑇𝑜𝑝𝑖𝑐𝑠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97F2D8-8D0B-43CC-0561-0090BD0C6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12" y="6036571"/>
                <a:ext cx="340295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E0E17F-900D-CF2F-AD45-37E1380E67F6}"/>
                  </a:ext>
                </a:extLst>
              </p:cNvPr>
              <p:cNvSpPr txBox="1"/>
              <p:nvPr/>
            </p:nvSpPr>
            <p:spPr>
              <a:xfrm>
                <a:off x="7294446" y="3644902"/>
                <a:ext cx="3402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𝑊𝑜𝑟𝑑𝑠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E0E17F-900D-CF2F-AD45-37E1380E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46" y="3644902"/>
                <a:ext cx="34029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8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36E9-52EC-A76D-4906-5853938C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API Reference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CD0B99-E0B5-8339-48F6-F91FC5789019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4DF1C1-592A-D28E-87B0-BB92041528DE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0EE7F7-B869-D1AC-A48D-F8A55A8D62E7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04B9B8-D419-DB40-D4E9-7541765B83F6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CBA4BF-94DC-FE25-9911-E4FA69901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168648-5FA6-7129-2EDC-282D281F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1" y="1690688"/>
            <a:ext cx="4992537" cy="1325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D84A6-A394-B81B-A4B4-FAD9002E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75" y="2213855"/>
            <a:ext cx="3217883" cy="243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AE693-6E77-FB8C-D2FB-72CFDDC3C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73" y="3763524"/>
            <a:ext cx="5222426" cy="1713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428A65-9572-C13D-B188-5E53E5F73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412" y="5016149"/>
            <a:ext cx="2797388" cy="10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081C-705E-1092-4367-41F40103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Summary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05AD-4D9B-4CFF-3643-0E846DAE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Modelling is unsupervised learning and similar to clustering.</a:t>
            </a:r>
          </a:p>
          <a:p>
            <a:r>
              <a:rPr lang="en-US" dirty="0"/>
              <a:t>For LDA, a new topic is sampled for every word, but for mixture models(i.e. clustering) only one topic per document.</a:t>
            </a:r>
          </a:p>
          <a:p>
            <a:r>
              <a:rPr lang="en-US" dirty="0"/>
              <a:t>NMF can be applied to topic modelling since </a:t>
            </a:r>
            <a:r>
              <a:rPr lang="en-US"/>
              <a:t>the outputs are the same.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68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36CB-20F4-BA99-C062-D017A3CF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topic x words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421C5-B555-441B-4679-E39DD4E814A8}"/>
              </a:ext>
            </a:extLst>
          </p:cNvPr>
          <p:cNvSpPr txBox="1"/>
          <p:nvPr/>
        </p:nvSpPr>
        <p:spPr>
          <a:xfrm>
            <a:off x="1307939" y="2164466"/>
            <a:ext cx="122293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sklearn.feature_extraction.text</a:t>
            </a:r>
            <a:r>
              <a:rPr lang="en-IN" dirty="0"/>
              <a:t> import </a:t>
            </a:r>
            <a:r>
              <a:rPr lang="en-IN" dirty="0" err="1"/>
              <a:t>CountVectorizer</a:t>
            </a:r>
            <a:endParaRPr lang="en-IN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text = ['Advanced antivirus software defend cyberthreats ',</a:t>
            </a:r>
          </a:p>
          <a:p>
            <a:r>
              <a:rPr lang="en-IN" dirty="0"/>
              <a:t>        'people living in groups make decisions',</a:t>
            </a:r>
          </a:p>
          <a:p>
            <a:r>
              <a:rPr lang="en-IN" dirty="0"/>
              <a:t>        'extraordinary year </a:t>
            </a:r>
            <a:r>
              <a:rPr lang="en-IN" dirty="0" err="1"/>
              <a:t>australian</a:t>
            </a:r>
            <a:r>
              <a:rPr lang="en-IN" dirty="0"/>
              <a:t> films']</a:t>
            </a:r>
          </a:p>
          <a:p>
            <a:r>
              <a:rPr lang="en-IN" dirty="0" err="1"/>
              <a:t>coun_vect</a:t>
            </a:r>
            <a:r>
              <a:rPr lang="en-IN" dirty="0"/>
              <a:t> = </a:t>
            </a:r>
            <a:r>
              <a:rPr lang="en-IN" dirty="0" err="1"/>
              <a:t>CountVectorizer</a:t>
            </a:r>
            <a:r>
              <a:rPr lang="en-IN" dirty="0"/>
              <a:t>()</a:t>
            </a:r>
          </a:p>
          <a:p>
            <a:r>
              <a:rPr lang="en-IN" dirty="0" err="1"/>
              <a:t>count_matrix</a:t>
            </a:r>
            <a:r>
              <a:rPr lang="en-IN" dirty="0"/>
              <a:t> = </a:t>
            </a:r>
            <a:r>
              <a:rPr lang="en-IN" dirty="0" err="1"/>
              <a:t>coun_vect.fit_transform</a:t>
            </a:r>
            <a:r>
              <a:rPr lang="en-IN" dirty="0"/>
              <a:t>(text)</a:t>
            </a:r>
          </a:p>
          <a:p>
            <a:r>
              <a:rPr lang="en-IN" dirty="0" err="1"/>
              <a:t>count_array</a:t>
            </a:r>
            <a:r>
              <a:rPr lang="en-IN" dirty="0"/>
              <a:t> = </a:t>
            </a:r>
            <a:r>
              <a:rPr lang="en-IN" dirty="0" err="1"/>
              <a:t>count_matrix.toarray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(data=</a:t>
            </a:r>
            <a:r>
              <a:rPr lang="en-IN" dirty="0" err="1"/>
              <a:t>count_array,columns</a:t>
            </a:r>
            <a:r>
              <a:rPr lang="en-IN" dirty="0"/>
              <a:t> = </a:t>
            </a:r>
            <a:r>
              <a:rPr lang="en-IN" dirty="0" err="1"/>
              <a:t>coun_vect.get_feature_names</a:t>
            </a:r>
            <a:r>
              <a:rPr lang="en-IN" dirty="0"/>
              <a:t>(),index=['software_doc','people_doc','</a:t>
            </a:r>
            <a:r>
              <a:rPr lang="en-IN" dirty="0" err="1"/>
              <a:t>film_doc</a:t>
            </a:r>
            <a:r>
              <a:rPr lang="en-IN" dirty="0"/>
              <a:t>'])</a:t>
            </a:r>
          </a:p>
          <a:p>
            <a:r>
              <a:rPr lang="en-IN" dirty="0" err="1"/>
              <a:t>df.head</a:t>
            </a:r>
            <a:r>
              <a:rPr lang="en-IN" dirty="0"/>
              <a:t>()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258AE9-16F2-AA64-28EC-B6E198C88A2B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507644-819A-0686-01D2-168879B526EA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82C7DA-8936-5061-9D25-57EB303E445C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D40C2-8D56-0FBF-A9E4-AF02D579C6BA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651E70-FC40-10AB-74D8-68FD3CF9F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9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1BC-5E3E-C519-D43D-4A2FF85A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Document x topics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83F96-F69D-78E1-19A8-2AA24C4840C3}"/>
              </a:ext>
            </a:extLst>
          </p:cNvPr>
          <p:cNvSpPr txBox="1"/>
          <p:nvPr/>
        </p:nvSpPr>
        <p:spPr>
          <a:xfrm>
            <a:off x="1273215" y="2176041"/>
            <a:ext cx="44361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columns = ['</a:t>
            </a:r>
            <a:r>
              <a:rPr lang="en-IN" dirty="0" err="1"/>
              <a:t>a','b','c','d</a:t>
            </a:r>
            <a:r>
              <a:rPr lang="en-IN" dirty="0"/>
              <a:t>']</a:t>
            </a:r>
          </a:p>
          <a:p>
            <a:r>
              <a:rPr lang="en-IN" dirty="0"/>
              <a:t>y = [[1,1,1,'software_doc'],</a:t>
            </a:r>
          </a:p>
          <a:p>
            <a:r>
              <a:rPr lang="en-IN" dirty="0"/>
              <a:t>     [1,1,1,'people_doc'],</a:t>
            </a:r>
          </a:p>
          <a:p>
            <a:r>
              <a:rPr lang="en-IN" dirty="0"/>
              <a:t>     [1,1,1,'film_doc'],</a:t>
            </a:r>
          </a:p>
          <a:p>
            <a:r>
              <a:rPr lang="en-IN" dirty="0"/>
              <a:t>    [1,1,1,'software_doc'],</a:t>
            </a:r>
          </a:p>
          <a:p>
            <a:r>
              <a:rPr lang="en-IN" dirty="0"/>
              <a:t>    [1,1,1,'people_doc'],</a:t>
            </a:r>
          </a:p>
          <a:p>
            <a:r>
              <a:rPr lang="en-IN" dirty="0"/>
              <a:t>    [1,1,1,'people_doc'],</a:t>
            </a:r>
          </a:p>
          <a:p>
            <a:r>
              <a:rPr lang="en-IN" dirty="0"/>
              <a:t>    [1,1,1,'film_doc']]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(data=</a:t>
            </a:r>
            <a:r>
              <a:rPr lang="en-IN" dirty="0" err="1"/>
              <a:t>y,columns</a:t>
            </a:r>
            <a:r>
              <a:rPr lang="en-IN" dirty="0"/>
              <a:t>=columns)</a:t>
            </a:r>
          </a:p>
          <a:p>
            <a:r>
              <a:rPr lang="en-IN" dirty="0" err="1"/>
              <a:t>df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 err="1"/>
              <a:t>sns.histplot</a:t>
            </a:r>
            <a:r>
              <a:rPr lang="en-IN" dirty="0"/>
              <a:t>(data=</a:t>
            </a:r>
            <a:r>
              <a:rPr lang="en-IN" dirty="0" err="1"/>
              <a:t>df,x</a:t>
            </a:r>
            <a:r>
              <a:rPr lang="en-IN" dirty="0"/>
              <a:t>='d')</a:t>
            </a:r>
          </a:p>
          <a:p>
            <a:r>
              <a:rPr lang="en-IN" dirty="0" err="1"/>
              <a:t>plt.xlabel</a:t>
            </a:r>
            <a:r>
              <a:rPr lang="en-IN" dirty="0"/>
              <a:t>('topics')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26BF8-E907-AC08-98F9-023ABBD28D6A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46D679-5239-0D64-0154-27F1C2903B6B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093A8-4898-DA70-5CDD-CFAB3700EDD5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8FE0F1-A5E3-1E08-A95D-45C6329CDD24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C3F31F-F8F9-F5B7-28A6-2D9430F0A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4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DC6E-5C5F-A06A-66D7-C0617C7B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71CC-F9D7-EFDA-BC8F-084B53EEB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C0179-BD35-8C29-9A2C-9E151547D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Document has labels to predict. Example either the document is red, blue or black.</a:t>
            </a:r>
          </a:p>
          <a:p>
            <a:r>
              <a:rPr lang="en-US" sz="2000" dirty="0"/>
              <a:t>With supervised learning given a input we predict the output label for the document.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759B2-FB7F-0D66-F01D-2E6991476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038EB-D6E3-76E3-C227-58BA28D1F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is no label defined, input is only documents.</a:t>
            </a:r>
          </a:p>
          <a:p>
            <a:r>
              <a:rPr lang="en-US" sz="2000" dirty="0"/>
              <a:t>With Unsupervised learning we predict no of categories of documents.</a:t>
            </a:r>
            <a:endParaRPr lang="en-IN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3E789B-2105-3A3B-6EF9-FB2DA175E12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3248CC-3AEA-F0F9-050E-01C3C33E43FF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A9EE60-2487-2FBD-AB32-6BE754E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525DC-ADDE-E986-DDFF-74E53E56A268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338913-6968-6158-D184-E17D8306F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74C7E-8CCD-B84D-04FC-ABF79FE0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4" y="3910123"/>
            <a:ext cx="2233514" cy="2167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FD5403-EA40-A839-1008-09464CCB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50" y="3910123"/>
            <a:ext cx="2444480" cy="21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F4C-2BB1-70F2-F39A-D5062651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– API Perspective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FFFC-EF59-D376-F8BA-0C677F5B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   </a:t>
            </a:r>
            <a:r>
              <a:rPr lang="en-US" dirty="0">
                <a:sym typeface="Wingdings" panose="05000000000000000000" pitchFamily="2" charset="2"/>
              </a:rPr>
              <a:t> Count Vector (Bag Of Words)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Ordering is not taken care of…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 err="1">
                <a:sym typeface="Wingdings" panose="05000000000000000000" pitchFamily="2" charset="2"/>
              </a:rPr>
              <a:t>sklearn.feature_extraction.text.CountVectorizer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Outputs  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topics x words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document x topics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97D2F2-EBE7-151F-FFFA-B7DEB563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09" y="4001294"/>
            <a:ext cx="8982075" cy="1133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5D7E5-6981-1D9C-14A2-9B81B00B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14" y="5205207"/>
            <a:ext cx="2532203" cy="16527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A5BBA7-164C-7F82-E4C9-8D21DEF683B9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E440AE-D594-6803-306D-47A3388C9E5F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120144-7DFB-B111-1210-3A7EE560A09D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9B449-E892-6629-1509-5F7E341CDB32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B80975-61A2-D584-F43D-6B71E9C7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6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BD43-06FE-262D-D7E4-6D48C9F8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– Topics vs. Words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83CCB-B19D-1272-7D69-594E5407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79364"/>
            <a:ext cx="9563100" cy="50863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744BA0-16FA-4482-D4FA-487D895C0F55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3CF0B5-6D06-C1A1-A6FD-3DF9D3DCBDD2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C2262B-42B8-680D-5EDB-FC1D7D40F06A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AC326C-52A3-8546-050E-1E071C6ADBD3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45C36-65F4-EB25-7EED-7D9E031E4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5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91E7-E362-1B6D-A03F-5F525E50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Classification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F060-3DF5-F811-41E2-BDFC575D5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/ Mixture Model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264A8-84BF-7409-C372-8082503D4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Bayes Classifier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F09D0-9E13-0E07-D194-CBE618D3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31" y="4277919"/>
            <a:ext cx="2233514" cy="216766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68986ED-5C12-CD17-40E1-D93A56A6DA64}"/>
              </a:ext>
            </a:extLst>
          </p:cNvPr>
          <p:cNvSpPr/>
          <p:nvPr/>
        </p:nvSpPr>
        <p:spPr>
          <a:xfrm>
            <a:off x="2118167" y="2986268"/>
            <a:ext cx="949124" cy="972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BA30D8-4D0C-6650-F903-EF8E84E3C91D}"/>
              </a:ext>
            </a:extLst>
          </p:cNvPr>
          <p:cNvSpPr/>
          <p:nvPr/>
        </p:nvSpPr>
        <p:spPr>
          <a:xfrm>
            <a:off x="2118167" y="4638254"/>
            <a:ext cx="949124" cy="9722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3014B-B414-4407-43A9-2E40FE910F00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2592729" y="3958542"/>
            <a:ext cx="0" cy="6797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ABB3F3-65AE-7FC0-B4D1-85AC677964CE}"/>
              </a:ext>
            </a:extLst>
          </p:cNvPr>
          <p:cNvSpPr txBox="1"/>
          <p:nvPr/>
        </p:nvSpPr>
        <p:spPr>
          <a:xfrm>
            <a:off x="1747777" y="2660265"/>
            <a:ext cx="19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 = Cluster Identity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D6EE10-F297-03C3-E4AA-5E37623DE7C3}"/>
              </a:ext>
            </a:extLst>
          </p:cNvPr>
          <p:cNvSpPr/>
          <p:nvPr/>
        </p:nvSpPr>
        <p:spPr>
          <a:xfrm>
            <a:off x="8636643" y="2986268"/>
            <a:ext cx="949124" cy="972274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827C95-5ED7-EA6E-2A78-A8831A256F76}"/>
              </a:ext>
            </a:extLst>
          </p:cNvPr>
          <p:cNvSpPr/>
          <p:nvPr/>
        </p:nvSpPr>
        <p:spPr>
          <a:xfrm>
            <a:off x="8636643" y="4638254"/>
            <a:ext cx="949124" cy="9722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F4375-7A46-85F0-F648-67790681715B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9111205" y="3958542"/>
            <a:ext cx="0" cy="6797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5865C6-C0F4-36EE-1F8B-7878E93AFA12}"/>
              </a:ext>
            </a:extLst>
          </p:cNvPr>
          <p:cNvSpPr txBox="1"/>
          <p:nvPr/>
        </p:nvSpPr>
        <p:spPr>
          <a:xfrm>
            <a:off x="8266253" y="266026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Class Label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BCF4BA-9CB5-DF73-E6EF-43F52BFEC7C1}"/>
              </a:ext>
            </a:extLst>
          </p:cNvPr>
          <p:cNvSpPr/>
          <p:nvPr/>
        </p:nvSpPr>
        <p:spPr>
          <a:xfrm>
            <a:off x="5000263" y="3029597"/>
            <a:ext cx="2201378" cy="5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Data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DD0CF9-6DA5-E991-63F4-B75DD1705EB7}"/>
              </a:ext>
            </a:extLst>
          </p:cNvPr>
          <p:cNvSpPr/>
          <p:nvPr/>
        </p:nvSpPr>
        <p:spPr>
          <a:xfrm>
            <a:off x="5000263" y="3718771"/>
            <a:ext cx="2201379" cy="5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Data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84BF00-3597-C2C6-896B-03134D368FDA}"/>
                  </a:ext>
                </a:extLst>
              </p:cNvPr>
              <p:cNvSpPr txBox="1"/>
              <p:nvPr/>
            </p:nvSpPr>
            <p:spPr>
              <a:xfrm>
                <a:off x="8763794" y="5643795"/>
                <a:ext cx="218502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84BF00-3597-C2C6-896B-03134D368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794" y="5643795"/>
                <a:ext cx="218502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DED7990-F3ED-CFA7-E094-E1FABBC34D2A}"/>
              </a:ext>
            </a:extLst>
          </p:cNvPr>
          <p:cNvSpPr txBox="1"/>
          <p:nvPr/>
        </p:nvSpPr>
        <p:spPr>
          <a:xfrm rot="16200000">
            <a:off x="8988356" y="3758716"/>
            <a:ext cx="471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both cases we use Bayes rule to find posterior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00E7C8-A5F9-CC89-F065-DA7AEC98144E}"/>
                  </a:ext>
                </a:extLst>
              </p:cNvPr>
              <p:cNvSpPr txBox="1"/>
              <p:nvPr/>
            </p:nvSpPr>
            <p:spPr>
              <a:xfrm>
                <a:off x="1106378" y="5754710"/>
                <a:ext cx="212731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00E7C8-A5F9-CC89-F065-DA7AEC98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78" y="5754710"/>
                <a:ext cx="2127313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1A93830-5719-4CF7-6EE7-9AE0593100B8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62056E-0540-7DF2-E6C7-CB6060A26E6B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8BACC9-39C5-3F24-620E-37F7C5567F34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E2E98D-B016-1BB0-48F5-781CB90DD477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E255A5-EF99-73B1-FDD5-5FF526D40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3F3C9F7-8C88-407F-7884-8BBBEAA05312}"/>
              </a:ext>
            </a:extLst>
          </p:cNvPr>
          <p:cNvCxnSpPr>
            <a:cxnSpLocks/>
            <a:stCxn id="24" idx="1"/>
            <a:endCxn id="14" idx="6"/>
          </p:cNvCxnSpPr>
          <p:nvPr/>
        </p:nvCxnSpPr>
        <p:spPr>
          <a:xfrm rot="10800000" flipV="1">
            <a:off x="3067291" y="3970463"/>
            <a:ext cx="1932972" cy="1153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2EBA8C-4D07-D7EB-CA9D-8FBFAC6E083C}"/>
              </a:ext>
            </a:extLst>
          </p:cNvPr>
          <p:cNvCxnSpPr>
            <a:cxnSpLocks/>
            <a:stCxn id="23" idx="1"/>
            <a:endCxn id="13" idx="6"/>
          </p:cNvCxnSpPr>
          <p:nvPr/>
        </p:nvCxnSpPr>
        <p:spPr>
          <a:xfrm rot="10800000" flipV="1">
            <a:off x="3067291" y="3281289"/>
            <a:ext cx="1932972" cy="191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729E535-DCF2-775B-87AB-91201AC9E1D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201642" y="3532982"/>
            <a:ext cx="1456329" cy="437482"/>
          </a:xfrm>
          <a:prstGeom prst="bentConnector3">
            <a:avLst>
              <a:gd name="adj1" fmla="val 492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FBD6717-F485-53FD-3511-6221DE64089E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>
            <a:off x="7201642" y="3970464"/>
            <a:ext cx="1435001" cy="1153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C45C48AA-787D-9D0A-6A8B-973298F362F3}"/>
                  </a:ext>
                </a:extLst>
              </p:cNvPr>
              <p:cNvSpPr/>
              <p:nvPr/>
            </p:nvSpPr>
            <p:spPr>
              <a:xfrm>
                <a:off x="93995" y="4469692"/>
                <a:ext cx="1947200" cy="969858"/>
              </a:xfrm>
              <a:prstGeom prst="wedgeRectCallout">
                <a:avLst>
                  <a:gd name="adj1" fmla="val 18342"/>
                  <a:gd name="adj2" fmla="val 104271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IN" dirty="0">
                    <a:solidFill>
                      <a:srgbClr val="FF0000"/>
                    </a:solidFill>
                  </a:rPr>
                  <a:t>Expectation maximization</a:t>
                </a:r>
              </a:p>
            </p:txBody>
          </p:sp>
        </mc:Choice>
        <mc:Fallback>
          <p:sp>
            <p:nvSpPr>
              <p:cNvPr id="68" name="Speech Bubble: Rectangle 67">
                <a:extLst>
                  <a:ext uri="{FF2B5EF4-FFF2-40B4-BE49-F238E27FC236}">
                    <a16:creationId xmlns:a16="http://schemas.microsoft.com/office/drawing/2014/main" id="{C45C48AA-787D-9D0A-6A8B-973298F36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5" y="4469692"/>
                <a:ext cx="1947200" cy="969858"/>
              </a:xfrm>
              <a:prstGeom prst="wedgeRectCallout">
                <a:avLst>
                  <a:gd name="adj1" fmla="val 18342"/>
                  <a:gd name="adj2" fmla="val 10427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2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4E6-F65C-493B-E911-7AFF1710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Models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8B97A-9E16-78E6-FE10-19B0CE624AF0}"/>
              </a:ext>
            </a:extLst>
          </p:cNvPr>
          <p:cNvSpPr/>
          <p:nvPr/>
        </p:nvSpPr>
        <p:spPr>
          <a:xfrm>
            <a:off x="185197" y="3206187"/>
            <a:ext cx="2419109" cy="1574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36570-7904-BC98-34E2-1A362D4E65E6}"/>
              </a:ext>
            </a:extLst>
          </p:cNvPr>
          <p:cNvSpPr/>
          <p:nvPr/>
        </p:nvSpPr>
        <p:spPr>
          <a:xfrm>
            <a:off x="567162" y="3454781"/>
            <a:ext cx="1759352" cy="1105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9F3D8F-C083-3550-47E8-BBAE3B8E9C29}"/>
                  </a:ext>
                </a:extLst>
              </p:cNvPr>
              <p:cNvSpPr/>
              <p:nvPr/>
            </p:nvSpPr>
            <p:spPr>
              <a:xfrm>
                <a:off x="1024362" y="3628662"/>
                <a:ext cx="729205" cy="72920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9F3D8F-C083-3550-47E8-BBAE3B8E9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62" y="3628662"/>
                <a:ext cx="729205" cy="7292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1F0917-85A1-4914-54A1-8D157893DDA7}"/>
                  </a:ext>
                </a:extLst>
              </p:cNvPr>
              <p:cNvSpPr txBox="1"/>
              <p:nvPr/>
            </p:nvSpPr>
            <p:spPr>
              <a:xfrm>
                <a:off x="2025566" y="422016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1F0917-85A1-4914-54A1-8D157893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566" y="4220162"/>
                <a:ext cx="281552" cy="276999"/>
              </a:xfrm>
              <a:prstGeom prst="rect">
                <a:avLst/>
              </a:prstGeom>
              <a:blipFill>
                <a:blip r:embed="rId3"/>
                <a:stretch>
                  <a:fillRect l="-19565" r="-1739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50E20-D206-5EF0-2BFB-40E300ED95C1}"/>
                  </a:ext>
                </a:extLst>
              </p:cNvPr>
              <p:cNvSpPr txBox="1"/>
              <p:nvPr/>
            </p:nvSpPr>
            <p:spPr>
              <a:xfrm>
                <a:off x="2378581" y="4491372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50E20-D206-5EF0-2BFB-40E300ED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81" y="4491372"/>
                <a:ext cx="226857" cy="276999"/>
              </a:xfrm>
              <a:prstGeom prst="rect">
                <a:avLst/>
              </a:prstGeom>
              <a:blipFill>
                <a:blip r:embed="rId4"/>
                <a:stretch>
                  <a:fillRect l="-24324" r="-2432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184269-55D3-99D9-8279-C349899758F9}"/>
                  </a:ext>
                </a:extLst>
              </p:cNvPr>
              <p:cNvSpPr txBox="1"/>
              <p:nvPr/>
            </p:nvSpPr>
            <p:spPr>
              <a:xfrm>
                <a:off x="1024362" y="2807570"/>
                <a:ext cx="99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𝑈𝑛𝑖𝑔𝑟𝑎𝑚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184269-55D3-99D9-8279-C3498997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62" y="2807570"/>
                <a:ext cx="994631" cy="276999"/>
              </a:xfrm>
              <a:prstGeom prst="rect">
                <a:avLst/>
              </a:prstGeom>
              <a:blipFill>
                <a:blip r:embed="rId5"/>
                <a:stretch>
                  <a:fillRect l="-7975" t="-4444" r="-797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81564D-101E-75CE-DED2-27E78B940F31}"/>
                  </a:ext>
                </a:extLst>
              </p:cNvPr>
              <p:cNvSpPr txBox="1"/>
              <p:nvPr/>
            </p:nvSpPr>
            <p:spPr>
              <a:xfrm>
                <a:off x="10122363" y="527217"/>
                <a:ext cx="1929503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𝑑𝑜𝑐𝑢𝑚𝑒𝑛𝑡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Z  = topic</a:t>
                </a:r>
              </a:p>
              <a:p>
                <a:r>
                  <a:rPr lang="en-IN" dirty="0">
                    <a:solidFill>
                      <a:schemeClr val="tx1"/>
                    </a:solidFill>
                  </a:rPr>
                  <a:t>Ꝋ = prior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IN" dirty="0"/>
                  <a:t> = fixed param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α</a:t>
                </a:r>
                <a:r>
                  <a:rPr lang="en-IN" dirty="0">
                    <a:solidFill>
                      <a:schemeClr val="tx1"/>
                    </a:solidFill>
                  </a:rPr>
                  <a:t>= fixed param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W =  No Of Words</a:t>
                </a:r>
              </a:p>
              <a:p>
                <a:r>
                  <a:rPr lang="en-IN" dirty="0"/>
                  <a:t>N = No Of document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81564D-101E-75CE-DED2-27E78B9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363" y="527217"/>
                <a:ext cx="1929503" cy="1938992"/>
              </a:xfrm>
              <a:prstGeom prst="rect">
                <a:avLst/>
              </a:prstGeom>
              <a:blipFill>
                <a:blip r:embed="rId6"/>
                <a:stretch>
                  <a:fillRect l="-7256" r="-7256" b="-6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02DAC-826A-B77C-1D63-C077DB15869A}"/>
                  </a:ext>
                </a:extLst>
              </p:cNvPr>
              <p:cNvSpPr txBox="1"/>
              <p:nvPr/>
            </p:nvSpPr>
            <p:spPr>
              <a:xfrm>
                <a:off x="234747" y="5071298"/>
                <a:ext cx="2369559" cy="412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02DAC-826A-B77C-1D63-C077DB158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7" y="5071298"/>
                <a:ext cx="2369559" cy="412292"/>
              </a:xfrm>
              <a:prstGeom prst="rect">
                <a:avLst/>
              </a:prstGeom>
              <a:blipFill>
                <a:blip r:embed="rId7"/>
                <a:stretch>
                  <a:fillRect l="-4639" t="-155882" r="-5155" b="-219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1E5C431-B346-A248-7345-6A16F8E3EBE5}"/>
              </a:ext>
            </a:extLst>
          </p:cNvPr>
          <p:cNvGrpSpPr/>
          <p:nvPr/>
        </p:nvGrpSpPr>
        <p:grpSpPr>
          <a:xfrm>
            <a:off x="3044123" y="2807570"/>
            <a:ext cx="3078885" cy="1972774"/>
            <a:chOff x="3877500" y="2807570"/>
            <a:chExt cx="3078885" cy="1972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81801-9065-2EBE-11CF-D5F80791BA6C}"/>
                </a:ext>
              </a:extLst>
            </p:cNvPr>
            <p:cNvSpPr/>
            <p:nvPr/>
          </p:nvSpPr>
          <p:spPr>
            <a:xfrm>
              <a:off x="3877500" y="3206187"/>
              <a:ext cx="3078885" cy="1574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AC4549-57CC-8031-9EED-7922AD7D6DA9}"/>
                </a:ext>
              </a:extLst>
            </p:cNvPr>
            <p:cNvSpPr/>
            <p:nvPr/>
          </p:nvSpPr>
          <p:spPr>
            <a:xfrm>
              <a:off x="4838193" y="3429000"/>
              <a:ext cx="1759352" cy="1105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491F86-26FD-2CD4-C476-0DA1831218B5}"/>
                    </a:ext>
                  </a:extLst>
                </p:cNvPr>
                <p:cNvSpPr/>
                <p:nvPr/>
              </p:nvSpPr>
              <p:spPr>
                <a:xfrm>
                  <a:off x="5366795" y="3603013"/>
                  <a:ext cx="729205" cy="72920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9491F86-26FD-2CD4-C476-0DA183121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795" y="3603013"/>
                  <a:ext cx="729205" cy="72920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CB60A4-C4B1-07DC-0D72-5E306B2272AC}"/>
                    </a:ext>
                  </a:extLst>
                </p:cNvPr>
                <p:cNvSpPr txBox="1"/>
                <p:nvPr/>
              </p:nvSpPr>
              <p:spPr>
                <a:xfrm>
                  <a:off x="6258330" y="4193719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CB60A4-C4B1-07DC-0D72-5E306B227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330" y="4193719"/>
                  <a:ext cx="28155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739" r="-1521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F9A857-01E0-13FD-A2FB-1086D0262B4F}"/>
                    </a:ext>
                  </a:extLst>
                </p:cNvPr>
                <p:cNvSpPr txBox="1"/>
                <p:nvPr/>
              </p:nvSpPr>
              <p:spPr>
                <a:xfrm>
                  <a:off x="6663419" y="4491372"/>
                  <a:ext cx="226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F9A857-01E0-13FD-A2FB-1086D0262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419" y="4491372"/>
                  <a:ext cx="2268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1053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508736-71FF-96C3-70B1-A3738F1BAD2B}"/>
                    </a:ext>
                  </a:extLst>
                </p:cNvPr>
                <p:cNvSpPr txBox="1"/>
                <p:nvPr/>
              </p:nvSpPr>
              <p:spPr>
                <a:xfrm>
                  <a:off x="4716665" y="2807570"/>
                  <a:ext cx="1506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𝑀𝑖𝑥𝑢𝑟𝑒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508736-71FF-96C3-70B1-A3738F1BA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665" y="2807570"/>
                  <a:ext cx="15063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644" r="-3239"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EE2EDFA-232A-B017-9E77-9D6111FE1147}"/>
                    </a:ext>
                  </a:extLst>
                </p:cNvPr>
                <p:cNvSpPr/>
                <p:nvPr/>
              </p:nvSpPr>
              <p:spPr>
                <a:xfrm>
                  <a:off x="3946658" y="3603013"/>
                  <a:ext cx="729205" cy="72920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EE2EDFA-232A-B017-9E77-9D6111FE1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658" y="3603013"/>
                  <a:ext cx="729205" cy="7292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409F4A-A5D3-26B5-1199-F44A995B6CB2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>
              <a:off x="4675863" y="3967616"/>
              <a:ext cx="69093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E54E1-A3E3-8123-F8DC-553B4C78EA31}"/>
                  </a:ext>
                </a:extLst>
              </p:cNvPr>
              <p:cNvSpPr txBox="1"/>
              <p:nvPr/>
            </p:nvSpPr>
            <p:spPr>
              <a:xfrm>
                <a:off x="3141746" y="5067271"/>
                <a:ext cx="3652025" cy="412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∏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E54E1-A3E3-8123-F8DC-553B4C78E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46" y="5067271"/>
                <a:ext cx="3652025" cy="412292"/>
              </a:xfrm>
              <a:prstGeom prst="rect">
                <a:avLst/>
              </a:prstGeom>
              <a:blipFill>
                <a:blip r:embed="rId13"/>
                <a:stretch>
                  <a:fillRect l="-3005" t="-154412" r="-3005" b="-220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D1F7DD8-F9C2-0D58-0F3F-3371AF4EB562}"/>
              </a:ext>
            </a:extLst>
          </p:cNvPr>
          <p:cNvGrpSpPr/>
          <p:nvPr/>
        </p:nvGrpSpPr>
        <p:grpSpPr>
          <a:xfrm>
            <a:off x="7917077" y="2865262"/>
            <a:ext cx="4047357" cy="1915082"/>
            <a:chOff x="2943210" y="2865262"/>
            <a:chExt cx="4502652" cy="19150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D05162-E723-6B14-36E6-45DD9486217E}"/>
                </a:ext>
              </a:extLst>
            </p:cNvPr>
            <p:cNvSpPr/>
            <p:nvPr/>
          </p:nvSpPr>
          <p:spPr>
            <a:xfrm>
              <a:off x="2943210" y="3206187"/>
              <a:ext cx="4502652" cy="1574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33A8F9-9809-9C40-48B5-CFF471E4CE94}"/>
                    </a:ext>
                  </a:extLst>
                </p:cNvPr>
                <p:cNvSpPr txBox="1"/>
                <p:nvPr/>
              </p:nvSpPr>
              <p:spPr>
                <a:xfrm>
                  <a:off x="7219005" y="4491372"/>
                  <a:ext cx="226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33A8F9-9809-9C40-48B5-CFF471E4C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005" y="4491372"/>
                  <a:ext cx="22685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9412" r="-32353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FF95BB-A16D-01CF-3524-6B2B5070C2F2}"/>
                    </a:ext>
                  </a:extLst>
                </p:cNvPr>
                <p:cNvSpPr txBox="1"/>
                <p:nvPr/>
              </p:nvSpPr>
              <p:spPr>
                <a:xfrm>
                  <a:off x="3680152" y="2865262"/>
                  <a:ext cx="34735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𝐷𝑖𝑟𝑖𝑐h𝑙𝑒𝑡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𝐴𝑙𝑙𝑜𝑐𝑎𝑡𝑖𝑜𝑛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FF95BB-A16D-01CF-3524-6B2B507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152" y="2865262"/>
                  <a:ext cx="347358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534" t="-2222" r="-12086" b="-3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A39A42-8F75-55F9-F7CB-77AC578A03AF}"/>
              </a:ext>
            </a:extLst>
          </p:cNvPr>
          <p:cNvGrpSpPr/>
          <p:nvPr/>
        </p:nvGrpSpPr>
        <p:grpSpPr>
          <a:xfrm>
            <a:off x="8914320" y="3311268"/>
            <a:ext cx="2823258" cy="1292685"/>
            <a:chOff x="8530542" y="5003158"/>
            <a:chExt cx="2823258" cy="12926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1C34AE-28AD-C0E6-2FC0-CF11793F4FCD}"/>
                </a:ext>
              </a:extLst>
            </p:cNvPr>
            <p:cNvSpPr/>
            <p:nvPr/>
          </p:nvSpPr>
          <p:spPr>
            <a:xfrm>
              <a:off x="8530542" y="5003158"/>
              <a:ext cx="2823258" cy="1292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9028A7-7A39-866D-A493-75DACE8A5F91}"/>
                </a:ext>
              </a:extLst>
            </p:cNvPr>
            <p:cNvSpPr/>
            <p:nvPr/>
          </p:nvSpPr>
          <p:spPr>
            <a:xfrm>
              <a:off x="9503404" y="5094456"/>
              <a:ext cx="1759352" cy="1105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4EE2C09-B188-BD29-4CDF-3CBCEF1F8E17}"/>
                    </a:ext>
                  </a:extLst>
                </p:cNvPr>
                <p:cNvSpPr/>
                <p:nvPr/>
              </p:nvSpPr>
              <p:spPr>
                <a:xfrm>
                  <a:off x="9974132" y="5268469"/>
                  <a:ext cx="729205" cy="72920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4EE2C09-B188-BD29-4CDF-3CBCEF1F8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4132" y="5268469"/>
                  <a:ext cx="729205" cy="72920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8D0564-8338-8D8F-2F63-AD9B9F2F4E2E}"/>
                    </a:ext>
                  </a:extLst>
                </p:cNvPr>
                <p:cNvSpPr txBox="1"/>
                <p:nvPr/>
              </p:nvSpPr>
              <p:spPr>
                <a:xfrm>
                  <a:off x="10923541" y="5859175"/>
                  <a:ext cx="281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8D0564-8338-8D8F-2F63-AD9B9F2F4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541" y="5859175"/>
                  <a:ext cx="28155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1739" r="-15217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FD87BB6-EB84-C93F-E7CE-D8D735EBE94C}"/>
                    </a:ext>
                  </a:extLst>
                </p:cNvPr>
                <p:cNvSpPr/>
                <p:nvPr/>
              </p:nvSpPr>
              <p:spPr>
                <a:xfrm>
                  <a:off x="8611869" y="5268469"/>
                  <a:ext cx="729205" cy="72920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FD87BB6-EB84-C93F-E7CE-D8D735EBE9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869" y="5268469"/>
                  <a:ext cx="729205" cy="729205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AC6A2F-1C33-E71E-49AE-918DCFF2D93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9341074" y="5633072"/>
              <a:ext cx="69093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361A7E50-ED51-173A-8B83-3B60FE6ED555}"/>
              </a:ext>
            </a:extLst>
          </p:cNvPr>
          <p:cNvSpPr/>
          <p:nvPr/>
        </p:nvSpPr>
        <p:spPr>
          <a:xfrm>
            <a:off x="7964911" y="3603013"/>
            <a:ext cx="729205" cy="729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Ꝋ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663BDE-6D7A-0E94-C6F0-48EE1607F2B9}"/>
              </a:ext>
            </a:extLst>
          </p:cNvPr>
          <p:cNvCxnSpPr>
            <a:cxnSpLocks/>
          </p:cNvCxnSpPr>
          <p:nvPr/>
        </p:nvCxnSpPr>
        <p:spPr>
          <a:xfrm>
            <a:off x="8704162" y="3967616"/>
            <a:ext cx="3011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BBA0311-6755-CB6F-F941-C05532B86E89}"/>
              </a:ext>
            </a:extLst>
          </p:cNvPr>
          <p:cNvSpPr/>
          <p:nvPr/>
        </p:nvSpPr>
        <p:spPr>
          <a:xfrm>
            <a:off x="6874859" y="3576579"/>
            <a:ext cx="729205" cy="729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3404F-3616-7AC8-18CE-0D6F4A2897A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7604064" y="3941182"/>
            <a:ext cx="360847" cy="264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9FBCCD4-6A59-86E3-4F09-F420048EDB62}"/>
              </a:ext>
            </a:extLst>
          </p:cNvPr>
          <p:cNvSpPr/>
          <p:nvPr/>
        </p:nvSpPr>
        <p:spPr>
          <a:xfrm>
            <a:off x="9157977" y="2051883"/>
            <a:ext cx="729205" cy="729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10B0BC-5684-6E76-0E2A-802D00AE7BB8}"/>
              </a:ext>
            </a:extLst>
          </p:cNvPr>
          <p:cNvCxnSpPr>
            <a:cxnSpLocks/>
            <a:stCxn id="55" idx="4"/>
            <a:endCxn id="43" idx="1"/>
          </p:cNvCxnSpPr>
          <p:nvPr/>
        </p:nvCxnSpPr>
        <p:spPr>
          <a:xfrm>
            <a:off x="9522580" y="2781088"/>
            <a:ext cx="942120" cy="9022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00DE57-3EAF-E16A-4D8F-E0DB07DF5E39}"/>
              </a:ext>
            </a:extLst>
          </p:cNvPr>
          <p:cNvSpPr txBox="1"/>
          <p:nvPr/>
        </p:nvSpPr>
        <p:spPr>
          <a:xfrm>
            <a:off x="8254447" y="5490873"/>
            <a:ext cx="319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LDA we sample new topic for every word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CFD7B-7711-6260-8C86-AE6E63EF6B30}"/>
              </a:ext>
            </a:extLst>
          </p:cNvPr>
          <p:cNvSpPr txBox="1"/>
          <p:nvPr/>
        </p:nvSpPr>
        <p:spPr>
          <a:xfrm>
            <a:off x="3665799" y="5767872"/>
            <a:ext cx="31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word per topic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EAC86B-EC14-760B-236E-DE7D69AC056D}"/>
              </a:ext>
            </a:extLst>
          </p:cNvPr>
          <p:cNvSpPr txBox="1"/>
          <p:nvPr/>
        </p:nvSpPr>
        <p:spPr>
          <a:xfrm>
            <a:off x="185197" y="5769278"/>
            <a:ext cx="31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 topic</a:t>
            </a:r>
            <a:endParaRPr lang="en-IN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8C1533A-4510-76D4-0024-E2367C3C2905}"/>
              </a:ext>
            </a:extLst>
          </p:cNvPr>
          <p:cNvSpPr/>
          <p:nvPr/>
        </p:nvSpPr>
        <p:spPr>
          <a:xfrm>
            <a:off x="7182944" y="1759272"/>
            <a:ext cx="1099595" cy="4706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</a:t>
            </a:r>
            <a:endParaRPr lang="en-IN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5C5BC28-AAA4-94CB-27F0-011E3E7BD8AC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>
            <a:off x="8282539" y="1994583"/>
            <a:ext cx="875438" cy="42190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089154-B6F7-1F4A-B520-13991675520F}"/>
              </a:ext>
            </a:extLst>
          </p:cNvPr>
          <p:cNvCxnSpPr>
            <a:cxnSpLocks/>
            <a:stCxn id="65" idx="2"/>
            <a:endCxn id="51" idx="0"/>
          </p:cNvCxnSpPr>
          <p:nvPr/>
        </p:nvCxnSpPr>
        <p:spPr>
          <a:xfrm rot="5400000">
            <a:off x="6812759" y="2656596"/>
            <a:ext cx="1346686" cy="4932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C000B3F-B1DA-913C-5B0A-A8357217CA77}"/>
              </a:ext>
            </a:extLst>
          </p:cNvPr>
          <p:cNvCxnSpPr>
            <a:cxnSpLocks/>
            <a:stCxn id="65" idx="2"/>
            <a:endCxn id="48" idx="0"/>
          </p:cNvCxnSpPr>
          <p:nvPr/>
        </p:nvCxnSpPr>
        <p:spPr>
          <a:xfrm rot="16200000" flipH="1">
            <a:off x="7344568" y="2618067"/>
            <a:ext cx="1373120" cy="5967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773B06-613D-3156-9413-BDB547AD2024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26C18E-ED42-C2F6-6A46-D38080CABDC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FA4F18-2E16-9FB1-C7D7-A7250FB2C0C7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A08AE8A-A599-F63A-31F7-798D1D78325A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FE3968B-B12E-E76F-EE7E-1D2A6EA54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08D422-9DCF-4467-A900-5C8550566EFA}"/>
              </a:ext>
            </a:extLst>
          </p:cNvPr>
          <p:cNvCxnSpPr/>
          <p:nvPr/>
        </p:nvCxnSpPr>
        <p:spPr>
          <a:xfrm>
            <a:off x="2812651" y="1690688"/>
            <a:ext cx="0" cy="4446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C58572-D93A-CE20-CBC8-CF096806BD36}"/>
              </a:ext>
            </a:extLst>
          </p:cNvPr>
          <p:cNvCxnSpPr/>
          <p:nvPr/>
        </p:nvCxnSpPr>
        <p:spPr>
          <a:xfrm>
            <a:off x="6796276" y="1704188"/>
            <a:ext cx="0" cy="4446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1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36E9-52EC-A76D-4906-5853938C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API Reference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21222-176E-5B1A-E2A7-1CE5A0F1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4" y="2031376"/>
            <a:ext cx="6384232" cy="1066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97F5D-6075-4BA8-4261-868563C7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35" y="3548152"/>
            <a:ext cx="8982132" cy="954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5045F-2D89-FE37-4530-361419A70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782" y="5903089"/>
            <a:ext cx="2629678" cy="954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BC95B-FC07-535A-71B1-945F1DA6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52" y="4515138"/>
            <a:ext cx="4975543" cy="18453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0CD0B99-E0B5-8339-48F6-F91FC5789019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4DF1C1-592A-D28E-87B0-BB92041528DE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0EE7F7-B869-D1AC-A48D-F8A55A8D62E7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04B9B8-D419-DB40-D4E9-7541765B83F6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CBA4BF-94DC-FE25-9911-E4FA69901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CEF2-A0C5-6016-1418-8858E32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Negative Matrix Factorization {NMF}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D57C-A19A-A8A9-ECC1-6E3521BF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Recommender System is how Matrix factorization best known for.</a:t>
            </a:r>
          </a:p>
          <a:p>
            <a:r>
              <a:rPr lang="en-US" dirty="0"/>
              <a:t>How NMF is related to topic modelling</a:t>
            </a:r>
          </a:p>
          <a:p>
            <a:r>
              <a:rPr lang="en-US" dirty="0"/>
              <a:t>Recommender System </a:t>
            </a:r>
            <a:r>
              <a:rPr lang="en-US" dirty="0">
                <a:solidFill>
                  <a:srgbClr val="FF0000"/>
                </a:solidFill>
              </a:rPr>
              <a:t>Movie Rating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user may provide ratings for few movies and based on this matrix find the movie to be recommended to users.</a:t>
            </a:r>
          </a:p>
          <a:p>
            <a:r>
              <a:rPr lang="en-US" dirty="0"/>
              <a:t>M Users (rows) and N movies (columns) </a:t>
            </a:r>
            <a:r>
              <a:rPr lang="en-US" dirty="0">
                <a:sym typeface="Wingdings" panose="05000000000000000000" pitchFamily="2" charset="2"/>
              </a:rPr>
              <a:t> M x N matrix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E652AD-9303-2D24-8EE0-1ECCCB66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9320"/>
              </p:ext>
            </p:extLst>
          </p:nvPr>
        </p:nvGraphicFramePr>
        <p:xfrm>
          <a:off x="760071" y="3235045"/>
          <a:ext cx="10671858" cy="177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43">
                  <a:extLst>
                    <a:ext uri="{9D8B030D-6E8A-4147-A177-3AD203B41FA5}">
                      <a16:colId xmlns:a16="http://schemas.microsoft.com/office/drawing/2014/main" val="955024234"/>
                    </a:ext>
                  </a:extLst>
                </a:gridCol>
                <a:gridCol w="1778643">
                  <a:extLst>
                    <a:ext uri="{9D8B030D-6E8A-4147-A177-3AD203B41FA5}">
                      <a16:colId xmlns:a16="http://schemas.microsoft.com/office/drawing/2014/main" val="827461032"/>
                    </a:ext>
                  </a:extLst>
                </a:gridCol>
                <a:gridCol w="1778643">
                  <a:extLst>
                    <a:ext uri="{9D8B030D-6E8A-4147-A177-3AD203B41FA5}">
                      <a16:colId xmlns:a16="http://schemas.microsoft.com/office/drawing/2014/main" val="3822471562"/>
                    </a:ext>
                  </a:extLst>
                </a:gridCol>
                <a:gridCol w="1778643">
                  <a:extLst>
                    <a:ext uri="{9D8B030D-6E8A-4147-A177-3AD203B41FA5}">
                      <a16:colId xmlns:a16="http://schemas.microsoft.com/office/drawing/2014/main" val="1075348472"/>
                    </a:ext>
                  </a:extLst>
                </a:gridCol>
                <a:gridCol w="1778643">
                  <a:extLst>
                    <a:ext uri="{9D8B030D-6E8A-4147-A177-3AD203B41FA5}">
                      <a16:colId xmlns:a16="http://schemas.microsoft.com/office/drawing/2014/main" val="952152623"/>
                    </a:ext>
                  </a:extLst>
                </a:gridCol>
                <a:gridCol w="1778643">
                  <a:extLst>
                    <a:ext uri="{9D8B030D-6E8A-4147-A177-3AD203B41FA5}">
                      <a16:colId xmlns:a16="http://schemas.microsoft.com/office/drawing/2014/main" val="3962880612"/>
                    </a:ext>
                  </a:extLst>
                </a:gridCol>
              </a:tblGrid>
              <a:tr h="681462">
                <a:tc>
                  <a:txBody>
                    <a:bodyPr/>
                    <a:lstStyle/>
                    <a:p>
                      <a:r>
                        <a:rPr lang="en-US" dirty="0"/>
                        <a:t>User ID/Movie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4247"/>
                  </a:ext>
                </a:extLst>
              </a:tr>
              <a:tr h="276371">
                <a:tc>
                  <a:txBody>
                    <a:bodyPr/>
                    <a:lstStyle/>
                    <a:p>
                      <a:r>
                        <a:rPr lang="en-US" dirty="0"/>
                        <a:t>00121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07455"/>
                  </a:ext>
                </a:extLst>
              </a:tr>
              <a:tr h="276371">
                <a:tc>
                  <a:txBody>
                    <a:bodyPr/>
                    <a:lstStyle/>
                    <a:p>
                      <a:r>
                        <a:rPr lang="en-US" dirty="0"/>
                        <a:t>00312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84528"/>
                  </a:ext>
                </a:extLst>
              </a:tr>
              <a:tr h="276371">
                <a:tc>
                  <a:txBody>
                    <a:bodyPr/>
                    <a:lstStyle/>
                    <a:p>
                      <a:r>
                        <a:rPr lang="en-US" dirty="0"/>
                        <a:t>00432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5494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3B82D-0834-DC91-BDE2-13B39AC42DA2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117BAE-DFB9-7A17-0B15-24A57C6C1AE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DA05AA-715D-1FF6-0C13-9111CAD6E50A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BC93AF-C174-8D73-7355-823884683125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B65A44-92E4-2B91-9BDB-D37DE3555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E31-4A81-9AF6-41EA-86252B70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DB033A-0275-73BD-ABA2-4C685627538B}"/>
                  </a:ext>
                </a:extLst>
              </p:cNvPr>
              <p:cNvSpPr/>
              <p:nvPr/>
            </p:nvSpPr>
            <p:spPr>
              <a:xfrm>
                <a:off x="937549" y="1921397"/>
                <a:ext cx="2951545" cy="421318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DB033A-0275-73BD-ABA2-4C685627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9" y="1921397"/>
                <a:ext cx="2951545" cy="4213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64F7-3F04-5C74-2F13-C01C60307131}"/>
                  </a:ext>
                </a:extLst>
              </p:cNvPr>
              <p:cNvSpPr txBox="1"/>
              <p:nvPr/>
            </p:nvSpPr>
            <p:spPr>
              <a:xfrm>
                <a:off x="4177167" y="3889489"/>
                <a:ext cx="399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64F7-3F04-5C74-2F13-C01C6030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67" y="3889489"/>
                <a:ext cx="399148" cy="276999"/>
              </a:xfrm>
              <a:prstGeom prst="rect">
                <a:avLst/>
              </a:prstGeom>
              <a:blipFill>
                <a:blip r:embed="rId4"/>
                <a:stretch>
                  <a:fillRect l="-4545" r="-6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BBA7FF-89AC-7810-657D-6A5393A1DB76}"/>
                  </a:ext>
                </a:extLst>
              </p:cNvPr>
              <p:cNvSpPr/>
              <p:nvPr/>
            </p:nvSpPr>
            <p:spPr>
              <a:xfrm>
                <a:off x="4864389" y="1921397"/>
                <a:ext cx="1814204" cy="42131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BBA7FF-89AC-7810-657D-6A5393A1D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89" y="1921397"/>
                <a:ext cx="1814204" cy="421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138CB7-A63D-5258-97B1-05F3C55E40CF}"/>
                  </a:ext>
                </a:extLst>
              </p:cNvPr>
              <p:cNvSpPr/>
              <p:nvPr/>
            </p:nvSpPr>
            <p:spPr>
              <a:xfrm>
                <a:off x="7095280" y="1920932"/>
                <a:ext cx="3750197" cy="17383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138CB7-A63D-5258-97B1-05F3C55E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0" y="1920932"/>
                <a:ext cx="3750197" cy="1738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38B1B-8A85-ED5F-86C2-9B5CCA733B1C}"/>
                  </a:ext>
                </a:extLst>
              </p:cNvPr>
              <p:cNvSpPr txBox="1"/>
              <p:nvPr/>
            </p:nvSpPr>
            <p:spPr>
              <a:xfrm>
                <a:off x="2876308" y="1436246"/>
                <a:ext cx="6094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38B1B-8A85-ED5F-86C2-9B5CCA73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08" y="1436246"/>
                <a:ext cx="60940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664C5CB-3258-A8BB-80B7-7CC28193FFEA}"/>
                  </a:ext>
                </a:extLst>
              </p:cNvPr>
              <p:cNvSpPr/>
              <p:nvPr/>
            </p:nvSpPr>
            <p:spPr>
              <a:xfrm>
                <a:off x="8105004" y="3775850"/>
                <a:ext cx="3449255" cy="1325563"/>
              </a:xfrm>
              <a:prstGeom prst="wedgeRectCallou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𝑚𝑢𝑙𝑡𝑖𝑝𝑙𝑦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With no missing values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664C5CB-3258-A8BB-80B7-7CC28193F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04" y="3775850"/>
                <a:ext cx="3449255" cy="1325563"/>
              </a:xfrm>
              <a:prstGeom prst="wedgeRectCallou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9CFE32F-E911-39C1-C4C4-EAEFA880716D}"/>
              </a:ext>
            </a:extLst>
          </p:cNvPr>
          <p:cNvSpPr/>
          <p:nvPr/>
        </p:nvSpPr>
        <p:spPr>
          <a:xfrm>
            <a:off x="6966667" y="5283092"/>
            <a:ext cx="3646024" cy="972273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W and H to minimize </a:t>
            </a:r>
          </a:p>
          <a:p>
            <a:pPr algn="ctr"/>
            <a:r>
              <a:rPr lang="en-US" dirty="0"/>
              <a:t>The loss in loss function…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2EA47-5D80-172B-06B3-3C744E521D41}"/>
              </a:ext>
            </a:extLst>
          </p:cNvPr>
          <p:cNvGrpSpPr/>
          <p:nvPr/>
        </p:nvGrpSpPr>
        <p:grpSpPr>
          <a:xfrm>
            <a:off x="140134" y="185195"/>
            <a:ext cx="11911732" cy="6197559"/>
            <a:chOff x="891822" y="643181"/>
            <a:chExt cx="10803467" cy="57395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8372B9-7416-6007-1A47-E02E9042901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842A86-9A3B-2D70-843E-AEE8383770C8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43688B-CF2A-A647-B3DE-8CDB2C4A97A8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D80E76-B51C-FEC2-857F-FB9967DB1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12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384</TotalTime>
  <Words>749</Words>
  <Application>Microsoft Office PowerPoint</Application>
  <PresentationFormat>Widescreen</PresentationFormat>
  <Paragraphs>150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Latent Dirichlet Allocation</vt:lpstr>
      <vt:lpstr>Supervised vs. Unsupervised Learning</vt:lpstr>
      <vt:lpstr>Latent Dirichlet Allocation – API Perspective</vt:lpstr>
      <vt:lpstr>Latent Dirichlet Allocation – Topics vs. Words </vt:lpstr>
      <vt:lpstr>Clustering vs. Classification</vt:lpstr>
      <vt:lpstr>Unsupervised Models</vt:lpstr>
      <vt:lpstr>Actual API Reference</vt:lpstr>
      <vt:lpstr>Non Negative Matrix Factorization {NMF}</vt:lpstr>
      <vt:lpstr>Matrix Factorization</vt:lpstr>
      <vt:lpstr>NMF for Topic Modelling</vt:lpstr>
      <vt:lpstr>Actual API Reference</vt:lpstr>
      <vt:lpstr>Topic Modeling Summary </vt:lpstr>
      <vt:lpstr>Appendix – topic x words</vt:lpstr>
      <vt:lpstr>Appendix – Document x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Dirichlet Allocation</dc:title>
  <dc:creator>DELL</dc:creator>
  <cp:lastModifiedBy>DELL</cp:lastModifiedBy>
  <cp:revision>75</cp:revision>
  <dcterms:created xsi:type="dcterms:W3CDTF">2023-02-11T03:35:58Z</dcterms:created>
  <dcterms:modified xsi:type="dcterms:W3CDTF">2023-02-11T10:00:04Z</dcterms:modified>
</cp:coreProperties>
</file>