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8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E579-CAA5-F44E-A221-2730E7387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FAAC3-7FB3-83C9-3388-2096CF0F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2A26-5E2A-0E90-BADC-8FB94DEA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1754E-6B81-9D02-8324-1A96D93B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1CE0F-4BCD-FB20-D0FF-B27EB110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AAE-D361-B814-CD0F-9607C48F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07F7-7618-5DCC-DFE4-3462D8B0C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72E9-257D-E8AE-33C5-714BE000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D5C3-1BA9-4F9B-3063-089524DB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D5BA-A5B9-E3CF-8C68-0B4376D7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8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E450D-C395-995A-B920-110D73CBF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756CC-55BF-4640-7705-2E6238B5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3390-2BB0-4F63-F78C-BC398271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FAFF2-C23B-85FD-121E-EE8BF9F5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DBA1-4833-F671-E730-792E9E19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1234-E75F-52CF-D3BA-317FF89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3047-76BF-6FDB-A93F-29D18E73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D1D0C-F2E5-D799-CD83-E3CA0F6E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9ADE-F1CA-8D6D-B1C5-E808817B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7D7-B4BA-2355-F6CE-96995BB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65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14D-CD6D-0E39-0478-A3B14D64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690B-21B2-CD53-2772-DB3FF612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5F109-3337-B1A4-7435-7577F638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4C4A-48B0-C755-1245-A173A97B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D5CA3-F85D-ED60-9784-B1D12F05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4F16-32FD-7572-C64C-11B5F97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9C83-C9C4-36FD-E468-E080DC82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AA87C-898D-A2C3-E6EA-76309815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CE9C-5AF3-BE5D-8A84-CF03AB95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69A7-B015-1200-7E43-F726ED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958F9-AD4E-D32A-5865-E0517532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4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AE83-1442-8BB0-5914-AB906856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4B94-D90A-8803-1BFB-11CFD3584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0824D-D0E6-EE7E-4248-FDE7A764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DFADB-DD44-6A1A-42B5-FAA9DD22C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8438F-A6AA-9EEE-DF16-85A1DC829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5335D-214E-730F-495C-F9B8B1CA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13EDF-A4CB-5EA0-AC2F-2802C018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B99A3-045C-78DB-1960-8842B008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6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406C-E8D7-D0AC-2A1F-A4E93239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5B70C-8F71-815B-930E-079106C8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91952-6D3C-7793-2029-369072AA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5B814-1187-035C-98B3-266AC7E0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7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38B77-5340-6C1B-A3F6-786D03A7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A715E-660A-E9EA-DB37-E4FEC0F6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0B74-86E3-1EE5-B0A1-33EFFBBF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7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D55-AB4C-6BD2-2FB1-09F429E2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8CE6-689C-B679-0ED2-B22BB523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EAE89-E4AC-EABC-8FCB-D15A65B07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9D6FC-6E2A-B6CF-2528-486833A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1BA5B-44DC-A46E-CAA8-79C3941B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B48E6-DAD4-5904-0610-AA7AF7D7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EDF0-3667-5C51-7851-724A4A6C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186D7-74B5-20A5-2C8C-8D95CD1EF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41130-8A08-1D8C-E7FB-632C8DFC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87C9-C432-170D-D0AD-3E62F6BA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FA295-5553-804B-36C2-85134099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04667-61C0-695D-67BF-1897967D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88D20-42E8-BB0E-AC0F-B82BA9B8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52F3-1CD9-9926-622D-7D62005C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C985-08F5-5C4B-4778-77CA9B827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8F759-FACB-4D74-A15D-29C3A293FC9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4E4C-4CA1-15BE-6373-87A0F5B3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598F-1451-7055-FE16-EEA17AB8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B8CC-F8B7-4D2F-852A-6A8B711DE7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3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0.png"/><Relationship Id="rId7" Type="http://schemas.openxmlformats.org/officeDocument/2006/relationships/image" Target="../media/image26.jpeg"/><Relationship Id="rId12" Type="http://schemas.openxmlformats.org/officeDocument/2006/relationships/image" Target="../media/image3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11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DB92-B385-DEF5-A909-8E994D1FB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Meta-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A822-DC57-BD17-2C19-1DBB7221D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8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4D7C-5114-D854-ACC2-5EC78827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Batch Normalization - </a:t>
            </a:r>
            <a:r>
              <a:rPr lang="en-IN" i="1" dirty="0">
                <a:solidFill>
                  <a:schemeClr val="bg1"/>
                </a:solidFill>
              </a:rPr>
              <a:t>Effect</a:t>
            </a:r>
            <a:endParaRPr lang="en-IN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D03A4-D642-1267-4A16-347981E0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92" y="1595063"/>
            <a:ext cx="6876091" cy="3264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01E64A-7958-ED1D-CCA8-0B0C17EA6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83" y="1595063"/>
            <a:ext cx="3339957" cy="32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3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4D7C-5114-D854-ACC2-5EC78827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Batch Normalization - </a:t>
            </a:r>
            <a:r>
              <a:rPr lang="en-IN" i="1" dirty="0">
                <a:solidFill>
                  <a:schemeClr val="bg1"/>
                </a:solidFill>
              </a:rPr>
              <a:t>Code</a:t>
            </a:r>
            <a:endParaRPr lang="en-IN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EA596-EAA7-3AA1-7795-EF4F3B14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8" y="1480762"/>
            <a:ext cx="6788677" cy="24234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2292B6-8D2D-4152-A427-D6DF67B9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65" y="3677238"/>
            <a:ext cx="5343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5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4D7C-5114-D854-ACC2-5EC78827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Activation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8CB8-1124-D876-2D24-FD0FE727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Sigmoid</a:t>
            </a:r>
          </a:p>
          <a:p>
            <a:r>
              <a:rPr lang="en-IN" dirty="0">
                <a:solidFill>
                  <a:schemeClr val="bg1"/>
                </a:solidFill>
              </a:rPr>
              <a:t>RELU – Rectified Linear Unit</a:t>
            </a:r>
          </a:p>
          <a:p>
            <a:r>
              <a:rPr lang="en-IN" dirty="0" err="1">
                <a:solidFill>
                  <a:schemeClr val="bg1"/>
                </a:solidFill>
              </a:rPr>
              <a:t>TanH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Softmax</a:t>
            </a:r>
            <a:r>
              <a:rPr lang="en-IN" dirty="0">
                <a:solidFill>
                  <a:schemeClr val="bg1"/>
                </a:solidFill>
              </a:rPr>
              <a:t> Function</a:t>
            </a:r>
          </a:p>
          <a:p>
            <a:r>
              <a:rPr lang="en-IN" dirty="0">
                <a:solidFill>
                  <a:schemeClr val="bg1"/>
                </a:solidFill>
              </a:rPr>
              <a:t>Log SoftMax – Log of SoftMax – stronger penalty for errors</a:t>
            </a:r>
          </a:p>
          <a:p>
            <a:r>
              <a:rPr lang="en-IN" dirty="0">
                <a:solidFill>
                  <a:schemeClr val="bg1"/>
                </a:solidFill>
              </a:rPr>
              <a:t>Leaky </a:t>
            </a:r>
            <a:r>
              <a:rPr lang="en-IN" dirty="0" err="1">
                <a:solidFill>
                  <a:schemeClr val="bg1"/>
                </a:solidFill>
              </a:rPr>
              <a:t>Relu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ELU – Exponential Linear Unit</a:t>
            </a:r>
          </a:p>
          <a:p>
            <a:r>
              <a:rPr lang="en-IN" dirty="0">
                <a:solidFill>
                  <a:schemeClr val="bg1"/>
                </a:solidFill>
              </a:rPr>
              <a:t>Swish</a:t>
            </a:r>
          </a:p>
          <a:p>
            <a:r>
              <a:rPr lang="en-IN" dirty="0">
                <a:solidFill>
                  <a:schemeClr val="bg1"/>
                </a:solidFill>
              </a:rPr>
              <a:t>Gaussian Error Linear Unit (GELU)</a:t>
            </a:r>
          </a:p>
          <a:p>
            <a:r>
              <a:rPr lang="en-IN" dirty="0">
                <a:solidFill>
                  <a:schemeClr val="bg1"/>
                </a:solidFill>
              </a:rPr>
              <a:t>Scaled Exponent Linear Unit(SELU)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9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4D39-1D55-8236-7F4A-54E612BE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Activation Function</a:t>
            </a:r>
            <a:endParaRPr lang="en-IN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051C924-BAFD-8801-2004-5209F170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5" y="1418102"/>
            <a:ext cx="46196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3F75C82-D3A3-2A95-074F-4C599607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64" y="1505646"/>
            <a:ext cx="56673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39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4D39-1D55-8236-7F4A-54E612BE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Activation Function</a:t>
            </a:r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80AD39-A272-A208-F285-1748FB88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17" y="1293955"/>
            <a:ext cx="69151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AD9DAC8-D1CF-A9B1-1674-05C6AB45B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08" y="4075255"/>
            <a:ext cx="67056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73D54-657C-A240-1F48-AB0399C06A74}"/>
              </a:ext>
            </a:extLst>
          </p:cNvPr>
          <p:cNvSpPr txBox="1"/>
          <p:nvPr/>
        </p:nvSpPr>
        <p:spPr>
          <a:xfrm>
            <a:off x="1600200" y="370592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57575"/>
                </a:solidFill>
                <a:effectLst/>
                <a:latin typeface="sohne"/>
              </a:rPr>
              <a:t>Fig : </a:t>
            </a:r>
            <a:r>
              <a:rPr lang="en-US" b="1" i="0" dirty="0" err="1">
                <a:solidFill>
                  <a:srgbClr val="757575"/>
                </a:solidFill>
                <a:effectLst/>
                <a:latin typeface="sohne"/>
              </a:rPr>
              <a:t>ReLU</a:t>
            </a:r>
            <a:r>
              <a:rPr lang="en-US" b="1" i="0" dirty="0">
                <a:solidFill>
                  <a:srgbClr val="757575"/>
                </a:solidFill>
                <a:effectLst/>
                <a:latin typeface="sohne"/>
              </a:rPr>
              <a:t> v/s Leaky </a:t>
            </a:r>
            <a:r>
              <a:rPr lang="en-US" b="1" i="0" dirty="0" err="1">
                <a:solidFill>
                  <a:srgbClr val="757575"/>
                </a:solidFill>
                <a:effectLst/>
                <a:latin typeface="sohne"/>
              </a:rPr>
              <a:t>ReLU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879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4D39-1D55-8236-7F4A-54E612BE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Activation Function</a:t>
            </a:r>
            <a:endParaRPr lang="en-IN" dirty="0"/>
          </a:p>
        </p:txBody>
      </p:sp>
      <p:pic>
        <p:nvPicPr>
          <p:cNvPr id="9218" name="Picture 2" descr="Softmax Activation Function Explained | by Dario Radečić | Towards Data  Science">
            <a:extLst>
              <a:ext uri="{FF2B5EF4-FFF2-40B4-BE49-F238E27FC236}">
                <a16:creationId xmlns:a16="http://schemas.microsoft.com/office/drawing/2014/main" id="{15689965-8557-A2BC-EB2D-292B71B1A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55" y="1943048"/>
            <a:ext cx="6908604" cy="35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061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4D39-1D55-8236-7F4A-54E612BE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Choose the Activation Function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5D80A-CA44-07F0-1BC1-ACFCA149DEF9}"/>
              </a:ext>
            </a:extLst>
          </p:cNvPr>
          <p:cNvSpPr txBox="1"/>
          <p:nvPr/>
        </p:nvSpPr>
        <p:spPr>
          <a:xfrm>
            <a:off x="2054831" y="2280863"/>
            <a:ext cx="90744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Inter"/>
              </a:rPr>
              <a:t>Regression </a:t>
            </a:r>
            <a:r>
              <a:rPr lang="en-IN" sz="2800" b="0" i="0" dirty="0">
                <a:solidFill>
                  <a:schemeClr val="bg1"/>
                </a:solidFill>
                <a:effectLst/>
                <a:latin typeface="Inter"/>
              </a:rPr>
              <a:t>- Linear Activation Function</a:t>
            </a:r>
          </a:p>
          <a:p>
            <a:pPr algn="l">
              <a:buFont typeface="+mj-lt"/>
              <a:buAutoNum type="arabicPeriod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Inter"/>
              </a:rPr>
              <a:t>Binary Classification</a:t>
            </a:r>
            <a:r>
              <a:rPr lang="en-IN" sz="2800" b="0" i="0" dirty="0">
                <a:solidFill>
                  <a:schemeClr val="bg1"/>
                </a:solidFill>
                <a:effectLst/>
                <a:latin typeface="Inter"/>
              </a:rPr>
              <a:t>—Sigmoid/Logistic Activation Function</a:t>
            </a:r>
          </a:p>
          <a:p>
            <a:pPr algn="l">
              <a:buFont typeface="+mj-lt"/>
              <a:buAutoNum type="arabicPeriod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Inter"/>
              </a:rPr>
              <a:t>Multiclass Classification</a:t>
            </a:r>
            <a:r>
              <a:rPr lang="en-IN" sz="2800" b="0" i="0" dirty="0">
                <a:solidFill>
                  <a:schemeClr val="bg1"/>
                </a:solidFill>
                <a:effectLst/>
                <a:latin typeface="Inter"/>
              </a:rPr>
              <a:t>—</a:t>
            </a:r>
            <a:r>
              <a:rPr lang="en-IN" sz="2800" b="0" i="0" dirty="0" err="1">
                <a:solidFill>
                  <a:schemeClr val="bg1"/>
                </a:solidFill>
                <a:effectLst/>
                <a:latin typeface="Inter"/>
              </a:rPr>
              <a:t>Softmax</a:t>
            </a:r>
            <a:endParaRPr lang="en-IN" sz="2800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Inter"/>
              </a:rPr>
              <a:t>Multilabel Classification</a:t>
            </a:r>
            <a:r>
              <a:rPr lang="en-IN" sz="2800" b="0" i="0" dirty="0">
                <a:solidFill>
                  <a:schemeClr val="bg1"/>
                </a:solidFill>
                <a:effectLst/>
                <a:latin typeface="Inter"/>
              </a:rPr>
              <a:t>—Sigmoid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13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4D39-1D55-8236-7F4A-54E612BE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Activation Function - Comparison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8009B-9243-E70C-01C4-0F50064C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7" y="1779997"/>
            <a:ext cx="11267326" cy="4225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96BB8-51CA-2D7B-DE42-2B61E1628D4F}"/>
              </a:ext>
            </a:extLst>
          </p:cNvPr>
          <p:cNvSpPr txBox="1"/>
          <p:nvPr/>
        </p:nvSpPr>
        <p:spPr>
          <a:xfrm>
            <a:off x="2095928" y="1428108"/>
            <a:ext cx="858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 data with binary classification and sigmoid function is applied with </a:t>
            </a:r>
            <a:r>
              <a:rPr lang="en-IN" dirty="0" err="1">
                <a:solidFill>
                  <a:schemeClr val="bg1"/>
                </a:solidFill>
              </a:rPr>
              <a:t>BCEWithLogitsLoss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82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9B9E-CAC6-071B-9AC2-BF1EC178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Loss Function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DFCA8-69A3-D914-A0B5-211C90BBB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Mean Squared Error (MSE)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A832B-2699-02B2-5388-A2022D4E57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Use for continuous data when output is a numerical 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B5F4F-5A4A-554A-BAA3-B4ADFFD75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Cross Entropy (Logistic)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0A5F5-91A9-3238-FC74-9040B0DD7DB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Use for categorical data when the output is probability</a:t>
            </a:r>
          </a:p>
        </p:txBody>
      </p:sp>
      <p:pic>
        <p:nvPicPr>
          <p:cNvPr id="10242" name="Picture 2" descr="Not Nice Square Error - Emilia Orellana - Medium">
            <a:extLst>
              <a:ext uri="{FF2B5EF4-FFF2-40B4-BE49-F238E27FC236}">
                <a16:creationId xmlns:a16="http://schemas.microsoft.com/office/drawing/2014/main" id="{28FEFF2F-557C-E4E7-1A62-A61BAD8E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705" y="3898157"/>
            <a:ext cx="4373259" cy="197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Things that confused me about cross-entropy · Chris Said">
            <a:extLst>
              <a:ext uri="{FF2B5EF4-FFF2-40B4-BE49-F238E27FC236}">
                <a16:creationId xmlns:a16="http://schemas.microsoft.com/office/drawing/2014/main" id="{B58D5A58-C0A7-08A3-4259-11DE8743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1"/>
            <a:ext cx="5678184" cy="28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63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4138-4E30-AB1C-ABE9-999D00A0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 – Output Layer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FD89-3AF4-F5FC-7C93-0CA07924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Continuous Data</a:t>
            </a:r>
          </a:p>
          <a:p>
            <a:pPr lvl="1"/>
            <a:r>
              <a:rPr lang="en-IN" dirty="0"/>
              <a:t>Output layer has 1 unit with linear </a:t>
            </a:r>
          </a:p>
          <a:p>
            <a:pPr marL="457200" lvl="1" indent="0">
              <a:buNone/>
            </a:pPr>
            <a:r>
              <a:rPr lang="en-IN" dirty="0"/>
              <a:t>    activation function</a:t>
            </a:r>
          </a:p>
          <a:p>
            <a:pPr lvl="1"/>
            <a:r>
              <a:rPr lang="en-IN" dirty="0"/>
              <a:t>MSE Loss Function</a:t>
            </a:r>
          </a:p>
          <a:p>
            <a:r>
              <a:rPr lang="en-IN" dirty="0"/>
              <a:t>Binary Classification</a:t>
            </a:r>
          </a:p>
          <a:p>
            <a:pPr lvl="1"/>
            <a:r>
              <a:rPr lang="en-IN" dirty="0"/>
              <a:t>Output layer has 1 unit with </a:t>
            </a:r>
          </a:p>
          <a:p>
            <a:pPr marL="457200" lvl="1" indent="0">
              <a:buNone/>
            </a:pPr>
            <a:r>
              <a:rPr lang="en-IN" dirty="0"/>
              <a:t>   sigmoid activation function</a:t>
            </a:r>
          </a:p>
          <a:p>
            <a:pPr lvl="1"/>
            <a:r>
              <a:rPr lang="en-IN" dirty="0"/>
              <a:t>Cross Entropy(BCE) Loss function</a:t>
            </a:r>
          </a:p>
          <a:p>
            <a:r>
              <a:rPr lang="en-IN" dirty="0"/>
              <a:t>Multiclass N Classification</a:t>
            </a:r>
          </a:p>
          <a:p>
            <a:pPr lvl="1"/>
            <a:r>
              <a:rPr lang="en-IN" dirty="0"/>
              <a:t>Output layer has N units with</a:t>
            </a:r>
          </a:p>
          <a:p>
            <a:pPr marL="457200" lvl="1" indent="0">
              <a:buNone/>
            </a:pPr>
            <a:r>
              <a:rPr lang="en-IN" dirty="0"/>
              <a:t>    SoftMax activation function</a:t>
            </a:r>
          </a:p>
          <a:p>
            <a:pPr lvl="1"/>
            <a:r>
              <a:rPr lang="en-IN" dirty="0"/>
              <a:t>Classification Cross Entropy(CCE)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8C2896-FF2D-CF19-6BE4-DA7FD50F4E7F}"/>
              </a:ext>
            </a:extLst>
          </p:cNvPr>
          <p:cNvGrpSpPr/>
          <p:nvPr/>
        </p:nvGrpSpPr>
        <p:grpSpPr>
          <a:xfrm>
            <a:off x="5948737" y="1204424"/>
            <a:ext cx="5568594" cy="1834245"/>
            <a:chOff x="1962364" y="821933"/>
            <a:chExt cx="9947099" cy="518844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E60810B-C366-D01D-DB2E-2D8BC9121A50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9A009E3-96C3-863D-729C-C3D7E38866F8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F30F185-0B0E-FEC7-D585-093CD3A73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2"/>
                  <a:stretch>
                    <a:fillRect l="-7576"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C0E861D-C266-886D-D009-97E3F1DDDA44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9736AD3-FED7-585E-9A32-A8453E761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67D138A-2AD6-199D-CBF9-8ADC13733AE9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83334DB-1700-D1B9-5812-744B9E4CF4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02F1F8D-A9B4-C6B8-D896-462DF79BFDD2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B9A90A-6A26-21F4-573B-72B22B090C0D}"/>
                </a:ext>
              </a:extLst>
            </p:cNvPr>
            <p:cNvSpPr/>
            <p:nvPr/>
          </p:nvSpPr>
          <p:spPr>
            <a:xfrm>
              <a:off x="5048035" y="1220048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723DA5-87F9-98EC-CB9B-B60F908ED5D4}"/>
                </a:ext>
              </a:extLst>
            </p:cNvPr>
            <p:cNvSpPr/>
            <p:nvPr/>
          </p:nvSpPr>
          <p:spPr>
            <a:xfrm>
              <a:off x="5048031" y="242812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B619BF-8972-ACF3-F306-1D1E9759CC9A}"/>
                </a:ext>
              </a:extLst>
            </p:cNvPr>
            <p:cNvSpPr/>
            <p:nvPr/>
          </p:nvSpPr>
          <p:spPr>
            <a:xfrm>
              <a:off x="5048030" y="3643895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5F099C0-AA3E-EB98-214B-E7974BE02933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4133E0-64D7-E53C-C2D4-7A07A084C227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47863F-2D8E-669E-B86F-CA0A996646D5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56B753-AAD4-8757-861C-C1340692E5BA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4F5DAC-5D98-E9F7-4A88-BBD3E349BE76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F80CA1A-B239-20DD-0A1D-5EBE8304F321}"/>
                </a:ext>
              </a:extLst>
            </p:cNvPr>
            <p:cNvSpPr/>
            <p:nvPr/>
          </p:nvSpPr>
          <p:spPr>
            <a:xfrm>
              <a:off x="9359756" y="2753472"/>
              <a:ext cx="1078788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C20765-AE2A-37C8-E92E-EA2D897C4168}"/>
                </a:ext>
              </a:extLst>
            </p:cNvPr>
            <p:cNvSpPr/>
            <p:nvPr/>
          </p:nvSpPr>
          <p:spPr>
            <a:xfrm>
              <a:off x="9510445" y="3282590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B2CC2B-7E3C-AEA0-306E-580ADB683E83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2861352" y="1579644"/>
              <a:ext cx="2186683" cy="53683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D0E3620-9AD8-6D4B-B11B-36FCE4AF3488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5E1F897-FB4F-5E2E-FEF2-5848698FBD1A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2861352" y="2116476"/>
              <a:ext cx="2186678" cy="18870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990B701-5D08-DD15-67BE-5A855F57CC0A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CD6447D-744C-E4A0-0662-89DEF804A1CA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2861350" y="1579644"/>
              <a:ext cx="2186685" cy="177315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8376282-319A-CA96-D1BE-CAA16C196B1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6EE536-0CCC-AD60-57D5-84674432DE66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861350" y="3352801"/>
              <a:ext cx="2186680" cy="65069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424529C-8E63-8177-401B-F01F9E1EC82D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D38437-CFA2-D958-D358-035CE35EB730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2861351" y="1579644"/>
              <a:ext cx="2186684" cy="30094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BB18E2-0D97-A294-BBB6-D8ABE4D3478D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58C402-33F5-577F-29DD-B4A0455F4C92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2861351" y="4003491"/>
              <a:ext cx="2186679" cy="58563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17B59C-1CAA-4CEB-EC8F-3DD4C6E7658F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CA20DF-7A6E-7300-B0D9-E284772391F9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5767226" y="1579644"/>
              <a:ext cx="1647290" cy="62415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E394AE4-45AA-D47F-CE0B-3841A2A4AFB3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5767226" y="1579644"/>
              <a:ext cx="1647287" cy="19341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5253EA9-CAEA-10E0-E593-9F61F22D0887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>
              <a:off x="5767226" y="1579644"/>
              <a:ext cx="1647288" cy="317043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F6B2A78-8D96-815A-EFD2-69B6D87C2A3C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1E722D-25A7-C30A-F5E3-AC3E2278A860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1F5724-E039-D8B9-F6D5-001F88C8C362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2DDF546-7902-F612-4201-91AD960EAF69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5767221" y="2277432"/>
              <a:ext cx="1647294" cy="172605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A03AC7-7908-4D80-987B-08B89C619663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5767221" y="3513757"/>
              <a:ext cx="1647292" cy="48973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01BA2D-D7A9-5740-5747-8BFC69FD0468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5767221" y="4003491"/>
              <a:ext cx="1647293" cy="7465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E0A1BB0-0F0B-CC76-AA02-4EDC9DA25549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EDBD38B-1211-E691-A290-0EE7967C190F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3F2D26-6E2B-BCA1-88B7-7D6EF95C0CF2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030BBC-63EE-7A4F-59A4-B69072D5F2A5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16276D3-F7AB-4DBC-11FB-CE56A104181E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3EFA6E-2EEF-B71C-0B9E-AB0A4A86C51F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E55B35D-807A-D87B-DE8D-BD2BBFB53BAF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A943909-33FA-210A-7CFB-6FB41D7BB792}"/>
                    </a:ext>
                  </a:extLst>
                </p:cNvPr>
                <p:cNvSpPr txBox="1"/>
                <p:nvPr/>
              </p:nvSpPr>
              <p:spPr>
                <a:xfrm>
                  <a:off x="11020757" y="3435835"/>
                  <a:ext cx="888706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A943909-33FA-210A-7CFB-6FB41D7BB7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7" y="3435835"/>
                  <a:ext cx="888706" cy="810188"/>
                </a:xfrm>
                <a:prstGeom prst="rect">
                  <a:avLst/>
                </a:prstGeom>
                <a:blipFill>
                  <a:blip r:embed="rId5"/>
                  <a:stretch>
                    <a:fillRect b="-5531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81647E-EBDA-A474-EFF8-EEF4207CD9FA}"/>
              </a:ext>
            </a:extLst>
          </p:cNvPr>
          <p:cNvCxnSpPr>
            <a:stCxn id="19" idx="3"/>
            <a:endCxn id="19" idx="7"/>
          </p:cNvCxnSpPr>
          <p:nvPr/>
        </p:nvCxnSpPr>
        <p:spPr>
          <a:xfrm flipV="1">
            <a:off x="10233273" y="2111561"/>
            <a:ext cx="284694" cy="1797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115C14-4F6B-4EEE-CB06-42EDA5DF8C47}"/>
              </a:ext>
            </a:extLst>
          </p:cNvPr>
          <p:cNvGrpSpPr/>
          <p:nvPr/>
        </p:nvGrpSpPr>
        <p:grpSpPr>
          <a:xfrm>
            <a:off x="5948737" y="3010572"/>
            <a:ext cx="5568594" cy="1752238"/>
            <a:chOff x="1962364" y="821933"/>
            <a:chExt cx="9947099" cy="518844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F8D6CE5-FDCC-EDB8-8B76-F96E140C524A}"/>
                </a:ext>
              </a:extLst>
            </p:cNvPr>
            <p:cNvSpPr/>
            <p:nvPr/>
          </p:nvSpPr>
          <p:spPr>
            <a:xfrm>
              <a:off x="1962364" y="1191802"/>
              <a:ext cx="1078787" cy="458227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DC14464-72A0-9BD2-3093-8B5272E2D4B1}"/>
                    </a:ext>
                  </a:extLst>
                </p:cNvPr>
                <p:cNvSpPr/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F30F185-0B0E-FEC7-D585-093CD3A73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1" y="1756880"/>
                  <a:ext cx="719191" cy="719191"/>
                </a:xfrm>
                <a:prstGeom prst="ellipse">
                  <a:avLst/>
                </a:prstGeom>
                <a:blipFill>
                  <a:blip r:embed="rId2"/>
                  <a:stretch>
                    <a:fillRect l="-7576"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EF7BF48-7068-DB25-24CD-A82BD00E1A97}"/>
                    </a:ext>
                  </a:extLst>
                </p:cNvPr>
                <p:cNvSpPr/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9736AD3-FED7-585E-9A32-A8453E761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59" y="2993205"/>
                  <a:ext cx="719191" cy="719191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716C0DA4-5C70-6A7C-BDD7-9AD19BB85A3F}"/>
                    </a:ext>
                  </a:extLst>
                </p:cNvPr>
                <p:cNvSpPr/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83334DB-1700-D1B9-5812-744B9E4CF4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160" y="4229530"/>
                  <a:ext cx="719191" cy="719191"/>
                </a:xfrm>
                <a:prstGeom prst="ellipse">
                  <a:avLst/>
                </a:prstGeom>
                <a:blipFill>
                  <a:blip r:embed="rId4"/>
                  <a:stretch>
                    <a:fillRect l="-15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05968F5-ADCD-F997-3DA9-D7615DD8E31A}"/>
                </a:ext>
              </a:extLst>
            </p:cNvPr>
            <p:cNvSpPr/>
            <p:nvPr/>
          </p:nvSpPr>
          <p:spPr>
            <a:xfrm>
              <a:off x="4868238" y="821933"/>
              <a:ext cx="1078787" cy="51884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3C60906-0CD6-171D-D3E2-139AA73D8451}"/>
                </a:ext>
              </a:extLst>
            </p:cNvPr>
            <p:cNvSpPr/>
            <p:nvPr/>
          </p:nvSpPr>
          <p:spPr>
            <a:xfrm>
              <a:off x="5048035" y="1220048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D66EFA1-CDD9-7129-6D8D-6986EE6FD17B}"/>
                </a:ext>
              </a:extLst>
            </p:cNvPr>
            <p:cNvSpPr/>
            <p:nvPr/>
          </p:nvSpPr>
          <p:spPr>
            <a:xfrm>
              <a:off x="5048031" y="2428124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416B5AB-4463-44E5-030D-063914CC26E4}"/>
                </a:ext>
              </a:extLst>
            </p:cNvPr>
            <p:cNvSpPr/>
            <p:nvPr/>
          </p:nvSpPr>
          <p:spPr>
            <a:xfrm>
              <a:off x="5048030" y="3643895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48676D6-1CD2-AAA9-AEA6-5F84EE42B92F}"/>
                </a:ext>
              </a:extLst>
            </p:cNvPr>
            <p:cNvSpPr/>
            <p:nvPr/>
          </p:nvSpPr>
          <p:spPr>
            <a:xfrm>
              <a:off x="5048030" y="489220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1561FBE-8D19-1684-EB7A-75F3D0CD02D3}"/>
                </a:ext>
              </a:extLst>
            </p:cNvPr>
            <p:cNvSpPr/>
            <p:nvPr/>
          </p:nvSpPr>
          <p:spPr>
            <a:xfrm>
              <a:off x="7234718" y="1352758"/>
              <a:ext cx="1078787" cy="45822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DC0DBF5-08D2-F43E-C85B-4EBE4507F479}"/>
                </a:ext>
              </a:extLst>
            </p:cNvPr>
            <p:cNvSpPr/>
            <p:nvPr/>
          </p:nvSpPr>
          <p:spPr>
            <a:xfrm>
              <a:off x="7414515" y="191783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F8CD7AF-6A26-A523-DD21-05E6B0BC73BA}"/>
                </a:ext>
              </a:extLst>
            </p:cNvPr>
            <p:cNvSpPr/>
            <p:nvPr/>
          </p:nvSpPr>
          <p:spPr>
            <a:xfrm>
              <a:off x="7414513" y="3154161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FC0E6E8-A72D-7F85-5E0F-393DCDE55852}"/>
                </a:ext>
              </a:extLst>
            </p:cNvPr>
            <p:cNvSpPr/>
            <p:nvPr/>
          </p:nvSpPr>
          <p:spPr>
            <a:xfrm>
              <a:off x="7414514" y="4390486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7ADEDFC-922D-F2DE-C445-FEC6652CC8F9}"/>
                </a:ext>
              </a:extLst>
            </p:cNvPr>
            <p:cNvSpPr/>
            <p:nvPr/>
          </p:nvSpPr>
          <p:spPr>
            <a:xfrm>
              <a:off x="9359756" y="2753472"/>
              <a:ext cx="1078788" cy="1777429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0AFC62F-0E6A-4E83-6F79-2EDF60307F2B}"/>
                </a:ext>
              </a:extLst>
            </p:cNvPr>
            <p:cNvSpPr/>
            <p:nvPr/>
          </p:nvSpPr>
          <p:spPr>
            <a:xfrm>
              <a:off x="9510445" y="3282590"/>
              <a:ext cx="719191" cy="7191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48C604D-E959-644C-45E4-E007BF2ED1BE}"/>
                </a:ext>
              </a:extLst>
            </p:cNvPr>
            <p:cNvCxnSpPr>
              <a:cxnSpLocks/>
              <a:stCxn id="58" idx="6"/>
              <a:endCxn id="62" idx="2"/>
            </p:cNvCxnSpPr>
            <p:nvPr/>
          </p:nvCxnSpPr>
          <p:spPr>
            <a:xfrm flipV="1">
              <a:off x="2861352" y="1579644"/>
              <a:ext cx="2186683" cy="53683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7ED2DE2-1E6E-CDE8-BB38-011ACD443989}"/>
                </a:ext>
              </a:extLst>
            </p:cNvPr>
            <p:cNvCxnSpPr>
              <a:cxnSpLocks/>
              <a:stCxn id="58" idx="6"/>
              <a:endCxn id="63" idx="2"/>
            </p:cNvCxnSpPr>
            <p:nvPr/>
          </p:nvCxnSpPr>
          <p:spPr>
            <a:xfrm>
              <a:off x="2861352" y="2116476"/>
              <a:ext cx="2186679" cy="6712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CF3F577-3D34-0857-2BF6-F72203D0E23C}"/>
                </a:ext>
              </a:extLst>
            </p:cNvPr>
            <p:cNvCxnSpPr>
              <a:cxnSpLocks/>
              <a:stCxn id="58" idx="6"/>
              <a:endCxn id="64" idx="2"/>
            </p:cNvCxnSpPr>
            <p:nvPr/>
          </p:nvCxnSpPr>
          <p:spPr>
            <a:xfrm>
              <a:off x="2861352" y="2116476"/>
              <a:ext cx="2186678" cy="18870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EC45CB1-4E8E-3ADF-F47D-37B85D25AAC8}"/>
                </a:ext>
              </a:extLst>
            </p:cNvPr>
            <p:cNvCxnSpPr>
              <a:cxnSpLocks/>
              <a:stCxn id="58" idx="6"/>
              <a:endCxn id="65" idx="2"/>
            </p:cNvCxnSpPr>
            <p:nvPr/>
          </p:nvCxnSpPr>
          <p:spPr>
            <a:xfrm>
              <a:off x="2861352" y="2116476"/>
              <a:ext cx="2186678" cy="313532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3F4087C-1D85-E190-26E8-89B6D0292AD4}"/>
                </a:ext>
              </a:extLst>
            </p:cNvPr>
            <p:cNvCxnSpPr>
              <a:cxnSpLocks/>
              <a:stCxn id="59" idx="6"/>
              <a:endCxn id="62" idx="2"/>
            </p:cNvCxnSpPr>
            <p:nvPr/>
          </p:nvCxnSpPr>
          <p:spPr>
            <a:xfrm flipV="1">
              <a:off x="2861350" y="1579644"/>
              <a:ext cx="2186685" cy="177315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F28F76E-D8F4-C9ED-6D3D-3F796F9DB84D}"/>
                </a:ext>
              </a:extLst>
            </p:cNvPr>
            <p:cNvCxnSpPr>
              <a:cxnSpLocks/>
              <a:stCxn id="59" idx="6"/>
              <a:endCxn id="63" idx="2"/>
            </p:cNvCxnSpPr>
            <p:nvPr/>
          </p:nvCxnSpPr>
          <p:spPr>
            <a:xfrm flipV="1">
              <a:off x="2861350" y="2787720"/>
              <a:ext cx="2186681" cy="56508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FB9479-F432-6F49-6ADA-A10D3F9951DA}"/>
                </a:ext>
              </a:extLst>
            </p:cNvPr>
            <p:cNvCxnSpPr>
              <a:cxnSpLocks/>
              <a:stCxn id="59" idx="6"/>
              <a:endCxn id="64" idx="2"/>
            </p:cNvCxnSpPr>
            <p:nvPr/>
          </p:nvCxnSpPr>
          <p:spPr>
            <a:xfrm>
              <a:off x="2861350" y="3352801"/>
              <a:ext cx="2186680" cy="65069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1349890-C057-6290-CFB2-0BA00D409942}"/>
                </a:ext>
              </a:extLst>
            </p:cNvPr>
            <p:cNvCxnSpPr>
              <a:cxnSpLocks/>
              <a:stCxn id="59" idx="6"/>
              <a:endCxn id="65" idx="2"/>
            </p:cNvCxnSpPr>
            <p:nvPr/>
          </p:nvCxnSpPr>
          <p:spPr>
            <a:xfrm>
              <a:off x="2861350" y="3352801"/>
              <a:ext cx="2186680" cy="189900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6EDDA96-0819-D1F0-A14C-CE514B901855}"/>
                </a:ext>
              </a:extLst>
            </p:cNvPr>
            <p:cNvCxnSpPr>
              <a:cxnSpLocks/>
              <a:stCxn id="60" idx="6"/>
              <a:endCxn id="62" idx="2"/>
            </p:cNvCxnSpPr>
            <p:nvPr/>
          </p:nvCxnSpPr>
          <p:spPr>
            <a:xfrm flipV="1">
              <a:off x="2861351" y="1579644"/>
              <a:ext cx="2186684" cy="30094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A7F1A53-C8E4-56BD-620C-BD25356E4584}"/>
                </a:ext>
              </a:extLst>
            </p:cNvPr>
            <p:cNvCxnSpPr>
              <a:cxnSpLocks/>
              <a:stCxn id="60" idx="6"/>
              <a:endCxn id="63" idx="2"/>
            </p:cNvCxnSpPr>
            <p:nvPr/>
          </p:nvCxnSpPr>
          <p:spPr>
            <a:xfrm flipV="1">
              <a:off x="2861351" y="2787720"/>
              <a:ext cx="2186680" cy="180140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CE4498C-7BDB-E24E-226B-C36E0D27B86C}"/>
                </a:ext>
              </a:extLst>
            </p:cNvPr>
            <p:cNvCxnSpPr>
              <a:cxnSpLocks/>
              <a:stCxn id="60" idx="6"/>
              <a:endCxn id="64" idx="2"/>
            </p:cNvCxnSpPr>
            <p:nvPr/>
          </p:nvCxnSpPr>
          <p:spPr>
            <a:xfrm flipV="1">
              <a:off x="2861351" y="4003491"/>
              <a:ext cx="2186679" cy="58563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076B44D-B98E-F3E6-59A6-E6296E9A187C}"/>
                </a:ext>
              </a:extLst>
            </p:cNvPr>
            <p:cNvCxnSpPr>
              <a:cxnSpLocks/>
              <a:stCxn id="60" idx="6"/>
              <a:endCxn id="65" idx="2"/>
            </p:cNvCxnSpPr>
            <p:nvPr/>
          </p:nvCxnSpPr>
          <p:spPr>
            <a:xfrm>
              <a:off x="2861351" y="4589126"/>
              <a:ext cx="2186679" cy="6626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B9963A2-3F07-8094-8F31-3CB3A1EDE28A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5767226" y="1579644"/>
              <a:ext cx="1647290" cy="62415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FF8E79-B833-879B-6199-A803EE109D89}"/>
                </a:ext>
              </a:extLst>
            </p:cNvPr>
            <p:cNvCxnSpPr>
              <a:cxnSpLocks/>
              <a:stCxn id="62" idx="6"/>
              <a:endCxn id="68" idx="2"/>
            </p:cNvCxnSpPr>
            <p:nvPr/>
          </p:nvCxnSpPr>
          <p:spPr>
            <a:xfrm>
              <a:off x="5767226" y="1579644"/>
              <a:ext cx="1647287" cy="19341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33BB974-61DC-C843-EE4A-982D47E90C79}"/>
                </a:ext>
              </a:extLst>
            </p:cNvPr>
            <p:cNvCxnSpPr>
              <a:cxnSpLocks/>
              <a:stCxn id="62" idx="6"/>
              <a:endCxn id="69" idx="2"/>
            </p:cNvCxnSpPr>
            <p:nvPr/>
          </p:nvCxnSpPr>
          <p:spPr>
            <a:xfrm>
              <a:off x="5767226" y="1579644"/>
              <a:ext cx="1647288" cy="317043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9C05F17-CA40-0D41-4744-9701C98AD6A5}"/>
                </a:ext>
              </a:extLst>
            </p:cNvPr>
            <p:cNvCxnSpPr>
              <a:cxnSpLocks/>
              <a:stCxn id="63" idx="6"/>
              <a:endCxn id="67" idx="2"/>
            </p:cNvCxnSpPr>
            <p:nvPr/>
          </p:nvCxnSpPr>
          <p:spPr>
            <a:xfrm flipV="1">
              <a:off x="5767222" y="2277432"/>
              <a:ext cx="1647293" cy="5102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DAA3622-92F0-E739-B74D-B71E2DF0D3D6}"/>
                </a:ext>
              </a:extLst>
            </p:cNvPr>
            <p:cNvCxnSpPr>
              <a:cxnSpLocks/>
              <a:stCxn id="63" idx="6"/>
              <a:endCxn id="68" idx="2"/>
            </p:cNvCxnSpPr>
            <p:nvPr/>
          </p:nvCxnSpPr>
          <p:spPr>
            <a:xfrm>
              <a:off x="5767222" y="2787720"/>
              <a:ext cx="1647291" cy="72603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348E3AC-8A66-8DD8-B3E3-2BCA88CE37A5}"/>
                </a:ext>
              </a:extLst>
            </p:cNvPr>
            <p:cNvCxnSpPr>
              <a:cxnSpLocks/>
              <a:stCxn id="63" idx="6"/>
              <a:endCxn id="69" idx="2"/>
            </p:cNvCxnSpPr>
            <p:nvPr/>
          </p:nvCxnSpPr>
          <p:spPr>
            <a:xfrm>
              <a:off x="5767222" y="2787720"/>
              <a:ext cx="1647292" cy="19623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93B6B7A-C003-3DB0-AD9A-307ED87CB90C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 flipV="1">
              <a:off x="5767221" y="2277432"/>
              <a:ext cx="1647294" cy="172605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257AB32-6472-07F6-329F-97C8AEAB565C}"/>
                </a:ext>
              </a:extLst>
            </p:cNvPr>
            <p:cNvCxnSpPr>
              <a:cxnSpLocks/>
              <a:stCxn id="64" idx="6"/>
              <a:endCxn id="68" idx="2"/>
            </p:cNvCxnSpPr>
            <p:nvPr/>
          </p:nvCxnSpPr>
          <p:spPr>
            <a:xfrm flipV="1">
              <a:off x="5767221" y="3513757"/>
              <a:ext cx="1647292" cy="48973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26720C5-6F49-EDAB-C20E-573B0D2D101A}"/>
                </a:ext>
              </a:extLst>
            </p:cNvPr>
            <p:cNvCxnSpPr>
              <a:cxnSpLocks/>
              <a:stCxn id="64" idx="6"/>
              <a:endCxn id="69" idx="2"/>
            </p:cNvCxnSpPr>
            <p:nvPr/>
          </p:nvCxnSpPr>
          <p:spPr>
            <a:xfrm>
              <a:off x="5767221" y="4003491"/>
              <a:ext cx="1647293" cy="7465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B57BA92-77ED-E22B-B8B4-D0909AB228E5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 flipV="1">
              <a:off x="5767221" y="2277432"/>
              <a:ext cx="1647294" cy="297437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464822D-077C-FAA0-67EC-A02C639CC5FA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 flipV="1">
              <a:off x="5767221" y="3513757"/>
              <a:ext cx="1647292" cy="17380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2CE7EF9-12DC-ADE0-F87A-B13C6F617DF6}"/>
                </a:ext>
              </a:extLst>
            </p:cNvPr>
            <p:cNvCxnSpPr>
              <a:cxnSpLocks/>
              <a:stCxn id="65" idx="6"/>
              <a:endCxn id="69" idx="2"/>
            </p:cNvCxnSpPr>
            <p:nvPr/>
          </p:nvCxnSpPr>
          <p:spPr>
            <a:xfrm flipV="1">
              <a:off x="5767221" y="4750082"/>
              <a:ext cx="1647293" cy="50172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3F59312-5038-EC8E-26B3-6F90971B0EFB}"/>
                </a:ext>
              </a:extLst>
            </p:cNvPr>
            <p:cNvCxnSpPr>
              <a:cxnSpLocks/>
              <a:stCxn id="67" idx="6"/>
              <a:endCxn id="71" idx="2"/>
            </p:cNvCxnSpPr>
            <p:nvPr/>
          </p:nvCxnSpPr>
          <p:spPr>
            <a:xfrm>
              <a:off x="8133706" y="2277432"/>
              <a:ext cx="1376739" cy="136475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B4093B1-0FF4-11C5-75C6-DA160FD2E713}"/>
                </a:ext>
              </a:extLst>
            </p:cNvPr>
            <p:cNvCxnSpPr>
              <a:cxnSpLocks/>
              <a:stCxn id="68" idx="6"/>
            </p:cNvCxnSpPr>
            <p:nvPr/>
          </p:nvCxnSpPr>
          <p:spPr>
            <a:xfrm>
              <a:off x="8133704" y="3513757"/>
              <a:ext cx="1467494" cy="14212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EC7D931-55C7-2B34-44AE-5FF677B323F8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8133705" y="3642187"/>
              <a:ext cx="1376740" cy="110789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91C4728-A7AF-1C68-1DA5-C0AF845461E7}"/>
                </a:ext>
              </a:extLst>
            </p:cNvPr>
            <p:cNvCxnSpPr>
              <a:cxnSpLocks/>
              <a:stCxn id="71" idx="6"/>
            </p:cNvCxnSpPr>
            <p:nvPr/>
          </p:nvCxnSpPr>
          <p:spPr>
            <a:xfrm>
              <a:off x="10229636" y="3642187"/>
              <a:ext cx="1051389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36EDD3-7384-3CCE-D57A-869A120F1C7A}"/>
                    </a:ext>
                  </a:extLst>
                </p:cNvPr>
                <p:cNvSpPr txBox="1"/>
                <p:nvPr/>
              </p:nvSpPr>
              <p:spPr>
                <a:xfrm>
                  <a:off x="11020757" y="3435835"/>
                  <a:ext cx="888706" cy="810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736EDD3-7384-3CCE-D57A-869A120F1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0757" y="3435835"/>
                  <a:ext cx="888706" cy="810188"/>
                </a:xfrm>
                <a:prstGeom prst="rect">
                  <a:avLst/>
                </a:prstGeom>
                <a:blipFill>
                  <a:blip r:embed="rId6"/>
                  <a:stretch>
                    <a:fillRect b="-622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314" name="Picture 2" descr="2,707 Sigmoid Images, Stock Photos &amp; Vectors | Shutterstock">
            <a:extLst>
              <a:ext uri="{FF2B5EF4-FFF2-40B4-BE49-F238E27FC236}">
                <a16:creationId xmlns:a16="http://schemas.microsoft.com/office/drawing/2014/main" id="{5C72D1BC-F790-7A26-7CE6-3F5608F7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094" y="3693834"/>
            <a:ext cx="490453" cy="52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350" name="Group 13349">
            <a:extLst>
              <a:ext uri="{FF2B5EF4-FFF2-40B4-BE49-F238E27FC236}">
                <a16:creationId xmlns:a16="http://schemas.microsoft.com/office/drawing/2014/main" id="{2274E93A-2E34-8896-B385-687E15F233CC}"/>
              </a:ext>
            </a:extLst>
          </p:cNvPr>
          <p:cNvGrpSpPr/>
          <p:nvPr/>
        </p:nvGrpSpPr>
        <p:grpSpPr>
          <a:xfrm>
            <a:off x="5948737" y="4755689"/>
            <a:ext cx="5596590" cy="1932261"/>
            <a:chOff x="5948737" y="4776238"/>
            <a:chExt cx="5596590" cy="1932261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4FA73971-E45E-DA09-3CDD-14EA130FDDF7}"/>
                </a:ext>
              </a:extLst>
            </p:cNvPr>
            <p:cNvSpPr/>
            <p:nvPr/>
          </p:nvSpPr>
          <p:spPr>
            <a:xfrm>
              <a:off x="5948737" y="4913983"/>
              <a:ext cx="603928" cy="170651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6189C29-F295-57FD-8989-F0B9ED2A5C5D}"/>
                    </a:ext>
                  </a:extLst>
                </p:cNvPr>
                <p:cNvSpPr/>
                <p:nvPr/>
              </p:nvSpPr>
              <p:spPr>
                <a:xfrm>
                  <a:off x="6049391" y="5124427"/>
                  <a:ext cx="402618" cy="267838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6189C29-F295-57FD-8989-F0B9ED2A5C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391" y="5124427"/>
                  <a:ext cx="402618" cy="267838"/>
                </a:xfrm>
                <a:prstGeom prst="ellipse">
                  <a:avLst/>
                </a:prstGeom>
                <a:blipFill>
                  <a:blip r:embed="rId8"/>
                  <a:stretch>
                    <a:fillRect l="-4412" b="-2391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B3046AB-1606-FD37-82A8-D811BF8E1C6F}"/>
                    </a:ext>
                  </a:extLst>
                </p:cNvPr>
                <p:cNvSpPr/>
                <p:nvPr/>
              </p:nvSpPr>
              <p:spPr>
                <a:xfrm>
                  <a:off x="6049390" y="5584854"/>
                  <a:ext cx="402618" cy="267838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B3046AB-1606-FD37-82A8-D811BF8E1C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390" y="5584854"/>
                  <a:ext cx="402618" cy="267838"/>
                </a:xfrm>
                <a:prstGeom prst="ellipse">
                  <a:avLst/>
                </a:prstGeom>
                <a:blipFill>
                  <a:blip r:embed="rId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212AE92-95E3-4D98-2F08-CE2817024548}"/>
                    </a:ext>
                  </a:extLst>
                </p:cNvPr>
                <p:cNvSpPr/>
                <p:nvPr/>
              </p:nvSpPr>
              <p:spPr>
                <a:xfrm>
                  <a:off x="6049391" y="6045281"/>
                  <a:ext cx="402618" cy="267838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212AE92-95E3-4D98-2F08-CE28170245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391" y="6045281"/>
                  <a:ext cx="402618" cy="267838"/>
                </a:xfrm>
                <a:prstGeom prst="ellipse">
                  <a:avLst/>
                </a:prstGeom>
                <a:blipFill>
                  <a:blip r:embed="rId10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62EB2FF-48F9-55CB-69D4-911F75B116FC}"/>
                </a:ext>
              </a:extLst>
            </p:cNvPr>
            <p:cNvSpPr/>
            <p:nvPr/>
          </p:nvSpPr>
          <p:spPr>
            <a:xfrm>
              <a:off x="7575506" y="4776238"/>
              <a:ext cx="603928" cy="19322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6140DB-49E1-C348-977F-55824CF966E2}"/>
                </a:ext>
              </a:extLst>
            </p:cNvPr>
            <p:cNvSpPr/>
            <p:nvPr/>
          </p:nvSpPr>
          <p:spPr>
            <a:xfrm>
              <a:off x="7676160" y="4924502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B88ED3E-3736-1DD4-00D9-250F2C8350B1}"/>
                </a:ext>
              </a:extLst>
            </p:cNvPr>
            <p:cNvSpPr/>
            <p:nvPr/>
          </p:nvSpPr>
          <p:spPr>
            <a:xfrm>
              <a:off x="7676158" y="5374409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2594A60-C34F-9D15-7D3B-E1850506190B}"/>
                </a:ext>
              </a:extLst>
            </p:cNvPr>
            <p:cNvSpPr/>
            <p:nvPr/>
          </p:nvSpPr>
          <p:spPr>
            <a:xfrm>
              <a:off x="7676157" y="5827182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71F510-891E-7DF6-3FA2-1597D85D70D9}"/>
                </a:ext>
              </a:extLst>
            </p:cNvPr>
            <p:cNvSpPr/>
            <p:nvPr/>
          </p:nvSpPr>
          <p:spPr>
            <a:xfrm>
              <a:off x="7676157" y="6292072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3B2FF9B-23DC-A301-2D59-3F950648FB8E}"/>
                </a:ext>
              </a:extLst>
            </p:cNvPr>
            <p:cNvSpPr/>
            <p:nvPr/>
          </p:nvSpPr>
          <p:spPr>
            <a:xfrm>
              <a:off x="8900311" y="4973926"/>
              <a:ext cx="603928" cy="17065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625D019-B35D-446C-8CF4-7D6F000B8313}"/>
                </a:ext>
              </a:extLst>
            </p:cNvPr>
            <p:cNvSpPr/>
            <p:nvPr/>
          </p:nvSpPr>
          <p:spPr>
            <a:xfrm>
              <a:off x="9000965" y="5184370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E223F04-558A-1EB1-4845-CD62260D87A7}"/>
                </a:ext>
              </a:extLst>
            </p:cNvPr>
            <p:cNvSpPr/>
            <p:nvPr/>
          </p:nvSpPr>
          <p:spPr>
            <a:xfrm>
              <a:off x="9000964" y="5644797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8D2116B-A30F-3982-0C69-36CBFD9651F8}"/>
                </a:ext>
              </a:extLst>
            </p:cNvPr>
            <p:cNvSpPr/>
            <p:nvPr/>
          </p:nvSpPr>
          <p:spPr>
            <a:xfrm>
              <a:off x="9000965" y="6105224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A40CA551-7728-EF91-CF76-C517D6F6315E}"/>
                </a:ext>
              </a:extLst>
            </p:cNvPr>
            <p:cNvSpPr/>
            <p:nvPr/>
          </p:nvSpPr>
          <p:spPr>
            <a:xfrm>
              <a:off x="10117948" y="5124427"/>
              <a:ext cx="603928" cy="66194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4AD1A39-F9EE-4ECD-B8CB-2A83A1EFD8B2}"/>
                </a:ext>
              </a:extLst>
            </p:cNvPr>
            <p:cNvSpPr/>
            <p:nvPr/>
          </p:nvSpPr>
          <p:spPr>
            <a:xfrm>
              <a:off x="10202307" y="5321479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σ</a:t>
              </a:r>
              <a:endParaRPr lang="en-IN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00A54B9-8C4C-9637-B118-F892C4C5C223}"/>
                </a:ext>
              </a:extLst>
            </p:cNvPr>
            <p:cNvCxnSpPr>
              <a:cxnSpLocks/>
              <a:stCxn id="103" idx="6"/>
              <a:endCxn id="107" idx="2"/>
            </p:cNvCxnSpPr>
            <p:nvPr/>
          </p:nvCxnSpPr>
          <p:spPr>
            <a:xfrm flipV="1">
              <a:off x="6452009" y="5058422"/>
              <a:ext cx="1224151" cy="19992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801433D-DF76-339C-42CE-59F77424A9F4}"/>
                </a:ext>
              </a:extLst>
            </p:cNvPr>
            <p:cNvCxnSpPr>
              <a:cxnSpLocks/>
              <a:stCxn id="103" idx="6"/>
              <a:endCxn id="108" idx="2"/>
            </p:cNvCxnSpPr>
            <p:nvPr/>
          </p:nvCxnSpPr>
          <p:spPr>
            <a:xfrm>
              <a:off x="6452009" y="5258346"/>
              <a:ext cx="1224149" cy="24998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F3494E5-1307-6AE3-D520-F8D7365D1252}"/>
                </a:ext>
              </a:extLst>
            </p:cNvPr>
            <p:cNvCxnSpPr>
              <a:cxnSpLocks/>
              <a:stCxn id="103" idx="6"/>
              <a:endCxn id="109" idx="2"/>
            </p:cNvCxnSpPr>
            <p:nvPr/>
          </p:nvCxnSpPr>
          <p:spPr>
            <a:xfrm>
              <a:off x="6452009" y="5258346"/>
              <a:ext cx="1224148" cy="70275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37D2F9B-B9E0-B819-6A96-7BC81FE47F11}"/>
                </a:ext>
              </a:extLst>
            </p:cNvPr>
            <p:cNvCxnSpPr>
              <a:cxnSpLocks/>
              <a:stCxn id="103" idx="6"/>
              <a:endCxn id="110" idx="2"/>
            </p:cNvCxnSpPr>
            <p:nvPr/>
          </p:nvCxnSpPr>
          <p:spPr>
            <a:xfrm>
              <a:off x="6452009" y="5258346"/>
              <a:ext cx="1224148" cy="11676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873BB59-DE34-C266-E48D-5CF02C14C11A}"/>
                </a:ext>
              </a:extLst>
            </p:cNvPr>
            <p:cNvCxnSpPr>
              <a:cxnSpLocks/>
              <a:stCxn id="104" idx="6"/>
              <a:endCxn id="107" idx="2"/>
            </p:cNvCxnSpPr>
            <p:nvPr/>
          </p:nvCxnSpPr>
          <p:spPr>
            <a:xfrm flipV="1">
              <a:off x="6452008" y="5058422"/>
              <a:ext cx="1224152" cy="66035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EF95044-E965-D58D-C40A-5B918B8F744F}"/>
                </a:ext>
              </a:extLst>
            </p:cNvPr>
            <p:cNvCxnSpPr>
              <a:cxnSpLocks/>
              <a:stCxn id="104" idx="6"/>
              <a:endCxn id="108" idx="2"/>
            </p:cNvCxnSpPr>
            <p:nvPr/>
          </p:nvCxnSpPr>
          <p:spPr>
            <a:xfrm flipV="1">
              <a:off x="6452008" y="5508328"/>
              <a:ext cx="1224150" cy="2104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99F743C-8833-EAE6-D99B-611CC994ADCC}"/>
                </a:ext>
              </a:extLst>
            </p:cNvPr>
            <p:cNvCxnSpPr>
              <a:cxnSpLocks/>
              <a:stCxn id="104" idx="6"/>
              <a:endCxn id="109" idx="2"/>
            </p:cNvCxnSpPr>
            <p:nvPr/>
          </p:nvCxnSpPr>
          <p:spPr>
            <a:xfrm>
              <a:off x="6452008" y="5718774"/>
              <a:ext cx="1224149" cy="24232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F046F42-00CC-B0BC-CF79-C9897980DCD6}"/>
                </a:ext>
              </a:extLst>
            </p:cNvPr>
            <p:cNvCxnSpPr>
              <a:cxnSpLocks/>
              <a:stCxn id="104" idx="6"/>
              <a:endCxn id="110" idx="2"/>
            </p:cNvCxnSpPr>
            <p:nvPr/>
          </p:nvCxnSpPr>
          <p:spPr>
            <a:xfrm>
              <a:off x="6452008" y="5718774"/>
              <a:ext cx="1224149" cy="70721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6799934-C926-9A9D-F00E-E4DD075D9503}"/>
                </a:ext>
              </a:extLst>
            </p:cNvPr>
            <p:cNvCxnSpPr>
              <a:cxnSpLocks/>
              <a:stCxn id="105" idx="6"/>
              <a:endCxn id="107" idx="2"/>
            </p:cNvCxnSpPr>
            <p:nvPr/>
          </p:nvCxnSpPr>
          <p:spPr>
            <a:xfrm flipV="1">
              <a:off x="6452009" y="5058422"/>
              <a:ext cx="1224151" cy="112077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2A4E1-A29D-6E3A-06C9-BB7D7588F769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 flipV="1">
              <a:off x="6452009" y="5508328"/>
              <a:ext cx="1224149" cy="67087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B3D09FC-E098-CED8-BD18-3FCA0C69E2A8}"/>
                </a:ext>
              </a:extLst>
            </p:cNvPr>
            <p:cNvCxnSpPr>
              <a:cxnSpLocks/>
              <a:stCxn id="105" idx="6"/>
              <a:endCxn id="109" idx="2"/>
            </p:cNvCxnSpPr>
            <p:nvPr/>
          </p:nvCxnSpPr>
          <p:spPr>
            <a:xfrm flipV="1">
              <a:off x="6452009" y="5961101"/>
              <a:ext cx="1224149" cy="21810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2" name="Straight Arrow Connector 13311">
              <a:extLst>
                <a:ext uri="{FF2B5EF4-FFF2-40B4-BE49-F238E27FC236}">
                  <a16:creationId xmlns:a16="http://schemas.microsoft.com/office/drawing/2014/main" id="{24BEE59B-AD8D-988B-11DE-E5C624447687}"/>
                </a:ext>
              </a:extLst>
            </p:cNvPr>
            <p:cNvCxnSpPr>
              <a:cxnSpLocks/>
              <a:stCxn id="105" idx="6"/>
              <a:endCxn id="110" idx="2"/>
            </p:cNvCxnSpPr>
            <p:nvPr/>
          </p:nvCxnSpPr>
          <p:spPr>
            <a:xfrm>
              <a:off x="6452009" y="6179201"/>
              <a:ext cx="1224149" cy="246791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3" name="Straight Arrow Connector 13312">
              <a:extLst>
                <a:ext uri="{FF2B5EF4-FFF2-40B4-BE49-F238E27FC236}">
                  <a16:creationId xmlns:a16="http://schemas.microsoft.com/office/drawing/2014/main" id="{0242675D-BF2D-F795-96D0-917B96C9EBDB}"/>
                </a:ext>
              </a:extLst>
            </p:cNvPr>
            <p:cNvCxnSpPr>
              <a:cxnSpLocks/>
              <a:stCxn id="107" idx="6"/>
            </p:cNvCxnSpPr>
            <p:nvPr/>
          </p:nvCxnSpPr>
          <p:spPr>
            <a:xfrm>
              <a:off x="8078778" y="5058422"/>
              <a:ext cx="922187" cy="23244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5" name="Straight Arrow Connector 13314">
              <a:extLst>
                <a:ext uri="{FF2B5EF4-FFF2-40B4-BE49-F238E27FC236}">
                  <a16:creationId xmlns:a16="http://schemas.microsoft.com/office/drawing/2014/main" id="{69F984C0-B9B3-64E8-1D14-9C376539C907}"/>
                </a:ext>
              </a:extLst>
            </p:cNvPr>
            <p:cNvCxnSpPr>
              <a:cxnSpLocks/>
              <a:stCxn id="107" idx="6"/>
              <a:endCxn id="113" idx="2"/>
            </p:cNvCxnSpPr>
            <p:nvPr/>
          </p:nvCxnSpPr>
          <p:spPr>
            <a:xfrm>
              <a:off x="8078778" y="5058422"/>
              <a:ext cx="922186" cy="720294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6" name="Straight Arrow Connector 13315">
              <a:extLst>
                <a:ext uri="{FF2B5EF4-FFF2-40B4-BE49-F238E27FC236}">
                  <a16:creationId xmlns:a16="http://schemas.microsoft.com/office/drawing/2014/main" id="{98017783-A0E4-7B75-1E33-CB341DE36121}"/>
                </a:ext>
              </a:extLst>
            </p:cNvPr>
            <p:cNvCxnSpPr>
              <a:cxnSpLocks/>
              <a:stCxn id="107" idx="6"/>
              <a:endCxn id="114" idx="2"/>
            </p:cNvCxnSpPr>
            <p:nvPr/>
          </p:nvCxnSpPr>
          <p:spPr>
            <a:xfrm>
              <a:off x="8078778" y="5058422"/>
              <a:ext cx="922186" cy="118072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7" name="Straight Arrow Connector 13316">
              <a:extLst>
                <a:ext uri="{FF2B5EF4-FFF2-40B4-BE49-F238E27FC236}">
                  <a16:creationId xmlns:a16="http://schemas.microsoft.com/office/drawing/2014/main" id="{CBE224F4-1CF6-1E75-BB50-D64E9E02D332}"/>
                </a:ext>
              </a:extLst>
            </p:cNvPr>
            <p:cNvCxnSpPr>
              <a:cxnSpLocks/>
              <a:stCxn id="108" idx="6"/>
              <a:endCxn id="112" idx="2"/>
            </p:cNvCxnSpPr>
            <p:nvPr/>
          </p:nvCxnSpPr>
          <p:spPr>
            <a:xfrm flipV="1">
              <a:off x="8078776" y="5318289"/>
              <a:ext cx="922189" cy="19003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8" name="Straight Arrow Connector 13317">
              <a:extLst>
                <a:ext uri="{FF2B5EF4-FFF2-40B4-BE49-F238E27FC236}">
                  <a16:creationId xmlns:a16="http://schemas.microsoft.com/office/drawing/2014/main" id="{3E6B9DB9-8F92-AFA8-56C4-C6410E50F179}"/>
                </a:ext>
              </a:extLst>
            </p:cNvPr>
            <p:cNvCxnSpPr>
              <a:cxnSpLocks/>
              <a:stCxn id="108" idx="6"/>
              <a:endCxn id="113" idx="2"/>
            </p:cNvCxnSpPr>
            <p:nvPr/>
          </p:nvCxnSpPr>
          <p:spPr>
            <a:xfrm>
              <a:off x="8078776" y="5508328"/>
              <a:ext cx="922188" cy="270388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9" name="Straight Arrow Connector 13318">
              <a:extLst>
                <a:ext uri="{FF2B5EF4-FFF2-40B4-BE49-F238E27FC236}">
                  <a16:creationId xmlns:a16="http://schemas.microsoft.com/office/drawing/2014/main" id="{6E1A9590-E0D8-8560-80B7-3F2E46FDBE04}"/>
                </a:ext>
              </a:extLst>
            </p:cNvPr>
            <p:cNvCxnSpPr>
              <a:cxnSpLocks/>
              <a:stCxn id="108" idx="6"/>
              <a:endCxn id="114" idx="2"/>
            </p:cNvCxnSpPr>
            <p:nvPr/>
          </p:nvCxnSpPr>
          <p:spPr>
            <a:xfrm>
              <a:off x="8078776" y="5508328"/>
              <a:ext cx="922189" cy="73081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0" name="Straight Arrow Connector 13319">
              <a:extLst>
                <a:ext uri="{FF2B5EF4-FFF2-40B4-BE49-F238E27FC236}">
                  <a16:creationId xmlns:a16="http://schemas.microsoft.com/office/drawing/2014/main" id="{E76622DB-C03D-3C48-2D3F-998829E13AE2}"/>
                </a:ext>
              </a:extLst>
            </p:cNvPr>
            <p:cNvCxnSpPr>
              <a:cxnSpLocks/>
              <a:stCxn id="109" idx="6"/>
              <a:endCxn id="112" idx="2"/>
            </p:cNvCxnSpPr>
            <p:nvPr/>
          </p:nvCxnSpPr>
          <p:spPr>
            <a:xfrm flipV="1">
              <a:off x="8078776" y="5318289"/>
              <a:ext cx="922190" cy="64281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1" name="Straight Arrow Connector 13320">
              <a:extLst>
                <a:ext uri="{FF2B5EF4-FFF2-40B4-BE49-F238E27FC236}">
                  <a16:creationId xmlns:a16="http://schemas.microsoft.com/office/drawing/2014/main" id="{82EC3EAF-1906-E434-57B9-BC35DCE1C2BA}"/>
                </a:ext>
              </a:extLst>
            </p:cNvPr>
            <p:cNvCxnSpPr>
              <a:cxnSpLocks/>
              <a:stCxn id="109" idx="6"/>
              <a:endCxn id="113" idx="2"/>
            </p:cNvCxnSpPr>
            <p:nvPr/>
          </p:nvCxnSpPr>
          <p:spPr>
            <a:xfrm flipV="1">
              <a:off x="8078776" y="5778716"/>
              <a:ext cx="922189" cy="18238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2" name="Straight Arrow Connector 13321">
              <a:extLst>
                <a:ext uri="{FF2B5EF4-FFF2-40B4-BE49-F238E27FC236}">
                  <a16:creationId xmlns:a16="http://schemas.microsoft.com/office/drawing/2014/main" id="{44D178E2-9149-D901-4861-298BE355F7C0}"/>
                </a:ext>
              </a:extLst>
            </p:cNvPr>
            <p:cNvCxnSpPr>
              <a:cxnSpLocks/>
              <a:stCxn id="109" idx="6"/>
              <a:endCxn id="114" idx="2"/>
            </p:cNvCxnSpPr>
            <p:nvPr/>
          </p:nvCxnSpPr>
          <p:spPr>
            <a:xfrm>
              <a:off x="8078776" y="5961101"/>
              <a:ext cx="922189" cy="27804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3" name="Straight Arrow Connector 13322">
              <a:extLst>
                <a:ext uri="{FF2B5EF4-FFF2-40B4-BE49-F238E27FC236}">
                  <a16:creationId xmlns:a16="http://schemas.microsoft.com/office/drawing/2014/main" id="{999DD60D-F0D2-EBFC-3D92-8D254292257B}"/>
                </a:ext>
              </a:extLst>
            </p:cNvPr>
            <p:cNvCxnSpPr>
              <a:cxnSpLocks/>
              <a:stCxn id="110" idx="6"/>
              <a:endCxn id="112" idx="2"/>
            </p:cNvCxnSpPr>
            <p:nvPr/>
          </p:nvCxnSpPr>
          <p:spPr>
            <a:xfrm flipV="1">
              <a:off x="8078776" y="5318289"/>
              <a:ext cx="922190" cy="110770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4" name="Straight Arrow Connector 13323">
              <a:extLst>
                <a:ext uri="{FF2B5EF4-FFF2-40B4-BE49-F238E27FC236}">
                  <a16:creationId xmlns:a16="http://schemas.microsoft.com/office/drawing/2014/main" id="{54FF27F6-2C48-2C39-A12F-6EB9F97A1059}"/>
                </a:ext>
              </a:extLst>
            </p:cNvPr>
            <p:cNvCxnSpPr>
              <a:cxnSpLocks/>
              <a:stCxn id="110" idx="6"/>
              <a:endCxn id="113" idx="2"/>
            </p:cNvCxnSpPr>
            <p:nvPr/>
          </p:nvCxnSpPr>
          <p:spPr>
            <a:xfrm flipV="1">
              <a:off x="8078776" y="5778716"/>
              <a:ext cx="922189" cy="647276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5" name="Straight Arrow Connector 13324">
              <a:extLst>
                <a:ext uri="{FF2B5EF4-FFF2-40B4-BE49-F238E27FC236}">
                  <a16:creationId xmlns:a16="http://schemas.microsoft.com/office/drawing/2014/main" id="{211A4BBB-E6BC-5E63-4A56-D2D7E80EB392}"/>
                </a:ext>
              </a:extLst>
            </p:cNvPr>
            <p:cNvCxnSpPr>
              <a:cxnSpLocks/>
              <a:stCxn id="110" idx="6"/>
              <a:endCxn id="114" idx="2"/>
            </p:cNvCxnSpPr>
            <p:nvPr/>
          </p:nvCxnSpPr>
          <p:spPr>
            <a:xfrm flipV="1">
              <a:off x="8078776" y="6239143"/>
              <a:ext cx="922189" cy="18684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6" name="Straight Arrow Connector 13325">
              <a:extLst>
                <a:ext uri="{FF2B5EF4-FFF2-40B4-BE49-F238E27FC236}">
                  <a16:creationId xmlns:a16="http://schemas.microsoft.com/office/drawing/2014/main" id="{9246F878-31B3-220F-AF99-43B758A2140C}"/>
                </a:ext>
              </a:extLst>
            </p:cNvPr>
            <p:cNvCxnSpPr>
              <a:cxnSpLocks/>
              <a:stCxn id="112" idx="6"/>
              <a:endCxn id="116" idx="2"/>
            </p:cNvCxnSpPr>
            <p:nvPr/>
          </p:nvCxnSpPr>
          <p:spPr>
            <a:xfrm>
              <a:off x="9403583" y="5318289"/>
              <a:ext cx="798724" cy="137109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7" name="Straight Arrow Connector 13326">
              <a:extLst>
                <a:ext uri="{FF2B5EF4-FFF2-40B4-BE49-F238E27FC236}">
                  <a16:creationId xmlns:a16="http://schemas.microsoft.com/office/drawing/2014/main" id="{74E198B7-87A0-C184-23C0-755D44F15034}"/>
                </a:ext>
              </a:extLst>
            </p:cNvPr>
            <p:cNvCxnSpPr>
              <a:cxnSpLocks/>
              <a:stCxn id="113" idx="6"/>
              <a:endCxn id="115" idx="1"/>
            </p:cNvCxnSpPr>
            <p:nvPr/>
          </p:nvCxnSpPr>
          <p:spPr>
            <a:xfrm flipV="1">
              <a:off x="9403582" y="5455399"/>
              <a:ext cx="714366" cy="323317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8" name="Straight Arrow Connector 13327">
              <a:extLst>
                <a:ext uri="{FF2B5EF4-FFF2-40B4-BE49-F238E27FC236}">
                  <a16:creationId xmlns:a16="http://schemas.microsoft.com/office/drawing/2014/main" id="{9F366B43-1817-B90B-C4B5-EF9403C60A82}"/>
                </a:ext>
              </a:extLst>
            </p:cNvPr>
            <p:cNvCxnSpPr>
              <a:cxnSpLocks/>
              <a:stCxn id="114" idx="6"/>
              <a:endCxn id="116" idx="2"/>
            </p:cNvCxnSpPr>
            <p:nvPr/>
          </p:nvCxnSpPr>
          <p:spPr>
            <a:xfrm flipV="1">
              <a:off x="9403583" y="5455398"/>
              <a:ext cx="798724" cy="783745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9" name="Straight Arrow Connector 13328">
              <a:extLst>
                <a:ext uri="{FF2B5EF4-FFF2-40B4-BE49-F238E27FC236}">
                  <a16:creationId xmlns:a16="http://schemas.microsoft.com/office/drawing/2014/main" id="{E1F09121-A7F6-0FB8-4AA2-DFF13474EE7E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10604925" y="5455398"/>
              <a:ext cx="588590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30" name="TextBox 13329">
                  <a:extLst>
                    <a:ext uri="{FF2B5EF4-FFF2-40B4-BE49-F238E27FC236}">
                      <a16:creationId xmlns:a16="http://schemas.microsoft.com/office/drawing/2014/main" id="{A7DA9B2A-00A1-5082-C76B-4A5A71B45AEC}"/>
                    </a:ext>
                  </a:extLst>
                </p:cNvPr>
                <p:cNvSpPr txBox="1"/>
                <p:nvPr/>
              </p:nvSpPr>
              <p:spPr>
                <a:xfrm>
                  <a:off x="11047811" y="5378550"/>
                  <a:ext cx="497516" cy="301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30" name="TextBox 13329">
                  <a:extLst>
                    <a:ext uri="{FF2B5EF4-FFF2-40B4-BE49-F238E27FC236}">
                      <a16:creationId xmlns:a16="http://schemas.microsoft.com/office/drawing/2014/main" id="{A7DA9B2A-00A1-5082-C76B-4A5A71B45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7811" y="5378550"/>
                  <a:ext cx="497516" cy="301727"/>
                </a:xfrm>
                <a:prstGeom prst="rect">
                  <a:avLst/>
                </a:prstGeom>
                <a:blipFill>
                  <a:blip r:embed="rId11"/>
                  <a:stretch>
                    <a:fillRect b="-4898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37" name="Rectangle: Rounded Corners 13336">
              <a:extLst>
                <a:ext uri="{FF2B5EF4-FFF2-40B4-BE49-F238E27FC236}">
                  <a16:creationId xmlns:a16="http://schemas.microsoft.com/office/drawing/2014/main" id="{10970701-D856-6276-68E8-7EA2282BA45F}"/>
                </a:ext>
              </a:extLst>
            </p:cNvPr>
            <p:cNvSpPr/>
            <p:nvPr/>
          </p:nvSpPr>
          <p:spPr>
            <a:xfrm>
              <a:off x="10115114" y="6016385"/>
              <a:ext cx="603928" cy="66194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38" name="Oval 13337">
              <a:extLst>
                <a:ext uri="{FF2B5EF4-FFF2-40B4-BE49-F238E27FC236}">
                  <a16:creationId xmlns:a16="http://schemas.microsoft.com/office/drawing/2014/main" id="{D9BC5D95-3EE4-261A-4D63-C74A7BD84E62}"/>
                </a:ext>
              </a:extLst>
            </p:cNvPr>
            <p:cNvSpPr/>
            <p:nvPr/>
          </p:nvSpPr>
          <p:spPr>
            <a:xfrm>
              <a:off x="10199473" y="6213437"/>
              <a:ext cx="402618" cy="2678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σ</a:t>
              </a:r>
              <a:endParaRPr lang="en-IN" dirty="0"/>
            </a:p>
          </p:txBody>
        </p:sp>
        <p:cxnSp>
          <p:nvCxnSpPr>
            <p:cNvPr id="13339" name="Straight Arrow Connector 13338">
              <a:extLst>
                <a:ext uri="{FF2B5EF4-FFF2-40B4-BE49-F238E27FC236}">
                  <a16:creationId xmlns:a16="http://schemas.microsoft.com/office/drawing/2014/main" id="{9C366201-6913-0C64-EFE4-313806655067}"/>
                </a:ext>
              </a:extLst>
            </p:cNvPr>
            <p:cNvCxnSpPr>
              <a:cxnSpLocks/>
              <a:stCxn id="13338" idx="6"/>
            </p:cNvCxnSpPr>
            <p:nvPr/>
          </p:nvCxnSpPr>
          <p:spPr>
            <a:xfrm>
              <a:off x="10602091" y="6347356"/>
              <a:ext cx="588590" cy="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40" name="TextBox 13339">
                  <a:extLst>
                    <a:ext uri="{FF2B5EF4-FFF2-40B4-BE49-F238E27FC236}">
                      <a16:creationId xmlns:a16="http://schemas.microsoft.com/office/drawing/2014/main" id="{C99E7CA0-CAF9-5BF1-B2A6-C4FFBEFF0A1E}"/>
                    </a:ext>
                  </a:extLst>
                </p:cNvPr>
                <p:cNvSpPr txBox="1"/>
                <p:nvPr/>
              </p:nvSpPr>
              <p:spPr>
                <a:xfrm>
                  <a:off x="11044977" y="6270508"/>
                  <a:ext cx="497516" cy="301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sup>
                        </m:sSup>
                      </m:oMath>
                    </m:oMathPara>
                  </a14:m>
                  <a:endParaRPr lang="en-IN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340" name="TextBox 13339">
                  <a:extLst>
                    <a:ext uri="{FF2B5EF4-FFF2-40B4-BE49-F238E27FC236}">
                      <a16:creationId xmlns:a16="http://schemas.microsoft.com/office/drawing/2014/main" id="{C99E7CA0-CAF9-5BF1-B2A6-C4FFBEFF0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977" y="6270508"/>
                  <a:ext cx="497516" cy="301727"/>
                </a:xfrm>
                <a:prstGeom prst="rect">
                  <a:avLst/>
                </a:prstGeom>
                <a:blipFill>
                  <a:blip r:embed="rId12"/>
                  <a:stretch>
                    <a:fillRect b="-46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41" name="Straight Arrow Connector 13340">
              <a:extLst>
                <a:ext uri="{FF2B5EF4-FFF2-40B4-BE49-F238E27FC236}">
                  <a16:creationId xmlns:a16="http://schemas.microsoft.com/office/drawing/2014/main" id="{B0F8591A-53E9-BC02-ED5F-AD8AA2031774}"/>
                </a:ext>
              </a:extLst>
            </p:cNvPr>
            <p:cNvCxnSpPr>
              <a:cxnSpLocks/>
              <a:stCxn id="112" idx="6"/>
              <a:endCxn id="13338" idx="3"/>
            </p:cNvCxnSpPr>
            <p:nvPr/>
          </p:nvCxnSpPr>
          <p:spPr>
            <a:xfrm>
              <a:off x="9403583" y="5318289"/>
              <a:ext cx="854852" cy="1123762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4" name="Straight Arrow Connector 13343">
              <a:extLst>
                <a:ext uri="{FF2B5EF4-FFF2-40B4-BE49-F238E27FC236}">
                  <a16:creationId xmlns:a16="http://schemas.microsoft.com/office/drawing/2014/main" id="{E6A72E97-1D41-2EB7-6C3A-9BFFAB6EB5AE}"/>
                </a:ext>
              </a:extLst>
            </p:cNvPr>
            <p:cNvCxnSpPr>
              <a:cxnSpLocks/>
              <a:stCxn id="113" idx="6"/>
              <a:endCxn id="13338" idx="2"/>
            </p:cNvCxnSpPr>
            <p:nvPr/>
          </p:nvCxnSpPr>
          <p:spPr>
            <a:xfrm>
              <a:off x="9403582" y="5778716"/>
              <a:ext cx="795891" cy="568640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47" name="Straight Arrow Connector 13346">
              <a:extLst>
                <a:ext uri="{FF2B5EF4-FFF2-40B4-BE49-F238E27FC236}">
                  <a16:creationId xmlns:a16="http://schemas.microsoft.com/office/drawing/2014/main" id="{7A321A1F-494E-4A79-0F16-B42919570A4E}"/>
                </a:ext>
              </a:extLst>
            </p:cNvPr>
            <p:cNvCxnSpPr>
              <a:cxnSpLocks/>
              <a:stCxn id="114" idx="6"/>
              <a:endCxn id="13338" idx="2"/>
            </p:cNvCxnSpPr>
            <p:nvPr/>
          </p:nvCxnSpPr>
          <p:spPr>
            <a:xfrm>
              <a:off x="9403583" y="6239143"/>
              <a:ext cx="795890" cy="108213"/>
            </a:xfrm>
            <a:prstGeom prst="straightConnector1">
              <a:avLst/>
            </a:prstGeom>
            <a:ln w="3492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242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9B3-443A-14F9-5716-E323E40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(Meta) Parameters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C720-273E-B259-1CE5-F94F4C12F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Parameters are features of the model.</a:t>
            </a:r>
          </a:p>
          <a:p>
            <a:r>
              <a:rPr lang="en-IN" dirty="0">
                <a:solidFill>
                  <a:schemeClr val="bg1"/>
                </a:solidFill>
              </a:rPr>
              <a:t>Mainly the weights between the nodes.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20076-83C4-592B-0B55-174A3FB067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Meta parameters are features of the model set in the application.</a:t>
            </a: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18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084C-0705-1126-9474-17957D09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SoftMax v/s Sigmoid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DCA55-E261-5AB1-4FA4-26F54787B9CF}"/>
              </a:ext>
            </a:extLst>
          </p:cNvPr>
          <p:cNvSpPr txBox="1"/>
          <p:nvPr/>
        </p:nvSpPr>
        <p:spPr>
          <a:xfrm>
            <a:off x="934948" y="1900719"/>
            <a:ext cx="456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SoftMax for 2 categories is equal to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B46995-F12B-2084-DA92-A552395E1D30}"/>
                  </a:ext>
                </a:extLst>
              </p:cNvPr>
              <p:cNvSpPr txBox="1"/>
              <p:nvPr/>
            </p:nvSpPr>
            <p:spPr>
              <a:xfrm>
                <a:off x="1551397" y="2640458"/>
                <a:ext cx="6390527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σ</a:t>
                </a:r>
                <a:r>
                  <a:rPr lang="en-IN" sz="3200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B46995-F12B-2084-DA92-A552395E1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397" y="2640458"/>
                <a:ext cx="6390527" cy="790345"/>
              </a:xfrm>
              <a:prstGeom prst="rect">
                <a:avLst/>
              </a:prstGeom>
              <a:blipFill>
                <a:blip r:embed="rId2"/>
                <a:stretch>
                  <a:fillRect l="-2383" b="-1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 descr="Softmax Function Definition | DeepAI">
            <a:extLst>
              <a:ext uri="{FF2B5EF4-FFF2-40B4-BE49-F238E27FC236}">
                <a16:creationId xmlns:a16="http://schemas.microsoft.com/office/drawing/2014/main" id="{E142BDD4-FB65-36B9-3390-C5CF4DF9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292" y="2640458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99CBAC-7787-82FA-C4F4-FCF753A0755F}"/>
                  </a:ext>
                </a:extLst>
              </p:cNvPr>
              <p:cNvSpPr txBox="1"/>
              <p:nvPr/>
            </p:nvSpPr>
            <p:spPr>
              <a:xfrm>
                <a:off x="4818740" y="2677704"/>
                <a:ext cx="6390527" cy="75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σ</a:t>
                </a:r>
                <a:r>
                  <a:rPr lang="en-IN" sz="3200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𝑒𝑏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99CBAC-7787-82FA-C4F4-FCF753A07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40" y="2677704"/>
                <a:ext cx="6390527" cy="751296"/>
              </a:xfrm>
              <a:prstGeom prst="rect">
                <a:avLst/>
              </a:prstGeom>
              <a:blipFill>
                <a:blip r:embed="rId4"/>
                <a:stretch>
                  <a:fillRect l="-2383" t="-1613" b="-120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5BAF88-65F7-1E98-EA5A-5BA7DAECD3EB}"/>
                  </a:ext>
                </a:extLst>
              </p:cNvPr>
              <p:cNvSpPr txBox="1"/>
              <p:nvPr/>
            </p:nvSpPr>
            <p:spPr>
              <a:xfrm>
                <a:off x="4818739" y="3529832"/>
                <a:ext cx="6390527" cy="75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σ</a:t>
                </a:r>
                <a:r>
                  <a:rPr lang="en-IN" sz="3200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𝑒𝑏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5BAF88-65F7-1E98-EA5A-5BA7DAECD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39" y="3529832"/>
                <a:ext cx="6390527" cy="751296"/>
              </a:xfrm>
              <a:prstGeom prst="rect">
                <a:avLst/>
              </a:prstGeom>
              <a:blipFill>
                <a:blip r:embed="rId5"/>
                <a:stretch>
                  <a:fillRect l="-2383" t="-7317" b="-13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F0CC6-17BA-9E2C-DA08-83BEFBD6F35C}"/>
                  </a:ext>
                </a:extLst>
              </p:cNvPr>
              <p:cNvSpPr txBox="1"/>
              <p:nvPr/>
            </p:nvSpPr>
            <p:spPr>
              <a:xfrm>
                <a:off x="4818738" y="4381960"/>
                <a:ext cx="6390527" cy="751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σ</a:t>
                </a:r>
                <a:r>
                  <a:rPr lang="en-IN" sz="3200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𝑒𝑧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F0CC6-17BA-9E2C-DA08-83BEFBD6F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38" y="4381960"/>
                <a:ext cx="6390527" cy="751296"/>
              </a:xfrm>
              <a:prstGeom prst="rect">
                <a:avLst/>
              </a:prstGeom>
              <a:blipFill>
                <a:blip r:embed="rId6"/>
                <a:stretch>
                  <a:fillRect l="-2383" t="-1626" b="-13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04E5DE-E6F4-001E-C69A-522601E45FDF}"/>
                  </a:ext>
                </a:extLst>
              </p:cNvPr>
              <p:cNvSpPr txBox="1"/>
              <p:nvPr/>
            </p:nvSpPr>
            <p:spPr>
              <a:xfrm>
                <a:off x="4818738" y="5294068"/>
                <a:ext cx="6390527" cy="790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3200" dirty="0"/>
                  <a:t>σ</a:t>
                </a:r>
                <a:r>
                  <a:rPr lang="en-IN" sz="3200" dirty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IN" sz="3200" b="0" i="1" baseline="30000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04E5DE-E6F4-001E-C69A-522601E45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738" y="5294068"/>
                <a:ext cx="6390527" cy="790345"/>
              </a:xfrm>
              <a:prstGeom prst="rect">
                <a:avLst/>
              </a:prstGeom>
              <a:blipFill>
                <a:blip r:embed="rId7"/>
                <a:stretch>
                  <a:fillRect l="-2383" b="-1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36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084C-0705-1126-9474-17957D09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Optimizer – Stochastic Gradient Descent(SGD)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DCA55-E261-5AB1-4FA4-26F54787B9CF}"/>
              </a:ext>
            </a:extLst>
          </p:cNvPr>
          <p:cNvSpPr txBox="1"/>
          <p:nvPr/>
        </p:nvSpPr>
        <p:spPr>
          <a:xfrm>
            <a:off x="934948" y="1900719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Find the minimum of loss function…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FB64E-46BC-7081-DF9A-F102F8FADC15}"/>
              </a:ext>
            </a:extLst>
          </p:cNvPr>
          <p:cNvSpPr txBox="1"/>
          <p:nvPr/>
        </p:nvSpPr>
        <p:spPr>
          <a:xfrm>
            <a:off x="1613043" y="3051425"/>
            <a:ext cx="765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Optimizers refers to the algorithm that adjust weights during back propagation…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E185A-D14B-D6EF-0C9D-F38D34E31591}"/>
              </a:ext>
            </a:extLst>
          </p:cNvPr>
          <p:cNvSpPr txBox="1"/>
          <p:nvPr/>
        </p:nvSpPr>
        <p:spPr>
          <a:xfrm>
            <a:off x="2352783" y="4315146"/>
            <a:ext cx="877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goal of other optimizer is modification of SGD with the goal of smoothing the descent…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832428-AB88-6438-1E8F-1C736AAA17F7}"/>
                  </a:ext>
                </a:extLst>
              </p:cNvPr>
              <p:cNvSpPr txBox="1"/>
              <p:nvPr/>
            </p:nvSpPr>
            <p:spPr>
              <a:xfrm>
                <a:off x="7987302" y="5054886"/>
                <a:ext cx="31081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−ոԀՀ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832428-AB88-6438-1E8F-1C736AAA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302" y="5054886"/>
                <a:ext cx="310815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3631F1-8EAA-29FB-5E74-CCFF39CB9601}"/>
              </a:ext>
            </a:extLst>
          </p:cNvPr>
          <p:cNvCxnSpPr>
            <a:cxnSpLocks/>
          </p:cNvCxnSpPr>
          <p:nvPr/>
        </p:nvCxnSpPr>
        <p:spPr>
          <a:xfrm flipH="1">
            <a:off x="8704781" y="5347274"/>
            <a:ext cx="50685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5C1E0B-65A2-1896-9FD0-0C4F135816D0}"/>
              </a:ext>
            </a:extLst>
          </p:cNvPr>
          <p:cNvSpPr txBox="1"/>
          <p:nvPr/>
        </p:nvSpPr>
        <p:spPr>
          <a:xfrm>
            <a:off x="3205537" y="5845996"/>
            <a:ext cx="444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SGD changes the weights after each sample…</a:t>
            </a:r>
          </a:p>
        </p:txBody>
      </p:sp>
    </p:spTree>
    <p:extLst>
      <p:ext uri="{BB962C8B-B14F-4D97-AF65-F5344CB8AC3E}">
        <p14:creationId xmlns:p14="http://schemas.microsoft.com/office/powerpoint/2010/main" val="1544126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E6F1-3784-B38D-8295-4E3EAEF6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 Batch SGD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281B-68A7-5BD4-FD35-5147384A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Changes the weights after N Samples</a:t>
            </a:r>
          </a:p>
          <a:p>
            <a:r>
              <a:rPr lang="en-IN" dirty="0"/>
              <a:t>Computes average loss for N samples.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FEAED-E42C-3BD6-438C-C4F61D613867}"/>
                  </a:ext>
                </a:extLst>
              </p:cNvPr>
              <p:cNvSpPr txBox="1"/>
              <p:nvPr/>
            </p:nvSpPr>
            <p:spPr>
              <a:xfrm>
                <a:off x="8245641" y="1607353"/>
                <a:ext cx="3108159" cy="584775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ո</m:t>
                      </m:r>
                      <m:r>
                        <a:rPr lang="en-IN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ԀՀ</m:t>
                      </m:r>
                    </m:oMath>
                  </m:oMathPara>
                </a14:m>
                <a:endParaRPr lang="en-IN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FEAED-E42C-3BD6-438C-C4F61D613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641" y="1607353"/>
                <a:ext cx="310815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3AAFA3-53BE-0A02-F36A-A4532B75A34F}"/>
              </a:ext>
            </a:extLst>
          </p:cNvPr>
          <p:cNvCxnSpPr>
            <a:cxnSpLocks/>
          </p:cNvCxnSpPr>
          <p:nvPr/>
        </p:nvCxnSpPr>
        <p:spPr>
          <a:xfrm flipH="1">
            <a:off x="8963120" y="1899741"/>
            <a:ext cx="50685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410D87D-932A-09EC-65B0-F3F664390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7181"/>
            <a:ext cx="3736583" cy="3228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30CCFC-5B9F-389D-0CF6-40998410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35" y="3160554"/>
            <a:ext cx="3596490" cy="32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35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666D-5CCB-D5D5-A1A7-48C2F7CC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Momentum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E92F0-2CD0-F199-2812-D2EF563F3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Smoothing via weighted average</a:t>
                </a:r>
              </a:p>
              <a:p>
                <a:r>
                  <a:rPr lang="en-IN" dirty="0"/>
                  <a:t>Each data point is a weighted average of itself and previous data point.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ϐ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IN" b="0" baseline="-25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ϐ</m:t>
                    </m:r>
                  </m:oMath>
                </a14:m>
                <a:r>
                  <a:rPr lang="en-IN" dirty="0"/>
                  <a:t>  varies from 0,1, it is generally close to 1 </a:t>
                </a:r>
                <a:r>
                  <a:rPr lang="en-IN" dirty="0" err="1"/>
                  <a:t>i.e</a:t>
                </a:r>
                <a:r>
                  <a:rPr lang="en-IN" dirty="0"/>
                  <a:t> .999</a:t>
                </a:r>
              </a:p>
              <a:p>
                <a:r>
                  <a:rPr lang="en-IN" dirty="0"/>
                  <a:t>Weight overtime is weight + previous weight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E92F0-2CD0-F199-2812-D2EF563F3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1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C1EA-1E18-5CB6-EF53-D311F94A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Momentum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85006-349B-2D2E-7BA6-E85E6661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9" y="2052546"/>
            <a:ext cx="7206679" cy="3845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38A2A-B3BE-D04C-F34C-40C92B6B8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863" y="2052545"/>
            <a:ext cx="3691802" cy="37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1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6E41-B558-BB53-351F-1008DD1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Optimizers (</a:t>
            </a:r>
            <a:r>
              <a:rPr lang="en-IN" dirty="0" err="1"/>
              <a:t>RMSProp</a:t>
            </a:r>
            <a:r>
              <a:rPr lang="en-IN" dirty="0"/>
              <a:t> &amp; Adam)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2CD19-2027-9300-96E5-DC4DBAC77E1C}"/>
              </a:ext>
            </a:extLst>
          </p:cNvPr>
          <p:cNvSpPr txBox="1"/>
          <p:nvPr/>
        </p:nvSpPr>
        <p:spPr>
          <a:xfrm>
            <a:off x="1068512" y="1941816"/>
            <a:ext cx="1005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RMS Prop &amp; Adam is an extension on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RMSProp</a:t>
            </a:r>
            <a:r>
              <a:rPr lang="en-IN" dirty="0"/>
              <a:t> is similar as momentum, bias the weight changes using dampened previous gradients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RMSProp</a:t>
            </a:r>
            <a:r>
              <a:rPr lang="en-IN" dirty="0"/>
              <a:t> instead of biasing the gradient bias the learning rate according to the magnitude of gradient.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79421-EAB8-E01B-173F-32F3A84EE2F7}"/>
              </a:ext>
            </a:extLst>
          </p:cNvPr>
          <p:cNvSpPr txBox="1"/>
          <p:nvPr/>
        </p:nvSpPr>
        <p:spPr>
          <a:xfrm>
            <a:off x="1899032" y="3657600"/>
            <a:ext cx="9603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Instead of changing the gradient change the learning rate based on the gradient, take smaller steps</a:t>
            </a:r>
          </a:p>
          <a:p>
            <a:r>
              <a:rPr lang="en-IN" b="1" dirty="0"/>
              <a:t>When gradient is high and take larger steps when gradient is low, this avoid exploding and </a:t>
            </a:r>
          </a:p>
          <a:p>
            <a:r>
              <a:rPr lang="en-IN" b="1" dirty="0"/>
              <a:t>Diminishing gradient as well.</a:t>
            </a:r>
          </a:p>
        </p:txBody>
      </p:sp>
    </p:spTree>
    <p:extLst>
      <p:ext uri="{BB962C8B-B14F-4D97-AF65-F5344CB8AC3E}">
        <p14:creationId xmlns:p14="http://schemas.microsoft.com/office/powerpoint/2010/main" val="304869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D311-CFC6-68DC-719F-ED1218CF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RMS and Variance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B9D54-AE26-983D-281A-8E41EB86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1476375"/>
            <a:ext cx="60293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6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23C2-F4FD-1327-7281-26079C25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RMS Prop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A5D985-843C-C410-5F70-409F4750618F}"/>
                  </a:ext>
                </a:extLst>
              </p:cNvPr>
              <p:cNvSpPr txBox="1"/>
              <p:nvPr/>
            </p:nvSpPr>
            <p:spPr>
              <a:xfrm>
                <a:off x="4175589" y="1690688"/>
                <a:ext cx="31081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−ոԀՀ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A5D985-843C-C410-5F70-409F47506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589" y="1690688"/>
                <a:ext cx="310815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07502F9-5C27-7008-3C3A-9369448F6D93}"/>
              </a:ext>
            </a:extLst>
          </p:cNvPr>
          <p:cNvCxnSpPr>
            <a:cxnSpLocks/>
          </p:cNvCxnSpPr>
          <p:nvPr/>
        </p:nvCxnSpPr>
        <p:spPr>
          <a:xfrm flipH="1">
            <a:off x="4893068" y="1983076"/>
            <a:ext cx="50685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303B9A-68FA-AF6B-AB3B-631363ED1604}"/>
                  </a:ext>
                </a:extLst>
              </p:cNvPr>
              <p:cNvSpPr txBox="1"/>
              <p:nvPr/>
            </p:nvSpPr>
            <p:spPr>
              <a:xfrm>
                <a:off x="4175589" y="2844225"/>
                <a:ext cx="4139787" cy="102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l-G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ո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I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rad>
                        </m:den>
                      </m:f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ԀՀ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303B9A-68FA-AF6B-AB3B-631363ED1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589" y="2844225"/>
                <a:ext cx="4139787" cy="102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ADF90E-D07B-BE04-4DCE-6ACDA717ED25}"/>
              </a:ext>
            </a:extLst>
          </p:cNvPr>
          <p:cNvCxnSpPr>
            <a:cxnSpLocks/>
          </p:cNvCxnSpPr>
          <p:nvPr/>
        </p:nvCxnSpPr>
        <p:spPr>
          <a:xfrm flipH="1">
            <a:off x="4890500" y="3165886"/>
            <a:ext cx="50685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967F7-689D-E671-F703-1BBD09CC42D4}"/>
                  </a:ext>
                </a:extLst>
              </p:cNvPr>
              <p:cNvSpPr txBox="1"/>
              <p:nvPr/>
            </p:nvSpPr>
            <p:spPr>
              <a:xfrm>
                <a:off x="3646583" y="4265752"/>
                <a:ext cx="6097712" cy="63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ϐ</m:t>
                          </m:r>
                        </m:e>
                      </m:d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ԀՀ</m:t>
                          </m:r>
                        </m:e>
                      </m:d>
                      <m:r>
                        <a:rPr lang="en-IN" sz="3600" b="0" i="1" baseline="30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</a:rPr>
                        <m:t>ϐ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3600" b="0" i="1" baseline="-250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600" b="0" i="1" baseline="-2500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3600" b="0" baseline="-25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967F7-689D-E671-F703-1BBD09CC4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583" y="4265752"/>
                <a:ext cx="6097712" cy="633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221363-41FA-AE2D-88F8-5D8D0F4F73FB}"/>
                  </a:ext>
                </a:extLst>
              </p:cNvPr>
              <p:cNvSpPr txBox="1"/>
              <p:nvPr/>
            </p:nvSpPr>
            <p:spPr>
              <a:xfrm>
                <a:off x="3978669" y="5569843"/>
                <a:ext cx="60977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3200" dirty="0"/>
                  <a:t> = very small +</a:t>
                </a:r>
                <a:r>
                  <a:rPr lang="en-IN" sz="3200" dirty="0" err="1"/>
                  <a:t>ve</a:t>
                </a:r>
                <a:r>
                  <a:rPr lang="en-IN" sz="3200" dirty="0"/>
                  <a:t> no to avoid 0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221363-41FA-AE2D-88F8-5D8D0F4F7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69" y="5569843"/>
                <a:ext cx="609771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208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0FFA-71DB-A85D-39BF-1662FA63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29B4-8999-3349-E867-BF16AFCF1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Adam is adaptive momentum</a:t>
            </a:r>
          </a:p>
          <a:p>
            <a:r>
              <a:rPr lang="en-IN" dirty="0"/>
              <a:t>Combines momentum and </a:t>
            </a:r>
            <a:r>
              <a:rPr lang="en-IN" dirty="0" err="1"/>
              <a:t>RMSProp</a:t>
            </a:r>
            <a:endParaRPr lang="en-IN" dirty="0"/>
          </a:p>
          <a:p>
            <a:r>
              <a:rPr lang="en-IN" dirty="0"/>
              <a:t>Best Of Both Worlds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57BE41-0147-1C7D-685F-61F0A5C86BE4}"/>
                  </a:ext>
                </a:extLst>
              </p:cNvPr>
              <p:cNvSpPr txBox="1"/>
              <p:nvPr/>
            </p:nvSpPr>
            <p:spPr>
              <a:xfrm>
                <a:off x="6131131" y="2916000"/>
                <a:ext cx="6097712" cy="63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ϐ</m:t>
                          </m:r>
                          <m:r>
                            <a:rPr lang="en-IN" sz="36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ԀՀ</m:t>
                          </m:r>
                        </m:e>
                      </m:d>
                      <m:r>
                        <a:rPr lang="en-IN" sz="3600" b="0" i="1" baseline="30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</a:rPr>
                        <m:t>ϐ</m:t>
                      </m:r>
                      <m:r>
                        <a:rPr lang="en-IN" sz="36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600" b="0" i="1" baseline="-250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600" b="0" i="1" baseline="-2500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3600" b="0" baseline="-25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57BE41-0147-1C7D-685F-61F0A5C8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31" y="2916000"/>
                <a:ext cx="6097712" cy="633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39ED40-B8B8-9EC6-3DC4-CFBE4A5EDA10}"/>
                  </a:ext>
                </a:extLst>
              </p:cNvPr>
              <p:cNvSpPr txBox="1"/>
              <p:nvPr/>
            </p:nvSpPr>
            <p:spPr>
              <a:xfrm>
                <a:off x="5689428" y="1192054"/>
                <a:ext cx="6097712" cy="63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m:rPr>
                              <m:sty m:val="p"/>
                            </m:rPr>
                            <a:rPr lang="el-GR" sz="3600" b="0" i="1" smtClean="0">
                              <a:latin typeface="Cambria Math" panose="02040503050406030204" pitchFamily="18" charset="0"/>
                            </a:rPr>
                            <m:t>ϐ</m:t>
                          </m:r>
                          <m:r>
                            <a:rPr lang="en-IN" sz="36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I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ԀՀ</m:t>
                          </m:r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</a:rPr>
                        <m:t>ϐ</m:t>
                      </m:r>
                      <m:r>
                        <a:rPr lang="en-IN" sz="36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3600" b="0" i="1" baseline="-2500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600" b="0" i="1" baseline="-2500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3600" b="0" baseline="-2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39ED40-B8B8-9EC6-3DC4-CFBE4A5ED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28" y="1192054"/>
                <a:ext cx="6097712" cy="633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6B4885-1F00-F401-761A-AAB6CA689DB9}"/>
                  </a:ext>
                </a:extLst>
              </p:cNvPr>
              <p:cNvSpPr txBox="1"/>
              <p:nvPr/>
            </p:nvSpPr>
            <p:spPr>
              <a:xfrm>
                <a:off x="622443" y="4015950"/>
                <a:ext cx="4641527" cy="102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l-GR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ո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IN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~+</m:t>
                              </m:r>
                              <m:r>
                                <m:rPr>
                                  <m:sty m:val="p"/>
                                </m:rPr>
                                <a:rPr lang="el-G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rad>
                        </m:den>
                      </m:f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IN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6B4885-1F00-F401-761A-AAB6CA689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3" y="4015950"/>
                <a:ext cx="4641527" cy="1027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3AFB0D-289E-55D4-5B96-3B3EEE85FF46}"/>
              </a:ext>
            </a:extLst>
          </p:cNvPr>
          <p:cNvCxnSpPr>
            <a:cxnSpLocks/>
          </p:cNvCxnSpPr>
          <p:nvPr/>
        </p:nvCxnSpPr>
        <p:spPr>
          <a:xfrm flipH="1">
            <a:off x="1255161" y="4553368"/>
            <a:ext cx="50685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4ACFB4-2825-4D87-2247-B769CB48CD37}"/>
                  </a:ext>
                </a:extLst>
              </p:cNvPr>
              <p:cNvSpPr txBox="1"/>
              <p:nvPr/>
            </p:nvSpPr>
            <p:spPr>
              <a:xfrm>
                <a:off x="5892820" y="3691097"/>
                <a:ext cx="2773067" cy="948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~=</m:t>
                      </m:r>
                      <m:f>
                        <m:fPr>
                          <m:ctrlPr>
                            <a:rPr lang="el-GR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ϐ</m:t>
                          </m:r>
                          <m:r>
                            <a:rPr lang="en-IN" sz="3600" b="0" i="1" baseline="30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4ACFB4-2825-4D87-2247-B769CB48C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20" y="3691097"/>
                <a:ext cx="2773067" cy="948849"/>
              </a:xfrm>
              <a:prstGeom prst="rect">
                <a:avLst/>
              </a:prstGeom>
              <a:blipFill>
                <a:blip r:embed="rId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FC8195-170F-1FEB-068C-FA1114BE5BD2}"/>
                  </a:ext>
                </a:extLst>
              </p:cNvPr>
              <p:cNvSpPr txBox="1"/>
              <p:nvPr/>
            </p:nvSpPr>
            <p:spPr>
              <a:xfrm>
                <a:off x="5892819" y="4962450"/>
                <a:ext cx="2642583" cy="948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~=</m:t>
                      </m:r>
                      <m:f>
                        <m:fPr>
                          <m:ctrlPr>
                            <a:rPr lang="el-GR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panose="02040503050406030204" pitchFamily="18" charset="0"/>
                            </a:rPr>
                            <m:t>ϐ</m:t>
                          </m:r>
                          <m:r>
                            <a:rPr lang="en-IN" sz="3600" b="0" i="1" baseline="30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36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FC8195-170F-1FEB-068C-FA1114BE5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19" y="4962450"/>
                <a:ext cx="2642583" cy="948849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66C91-3873-23F4-9EDE-B18D45DE2B0F}"/>
                  </a:ext>
                </a:extLst>
              </p:cNvPr>
              <p:cNvSpPr txBox="1"/>
              <p:nvPr/>
            </p:nvSpPr>
            <p:spPr>
              <a:xfrm>
                <a:off x="9483047" y="4191856"/>
                <a:ext cx="1667444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y-AM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Ո</m:t>
                    </m:r>
                  </m:oMath>
                </a14:m>
                <a:r>
                  <a:rPr lang="en-IN" sz="2400" dirty="0"/>
                  <a:t> = 0.001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</a:rPr>
                      <m:t>ϐ</m:t>
                    </m:r>
                  </m:oMath>
                </a14:m>
                <a:r>
                  <a:rPr lang="en-IN" sz="2400" baseline="-25000" dirty="0"/>
                  <a:t>1</a:t>
                </a:r>
                <a:r>
                  <a:rPr lang="en-IN" sz="2400" dirty="0"/>
                  <a:t>  = .9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ϐ</m:t>
                    </m:r>
                  </m:oMath>
                </a14:m>
                <a:r>
                  <a:rPr lang="en-IN" sz="2400" baseline="-25000" dirty="0"/>
                  <a:t>2</a:t>
                </a:r>
                <a:r>
                  <a:rPr lang="en-IN" sz="2400" dirty="0"/>
                  <a:t> = .999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IN" sz="2400" dirty="0"/>
                  <a:t> = 1e-8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66C91-3873-23F4-9EDE-B18D45DE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47" y="4191856"/>
                <a:ext cx="1667444" cy="1938992"/>
              </a:xfrm>
              <a:prstGeom prst="rect">
                <a:avLst/>
              </a:prstGeom>
              <a:blipFill>
                <a:blip r:embed="rId7"/>
                <a:stretch>
                  <a:fillRect l="-5128" t="-2516" r="-43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62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23D6-6E10-4783-FEF2-CF59DDE7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Optimizer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FE95-5902-1533-FF8C-94373906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4494088" cy="25381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89904-BC17-3D42-8898-B13AF5745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75" y="1614489"/>
            <a:ext cx="4927850" cy="2884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D1369-DF63-F101-1E11-71FF64EF2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707" y="4024486"/>
            <a:ext cx="4927850" cy="283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9B3-443A-14F9-5716-E323E40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(Meta Parameters)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C720-273E-B259-1CE5-F94F4C12F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Model architecture</a:t>
            </a:r>
          </a:p>
          <a:p>
            <a:r>
              <a:rPr lang="en-IN" dirty="0">
                <a:solidFill>
                  <a:schemeClr val="bg1"/>
                </a:solidFill>
              </a:rPr>
              <a:t>Hidden Layers</a:t>
            </a:r>
          </a:p>
          <a:p>
            <a:r>
              <a:rPr lang="en-IN" dirty="0">
                <a:solidFill>
                  <a:schemeClr val="bg1"/>
                </a:solidFill>
              </a:rPr>
              <a:t>Units per layer</a:t>
            </a:r>
          </a:p>
          <a:p>
            <a:r>
              <a:rPr lang="en-IN" dirty="0">
                <a:solidFill>
                  <a:schemeClr val="bg1"/>
                </a:solidFill>
              </a:rPr>
              <a:t>Cross Validation Size</a:t>
            </a:r>
          </a:p>
          <a:p>
            <a:r>
              <a:rPr lang="en-IN" dirty="0">
                <a:solidFill>
                  <a:srgbClr val="00B050"/>
                </a:solidFill>
              </a:rPr>
              <a:t>Mini batch size</a:t>
            </a:r>
          </a:p>
          <a:p>
            <a:r>
              <a:rPr lang="en-IN" dirty="0">
                <a:solidFill>
                  <a:srgbClr val="00B050"/>
                </a:solidFill>
              </a:rPr>
              <a:t>Activation Function</a:t>
            </a:r>
          </a:p>
          <a:p>
            <a:r>
              <a:rPr lang="en-IN" dirty="0">
                <a:solidFill>
                  <a:schemeClr val="bg1"/>
                </a:solidFill>
              </a:rPr>
              <a:t>Optimization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20076-83C4-592B-0B55-174A3FB067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Learning rate.</a:t>
            </a:r>
          </a:p>
          <a:p>
            <a:r>
              <a:rPr lang="en-IN" dirty="0">
                <a:solidFill>
                  <a:srgbClr val="00B050"/>
                </a:solidFill>
              </a:rPr>
              <a:t>Dropouts</a:t>
            </a:r>
          </a:p>
          <a:p>
            <a:r>
              <a:rPr lang="en-IN" dirty="0">
                <a:solidFill>
                  <a:srgbClr val="00B050"/>
                </a:solidFill>
              </a:rPr>
              <a:t>Loss Function</a:t>
            </a:r>
          </a:p>
          <a:p>
            <a:r>
              <a:rPr lang="en-IN" dirty="0">
                <a:solidFill>
                  <a:srgbClr val="00B050"/>
                </a:solidFill>
              </a:rPr>
              <a:t>Data Normalization</a:t>
            </a:r>
          </a:p>
          <a:p>
            <a:r>
              <a:rPr lang="en-IN" dirty="0">
                <a:solidFill>
                  <a:srgbClr val="00B050"/>
                </a:solidFill>
              </a:rPr>
              <a:t>Weight normalization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lvl="1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65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2F10-E92E-EEAA-6CD2-04ABF8B1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Rate Decay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AD44C-2EFC-59FE-C6AC-A1088E0C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240" y="1961561"/>
            <a:ext cx="76295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7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9B3-443A-14F9-5716-E323E40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Normalization</a:t>
            </a:r>
            <a:endParaRPr lang="en-IN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CC720-273E-B259-1CE5-F94F4C12F9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Y</a:t>
                </a:r>
                <a:r>
                  <a:rPr lang="en-IN" baseline="30000" dirty="0">
                    <a:solidFill>
                      <a:schemeClr val="bg1"/>
                    </a:solidFill>
                  </a:rPr>
                  <a:t>^</a:t>
                </a:r>
                <a:r>
                  <a:rPr lang="en-IN" dirty="0">
                    <a:solidFill>
                      <a:schemeClr val="bg1"/>
                    </a:solidFill>
                  </a:rPr>
                  <a:t> - Output Of ANN Node</a:t>
                </a:r>
              </a:p>
              <a:p>
                <a:r>
                  <a:rPr lang="el-GR" sz="2800" b="1" dirty="0">
                    <a:solidFill>
                      <a:srgbClr val="FF0000"/>
                    </a:solidFill>
                  </a:rPr>
                  <a:t>σ</a:t>
                </a:r>
                <a:r>
                  <a:rPr lang="en-IN" sz="2800" b="1" dirty="0">
                    <a:solidFill>
                      <a:srgbClr val="FF0000"/>
                    </a:solidFill>
                  </a:rPr>
                  <a:t>  - Activation Function</a:t>
                </a:r>
              </a:p>
              <a:p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</a:t>
                </a:r>
                <a:r>
                  <a:rPr lang="en-IN" b="1" dirty="0">
                    <a:solidFill>
                      <a:srgbClr val="002060"/>
                    </a:solidFill>
                  </a:rPr>
                  <a:t>– input</a:t>
                </a: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– weight</a:t>
                </a:r>
                <a:endParaRPr lang="en-IN" sz="2800" b="1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b="1" i="1" baseline="30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– input transpose weights</a:t>
                </a:r>
              </a:p>
              <a:p>
                <a14:m>
                  <m:oMath xmlns:m="http://schemas.openxmlformats.org/officeDocument/2006/math">
                    <m:r>
                      <a:rPr lang="hy-AM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ո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- learning rate</a:t>
                </a:r>
              </a:p>
              <a:p>
                <a14:m>
                  <m:oMath xmlns:m="http://schemas.openxmlformats.org/officeDocument/2006/math">
                    <m:r>
                      <a:rPr lang="az-Cyrl-AZ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Ԁ</m:t>
                    </m:r>
                    <m:r>
                      <a:rPr lang="hy-AM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Հ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– derivative/gradient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8CC720-273E-B259-1CE5-F94F4C12F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5B78707-C933-AA29-CADA-E5B1E23610C6}"/>
                  </a:ext>
                </a:extLst>
              </p:cNvPr>
              <p:cNvSpPr/>
              <p:nvPr/>
            </p:nvSpPr>
            <p:spPr>
              <a:xfrm>
                <a:off x="7798086" y="2147790"/>
                <a:ext cx="3027288" cy="2865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</a:rPr>
                  <a:t>Y</a:t>
                </a:r>
                <a:r>
                  <a:rPr lang="en-IN" sz="3200" b="1" baseline="30000" dirty="0">
                    <a:solidFill>
                      <a:srgbClr val="FF0000"/>
                    </a:solidFill>
                  </a:rPr>
                  <a:t>^</a:t>
                </a:r>
                <a:r>
                  <a:rPr lang="en-IN" sz="3200" b="1" dirty="0">
                    <a:solidFill>
                      <a:srgbClr val="FF0000"/>
                    </a:solidFill>
                  </a:rPr>
                  <a:t>=</a:t>
                </a:r>
                <a:r>
                  <a:rPr lang="el-GR" sz="3200" b="1" dirty="0">
                    <a:solidFill>
                      <a:srgbClr val="FF0000"/>
                    </a:solidFill>
                  </a:rPr>
                  <a:t>σ</a:t>
                </a:r>
                <a14:m>
                  <m:oMath xmlns:m="http://schemas.openxmlformats.org/officeDocument/2006/math">
                    <m:r>
                      <a:rPr lang="en-I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3200" b="1" i="1" baseline="30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sz="3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32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5B78707-C933-AA29-CADA-E5B1E2361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86" y="2147790"/>
                <a:ext cx="3027288" cy="2865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5A61B86-6486-9DC4-8BC9-4C442782B7DD}"/>
              </a:ext>
            </a:extLst>
          </p:cNvPr>
          <p:cNvGrpSpPr/>
          <p:nvPr/>
        </p:nvGrpSpPr>
        <p:grpSpPr>
          <a:xfrm>
            <a:off x="7987302" y="5054886"/>
            <a:ext cx="3108159" cy="584775"/>
            <a:chOff x="8507002" y="5774075"/>
            <a:chExt cx="3108159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8AAA39A-1B81-1423-5EC0-95AE390A0CC2}"/>
                    </a:ext>
                  </a:extLst>
                </p:cNvPr>
                <p:cNvSpPr txBox="1"/>
                <p:nvPr/>
              </p:nvSpPr>
              <p:spPr>
                <a:xfrm>
                  <a:off x="8507002" y="5774075"/>
                  <a:ext cx="31081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I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−ոԀՀ</m:t>
                        </m:r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8AAA39A-1B81-1423-5EC0-95AE390A0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7002" y="5774075"/>
                  <a:ext cx="310815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500F0A-55CD-E433-486A-6DDFD8A02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4481" y="6066463"/>
              <a:ext cx="506858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62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B9B3-443A-14F9-5716-E323E40A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Normalization – Non normalized data</a:t>
            </a:r>
            <a:endParaRPr lang="en-IN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EC6C20-2EDC-D230-1825-0914D6155DCC}"/>
                  </a:ext>
                </a:extLst>
              </p:cNvPr>
              <p:cNvSpPr/>
              <p:nvPr/>
            </p:nvSpPr>
            <p:spPr>
              <a:xfrm>
                <a:off x="996594" y="1996000"/>
                <a:ext cx="3027288" cy="2865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</a:rPr>
                  <a:t>Y</a:t>
                </a:r>
                <a:r>
                  <a:rPr lang="en-IN" sz="3200" b="1" baseline="30000" dirty="0">
                    <a:solidFill>
                      <a:srgbClr val="FF0000"/>
                    </a:solidFill>
                  </a:rPr>
                  <a:t>^</a:t>
                </a:r>
                <a:r>
                  <a:rPr lang="en-IN" sz="3200" b="1" dirty="0">
                    <a:solidFill>
                      <a:srgbClr val="FF0000"/>
                    </a:solidFill>
                  </a:rPr>
                  <a:t>=</a:t>
                </a:r>
                <a:r>
                  <a:rPr lang="el-GR" sz="3200" b="1" dirty="0">
                    <a:solidFill>
                      <a:srgbClr val="FF0000"/>
                    </a:solidFill>
                  </a:rPr>
                  <a:t>σ</a:t>
                </a:r>
                <a14:m>
                  <m:oMath xmlns:m="http://schemas.openxmlformats.org/officeDocument/2006/math">
                    <m:r>
                      <a:rPr lang="en-I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3200" b="1" i="1" baseline="30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sz="3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32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EC6C20-2EDC-D230-1825-0914D6155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94" y="1996000"/>
                <a:ext cx="3027288" cy="2865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5327707-A435-2602-FA8F-1A952F61399C}"/>
              </a:ext>
            </a:extLst>
          </p:cNvPr>
          <p:cNvGrpSpPr/>
          <p:nvPr/>
        </p:nvGrpSpPr>
        <p:grpSpPr>
          <a:xfrm>
            <a:off x="1185810" y="4903096"/>
            <a:ext cx="3108159" cy="584775"/>
            <a:chOff x="8507002" y="5774075"/>
            <a:chExt cx="3108159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5D6BB32-EE46-3443-8697-D32AE82478C5}"/>
                    </a:ext>
                  </a:extLst>
                </p:cNvPr>
                <p:cNvSpPr txBox="1"/>
                <p:nvPr/>
              </p:nvSpPr>
              <p:spPr>
                <a:xfrm>
                  <a:off x="8507002" y="5774075"/>
                  <a:ext cx="31081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I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I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−ոԀՀ</m:t>
                        </m:r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5D6BB32-EE46-3443-8697-D32AE8247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7002" y="5774075"/>
                  <a:ext cx="310815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E52CBF-CACD-69F4-17C5-CCB3B425A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4481" y="6066463"/>
              <a:ext cx="506858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C22055B0-2039-B0D0-9A96-EC0DA08CF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436080"/>
              </p:ext>
            </p:extLst>
          </p:nvPr>
        </p:nvGraphicFramePr>
        <p:xfrm>
          <a:off x="4717401" y="1690688"/>
          <a:ext cx="69014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479">
                  <a:extLst>
                    <a:ext uri="{9D8B030D-6E8A-4147-A177-3AD203B41FA5}">
                      <a16:colId xmlns:a16="http://schemas.microsoft.com/office/drawing/2014/main" val="3732426863"/>
                    </a:ext>
                  </a:extLst>
                </a:gridCol>
                <a:gridCol w="2300479">
                  <a:extLst>
                    <a:ext uri="{9D8B030D-6E8A-4147-A177-3AD203B41FA5}">
                      <a16:colId xmlns:a16="http://schemas.microsoft.com/office/drawing/2014/main" val="3248556104"/>
                    </a:ext>
                  </a:extLst>
                </a:gridCol>
                <a:gridCol w="2300479">
                  <a:extLst>
                    <a:ext uri="{9D8B030D-6E8A-4147-A177-3AD203B41FA5}">
                      <a16:colId xmlns:a16="http://schemas.microsoft.com/office/drawing/2014/main" val="4234959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2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38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28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94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0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356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910365B-3D34-67A1-EE36-CC7447F4637C}"/>
              </a:ext>
            </a:extLst>
          </p:cNvPr>
          <p:cNvSpPr txBox="1"/>
          <p:nvPr/>
        </p:nvSpPr>
        <p:spPr>
          <a:xfrm>
            <a:off x="5537770" y="4212404"/>
            <a:ext cx="608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If data is not normalized higher order feature data will incur huge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All feature data should be in same numerical range.</a:t>
            </a:r>
          </a:p>
        </p:txBody>
      </p:sp>
    </p:spTree>
    <p:extLst>
      <p:ext uri="{BB962C8B-B14F-4D97-AF65-F5344CB8AC3E}">
        <p14:creationId xmlns:p14="http://schemas.microsoft.com/office/powerpoint/2010/main" val="66169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0E01-91FF-0083-2D48-DC676B9C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Normalization – Z Transform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54D9-C1E7-9D89-363F-C964463F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07592" cy="381158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Mean Centred – Subtract the average from each individual value.</a:t>
            </a:r>
          </a:p>
          <a:p>
            <a:endParaRPr lang="en-IN" sz="2800" dirty="0">
              <a:solidFill>
                <a:srgbClr val="002060"/>
              </a:solidFill>
            </a:endParaRPr>
          </a:p>
          <a:p>
            <a:r>
              <a:rPr lang="en-IN" sz="2800" dirty="0">
                <a:solidFill>
                  <a:srgbClr val="002060"/>
                </a:solidFill>
              </a:rPr>
              <a:t>Variance Normalized – Divide by standard deviation</a:t>
            </a:r>
          </a:p>
          <a:p>
            <a:endParaRPr lang="en-IN" sz="2800" dirty="0">
              <a:solidFill>
                <a:srgbClr val="002060"/>
              </a:solidFill>
            </a:endParaRPr>
          </a:p>
          <a:p>
            <a:r>
              <a:rPr lang="en-IN" sz="2800" dirty="0">
                <a:solidFill>
                  <a:srgbClr val="002060"/>
                </a:solidFill>
              </a:rPr>
              <a:t>The units are standard deviation away from the mean of the distribution.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4EAE3-57AA-390A-0C68-46753090E119}"/>
                  </a:ext>
                </a:extLst>
              </p:cNvPr>
              <p:cNvSpPr txBox="1"/>
              <p:nvPr/>
            </p:nvSpPr>
            <p:spPr>
              <a:xfrm>
                <a:off x="7585216" y="2841942"/>
                <a:ext cx="3500600" cy="9883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800" i="1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z</a:t>
                </a:r>
                <a:r>
                  <a:rPr lang="en-US" sz="4800" i="1" baseline="-25000" dirty="0">
                    <a:solidFill>
                      <a:schemeClr val="bg1"/>
                    </a:solidFill>
                    <a:latin typeface="Brush Script MT" panose="03060802040406070304" pitchFamily="66" charset="0"/>
                  </a:rPr>
                  <a:t>i</a:t>
                </a:r>
                <a:r>
                  <a:rPr lang="en-US" sz="48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48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48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4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sz="4800" b="0" i="1" baseline="-25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IN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4EAE3-57AA-390A-0C68-46753090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216" y="2841942"/>
                <a:ext cx="3500600" cy="988347"/>
              </a:xfrm>
              <a:prstGeom prst="rect">
                <a:avLst/>
              </a:prstGeom>
              <a:blipFill>
                <a:blip r:embed="rId2"/>
                <a:stretch>
                  <a:fillRect l="-10435" t="-8642" b="-216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072E31-0146-422E-77EC-D433B633B913}"/>
              </a:ext>
            </a:extLst>
          </p:cNvPr>
          <p:cNvSpPr txBox="1"/>
          <p:nvPr/>
        </p:nvSpPr>
        <p:spPr>
          <a:xfrm>
            <a:off x="9386886" y="2289630"/>
            <a:ext cx="116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-</a:t>
            </a:r>
            <a:endParaRPr lang="en-IN" sz="6000" baseline="30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F26F6-E6DB-FD55-66F0-A5F56A055BB4}"/>
              </a:ext>
            </a:extLst>
          </p:cNvPr>
          <p:cNvSpPr txBox="1"/>
          <p:nvPr/>
        </p:nvSpPr>
        <p:spPr>
          <a:xfrm>
            <a:off x="6725293" y="5485155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import </a:t>
            </a:r>
            <a:r>
              <a:rPr lang="en-IN" dirty="0" err="1">
                <a:solidFill>
                  <a:schemeClr val="bg1"/>
                </a:solidFill>
              </a:rPr>
              <a:t>scipy.stats</a:t>
            </a:r>
            <a:r>
              <a:rPr lang="en-IN" dirty="0">
                <a:solidFill>
                  <a:schemeClr val="bg1"/>
                </a:solidFill>
              </a:rPr>
              <a:t> as stats</a:t>
            </a:r>
          </a:p>
          <a:p>
            <a:r>
              <a:rPr lang="en-IN" dirty="0">
                <a:solidFill>
                  <a:schemeClr val="bg1"/>
                </a:solidFill>
              </a:rPr>
              <a:t>data[cols] = data[cols].apply(</a:t>
            </a:r>
            <a:r>
              <a:rPr lang="en-IN" dirty="0" err="1">
                <a:solidFill>
                  <a:schemeClr val="bg1"/>
                </a:solidFill>
              </a:rPr>
              <a:t>stats.zscore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716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0E01-91FF-0083-2D48-DC676B9C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Normalization – Min Max Scaling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154D9-C1E7-9D89-363F-C964463F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807592" cy="381158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Transform the data such that smallest number if 0 and highest number is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4EAE3-57AA-390A-0C68-46753090E119}"/>
                  </a:ext>
                </a:extLst>
              </p:cNvPr>
              <p:cNvSpPr txBox="1"/>
              <p:nvPr/>
            </p:nvSpPr>
            <p:spPr>
              <a:xfrm>
                <a:off x="5671335" y="4246602"/>
                <a:ext cx="516533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IN" sz="48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sz="48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kumimoji="0" lang="en-US" sz="4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4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IN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4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4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48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4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4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4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IN" sz="4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4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4EAE3-57AA-390A-0C68-46753090E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335" y="4246602"/>
                <a:ext cx="5165334" cy="738664"/>
              </a:xfrm>
              <a:prstGeom prst="rect">
                <a:avLst/>
              </a:prstGeom>
              <a:blipFill>
                <a:blip r:embed="rId2"/>
                <a:stretch>
                  <a:fillRect t="-15702" b="-8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072E31-0146-422E-77EC-D433B633B913}"/>
              </a:ext>
            </a:extLst>
          </p:cNvPr>
          <p:cNvSpPr txBox="1"/>
          <p:nvPr/>
        </p:nvSpPr>
        <p:spPr>
          <a:xfrm>
            <a:off x="6799780" y="2736502"/>
            <a:ext cx="1160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n-IN" sz="6000" b="0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06B61A-C67E-38ED-2689-5FB463D7FBAA}"/>
                  </a:ext>
                </a:extLst>
              </p:cNvPr>
              <p:cNvSpPr txBox="1"/>
              <p:nvPr/>
            </p:nvSpPr>
            <p:spPr>
              <a:xfrm>
                <a:off x="259424" y="3244334"/>
                <a:ext cx="6097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0 −1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06B61A-C67E-38ED-2689-5FB463D7F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4" y="3244334"/>
                <a:ext cx="609771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A3D89-93FA-945D-83CF-59B6F476C6A8}"/>
                  </a:ext>
                </a:extLst>
              </p:cNvPr>
              <p:cNvSpPr txBox="1"/>
              <p:nvPr/>
            </p:nvSpPr>
            <p:spPr>
              <a:xfrm>
                <a:off x="259424" y="4431268"/>
                <a:ext cx="6097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𝑠𝑐𝑎𝑙𝑒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A3D89-93FA-945D-83CF-59B6F476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4" y="4431268"/>
                <a:ext cx="60977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E58E4B-4EB4-4DAA-96A9-42F7E9A63AC8}"/>
                  </a:ext>
                </a:extLst>
              </p:cNvPr>
              <p:cNvSpPr txBox="1"/>
              <p:nvPr/>
            </p:nvSpPr>
            <p:spPr>
              <a:xfrm>
                <a:off x="6799780" y="2994342"/>
                <a:ext cx="4438436" cy="10745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 pitchFamily="18" charset="0"/>
                    <a:ea typeface="+mn-ea"/>
                    <a:cs typeface="+mn-cs"/>
                  </a:rPr>
                  <a:t>x</a:t>
                </a:r>
                <a:r>
                  <a:rPr kumimoji="0" lang="en-US" sz="4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4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I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IN" sz="48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I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I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𝑚𝑖𝑛</m:t>
                        </m:r>
                        <m:r>
                          <a:rPr kumimoji="0" lang="en-I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IN" sz="4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kumimoji="0" lang="en-IN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IN" sz="48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max</m:t>
                            </m:r>
                          </m:fName>
                          <m:e>
                            <m:r>
                              <a:rPr kumimoji="0" lang="en-IN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r>
                              <a:rPr kumimoji="0" lang="en-IN" sz="4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−</m:t>
                            </m:r>
                            <m:func>
                              <m:funcPr>
                                <m:ctrlPr>
                                  <a:rPr kumimoji="0" lang="en-IN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IN" sz="4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min</m:t>
                                </m:r>
                              </m:fName>
                              <m:e>
                                <m:r>
                                  <a:rPr kumimoji="0" lang="en-IN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endParaRPr kumimoji="0" lang="en-IN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E58E4B-4EB4-4DAA-96A9-42F7E9A6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80" y="2994342"/>
                <a:ext cx="4438436" cy="1074590"/>
              </a:xfrm>
              <a:prstGeom prst="rect">
                <a:avLst/>
              </a:prstGeom>
              <a:blipFill>
                <a:blip r:embed="rId5"/>
                <a:stretch>
                  <a:fillRect l="-8230" b="-198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">
            <a:extLst>
              <a:ext uri="{FF2B5EF4-FFF2-40B4-BE49-F238E27FC236}">
                <a16:creationId xmlns:a16="http://schemas.microsoft.com/office/drawing/2014/main" id="{3D28C38E-883E-94FD-DE09-15863EAD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780" y="5178081"/>
            <a:ext cx="4832477" cy="15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&gt;&gt;&gt; 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sklearn.preprocessing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MinMaxScaler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[[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1, 2],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0.5, 6], [0, 10], [1, 18]]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MinMaxScaler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&gt;&gt;&gt;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scaler.fit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4D7C-5114-D854-ACC2-5EC78827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Normalization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8CB8-1124-D876-2D24-FD0FE727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Min Max scaling for data which is of fixed heights, example pixels in images vary from 0 – 255</a:t>
            </a:r>
          </a:p>
          <a:p>
            <a:r>
              <a:rPr lang="en-IN" dirty="0">
                <a:solidFill>
                  <a:schemeClr val="bg1"/>
                </a:solidFill>
              </a:rPr>
              <a:t>Z scoring is common for data which is normally distributed.</a:t>
            </a:r>
          </a:p>
          <a:p>
            <a:r>
              <a:rPr lang="en-IN" dirty="0">
                <a:solidFill>
                  <a:schemeClr val="bg1"/>
                </a:solidFill>
              </a:rPr>
              <a:t>Data normalization improves the test accuracy by approx. 10%</a:t>
            </a:r>
          </a:p>
        </p:txBody>
      </p:sp>
    </p:spTree>
    <p:extLst>
      <p:ext uri="{BB962C8B-B14F-4D97-AF65-F5344CB8AC3E}">
        <p14:creationId xmlns:p14="http://schemas.microsoft.com/office/powerpoint/2010/main" val="248597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4D7C-5114-D854-ACC2-5EC78827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Batch Normalization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08CB8-1124-D876-2D24-FD0FE727E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Batch normalization refers to the fact that why normalize only the input layer and on the hidden layers.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In batch normalization input to each layer is normalized.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Batch normalization helps avoid vanishing or exploding gradients.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ϒ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= gamma scaling parameter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= standard deviation scaling</a:t>
                </a:r>
              </a:p>
              <a:p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= normalized input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08CB8-1124-D876-2D24-FD0FE727E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C3B87B2-649D-25B3-41D1-D74F542D5022}"/>
                  </a:ext>
                </a:extLst>
              </p:cNvPr>
              <p:cNvSpPr/>
              <p:nvPr/>
            </p:nvSpPr>
            <p:spPr>
              <a:xfrm>
                <a:off x="8455632" y="3801930"/>
                <a:ext cx="3027288" cy="28659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b="1" dirty="0">
                    <a:solidFill>
                      <a:srgbClr val="FF0000"/>
                    </a:solidFill>
                  </a:rPr>
                  <a:t>Y=</a:t>
                </a:r>
                <a:r>
                  <a:rPr lang="el-GR" sz="3200" b="1" dirty="0">
                    <a:solidFill>
                      <a:srgbClr val="FF0000"/>
                    </a:solidFill>
                  </a:rPr>
                  <a:t>σ</a:t>
                </a:r>
                <a14:m>
                  <m:oMath xmlns:m="http://schemas.openxmlformats.org/officeDocument/2006/math">
                    <m:r>
                      <a:rPr lang="en-IN" sz="3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3200" b="1" i="1" baseline="300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IN" sz="3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32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C3B87B2-649D-25B3-41D1-D74F542D5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632" y="3801930"/>
                <a:ext cx="3027288" cy="2865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A22AD1E-CAD3-FA83-D14E-AE3DE30C272A}"/>
              </a:ext>
            </a:extLst>
          </p:cNvPr>
          <p:cNvSpPr txBox="1"/>
          <p:nvPr/>
        </p:nvSpPr>
        <p:spPr>
          <a:xfrm>
            <a:off x="9894014" y="48856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BBF21-44BC-E0FB-10DD-681EBC1BBF8F}"/>
              </a:ext>
            </a:extLst>
          </p:cNvPr>
          <p:cNvSpPr txBox="1"/>
          <p:nvPr/>
        </p:nvSpPr>
        <p:spPr>
          <a:xfrm>
            <a:off x="2932416" y="5345966"/>
            <a:ext cx="114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~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9A7765-84C8-7E23-D142-2FE84354A252}"/>
                  </a:ext>
                </a:extLst>
              </p:cNvPr>
              <p:cNvSpPr txBox="1"/>
              <p:nvPr/>
            </p:nvSpPr>
            <p:spPr>
              <a:xfrm>
                <a:off x="2928134" y="5537674"/>
                <a:ext cx="609771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4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IN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4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4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IN" sz="4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9A7765-84C8-7E23-D142-2FE84354A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134" y="5537674"/>
                <a:ext cx="609771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ECF70A6-3EE2-724B-D55E-C462B3B1C5E5}"/>
              </a:ext>
            </a:extLst>
          </p:cNvPr>
          <p:cNvSpPr txBox="1"/>
          <p:nvPr/>
        </p:nvSpPr>
        <p:spPr>
          <a:xfrm>
            <a:off x="1087349" y="46239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52451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1008</Words>
  <Application>Microsoft Office PowerPoint</Application>
  <PresentationFormat>Widescreen</PresentationFormat>
  <Paragraphs>195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Brush Script MT</vt:lpstr>
      <vt:lpstr>Calibri</vt:lpstr>
      <vt:lpstr>Calibri Light</vt:lpstr>
      <vt:lpstr>Calisto MT</vt:lpstr>
      <vt:lpstr>Cambria Math</vt:lpstr>
      <vt:lpstr>Inter</vt:lpstr>
      <vt:lpstr>SFMono-Regular</vt:lpstr>
      <vt:lpstr>sohne</vt:lpstr>
      <vt:lpstr>Office Theme</vt:lpstr>
      <vt:lpstr>Meta- Parameters</vt:lpstr>
      <vt:lpstr>(Meta) Parameters</vt:lpstr>
      <vt:lpstr>(Meta Parameters)</vt:lpstr>
      <vt:lpstr>Data Normalization</vt:lpstr>
      <vt:lpstr>Data Normalization – Non normalized data</vt:lpstr>
      <vt:lpstr>Data Normalization – Z Transform</vt:lpstr>
      <vt:lpstr>Data Normalization – Min Max Scaling</vt:lpstr>
      <vt:lpstr>Data Normalization</vt:lpstr>
      <vt:lpstr>Batch Normalization</vt:lpstr>
      <vt:lpstr>Batch Normalization - Effect</vt:lpstr>
      <vt:lpstr>Batch Normalization - Code</vt:lpstr>
      <vt:lpstr>Activation Function</vt:lpstr>
      <vt:lpstr>Activation Function</vt:lpstr>
      <vt:lpstr>Activation Function</vt:lpstr>
      <vt:lpstr>Activation Function</vt:lpstr>
      <vt:lpstr>Choose the Activation Function</vt:lpstr>
      <vt:lpstr>Activation Function - Comparison</vt:lpstr>
      <vt:lpstr>Loss Function</vt:lpstr>
      <vt:lpstr>Loss Function – Output Layer Architecture</vt:lpstr>
      <vt:lpstr>SoftMax v/s Sigmoid</vt:lpstr>
      <vt:lpstr>Optimizer – Stochastic Gradient Descent(SGD)</vt:lpstr>
      <vt:lpstr>Mini Batch SGD</vt:lpstr>
      <vt:lpstr>Momentum </vt:lpstr>
      <vt:lpstr>Momentum Effect</vt:lpstr>
      <vt:lpstr>Optimizers (RMSProp &amp; Adam)</vt:lpstr>
      <vt:lpstr>RMS and Variance</vt:lpstr>
      <vt:lpstr>RMS Prop</vt:lpstr>
      <vt:lpstr>Adam</vt:lpstr>
      <vt:lpstr>Optimizer Comparisons</vt:lpstr>
      <vt:lpstr>Learning Rate Decay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</dc:title>
  <dc:creator>Rupak Work</dc:creator>
  <cp:lastModifiedBy>Rupak Work</cp:lastModifiedBy>
  <cp:revision>188</cp:revision>
  <dcterms:created xsi:type="dcterms:W3CDTF">2023-01-03T14:19:18Z</dcterms:created>
  <dcterms:modified xsi:type="dcterms:W3CDTF">2023-01-09T13:45:08Z</dcterms:modified>
</cp:coreProperties>
</file>