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E579-CAA5-F44E-A221-2730E7387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9FAAC3-7FB3-83C9-3388-2096CF0FE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D12A26-5E2A-0E90-BADC-8FB94DEA3A30}"/>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5" name="Footer Placeholder 4">
            <a:extLst>
              <a:ext uri="{FF2B5EF4-FFF2-40B4-BE49-F238E27FC236}">
                <a16:creationId xmlns:a16="http://schemas.microsoft.com/office/drawing/2014/main" id="{7391754E-6B81-9D02-8324-1A96D93B9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1CE0F-4BCD-FB20-D0FF-B27EB110D8C6}"/>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117258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1AAE-D361-B814-CD0F-9607C48FF5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507F7-7618-5DCC-DFE4-3462D8B0C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C72E9-257D-E8AE-33C5-714BE000B384}"/>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5" name="Footer Placeholder 4">
            <a:extLst>
              <a:ext uri="{FF2B5EF4-FFF2-40B4-BE49-F238E27FC236}">
                <a16:creationId xmlns:a16="http://schemas.microsoft.com/office/drawing/2014/main" id="{6E82D5C3-1BA9-4F9B-3063-089524DBE9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0D5BA-A5B9-E3CF-8C68-0B4376D7F969}"/>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400568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E450D-C395-995A-B920-110D73CBFD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756CC-55BF-4640-7705-2E6238B5B0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43390-2BB0-4F63-F78C-BC3982711602}"/>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5" name="Footer Placeholder 4">
            <a:extLst>
              <a:ext uri="{FF2B5EF4-FFF2-40B4-BE49-F238E27FC236}">
                <a16:creationId xmlns:a16="http://schemas.microsoft.com/office/drawing/2014/main" id="{ABEFAFF2-C23B-85FD-121E-EE8BF9F58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9DBA1-4833-F671-E730-792E9E1993FF}"/>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148121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1234-E75F-52CF-D3BA-317FF89ABB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B3047-76BF-6FDB-A93F-29D18E734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AD1D0C-F2E5-D799-CD83-E3CA0F6E00F9}"/>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5" name="Footer Placeholder 4">
            <a:extLst>
              <a:ext uri="{FF2B5EF4-FFF2-40B4-BE49-F238E27FC236}">
                <a16:creationId xmlns:a16="http://schemas.microsoft.com/office/drawing/2014/main" id="{2F919ADE-F1CA-8D6D-B1C5-E808817BC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F487D7-B4BA-2355-F6CE-96995BB174D3}"/>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421665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A14D-CD6D-0E39-0478-A3B14D647F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85690B-21B2-CD53-2772-DB3FF6128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5F109-3337-B1A4-7435-7577F638F500}"/>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5" name="Footer Placeholder 4">
            <a:extLst>
              <a:ext uri="{FF2B5EF4-FFF2-40B4-BE49-F238E27FC236}">
                <a16:creationId xmlns:a16="http://schemas.microsoft.com/office/drawing/2014/main" id="{3B4D4C4A-48B0-C755-1245-A173A97B8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D5CA3-F85D-ED60-9784-B1D12F0519BE}"/>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14369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4F16-32FD-7572-C64C-11B5F970FB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959C83-C9C4-36FD-E468-E080DC825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AAA87C-898D-A2C3-E6EA-763098151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E3CE9C-5AF3-BE5D-8A84-CF03AB95B7A2}"/>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6" name="Footer Placeholder 5">
            <a:extLst>
              <a:ext uri="{FF2B5EF4-FFF2-40B4-BE49-F238E27FC236}">
                <a16:creationId xmlns:a16="http://schemas.microsoft.com/office/drawing/2014/main" id="{9CB369A7-B015-1200-7E43-F726ED60C0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958F9-AD4E-D32A-5865-E051753232CB}"/>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290041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AE83-1442-8BB0-5914-AB9068569F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CA4B94-D90A-8803-1BFB-11CFD3584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30824D-D0E6-EE7E-4248-FDE7A76456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2DFADB-DD44-6A1A-42B5-FAA9DD22C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8438F-A6AA-9EEE-DF16-85A1DC829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95335D-214E-730F-495C-F9B8B1CACDD3}"/>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8" name="Footer Placeholder 7">
            <a:extLst>
              <a:ext uri="{FF2B5EF4-FFF2-40B4-BE49-F238E27FC236}">
                <a16:creationId xmlns:a16="http://schemas.microsoft.com/office/drawing/2014/main" id="{E9613EDF-A4CB-5EA0-AC2F-2802C01845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CB99A3-045C-78DB-1960-8842B0088D64}"/>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142796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406C-E8D7-D0AC-2A1F-A4E9323982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35B70C-8F71-815B-930E-079106C8E9AD}"/>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4" name="Footer Placeholder 3">
            <a:extLst>
              <a:ext uri="{FF2B5EF4-FFF2-40B4-BE49-F238E27FC236}">
                <a16:creationId xmlns:a16="http://schemas.microsoft.com/office/drawing/2014/main" id="{77591952-6D3C-7793-2029-369072AA86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D5B814-1187-035C-98B3-266AC7E057D8}"/>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288937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38B77-5340-6C1B-A3F6-786D03A76E73}"/>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3" name="Footer Placeholder 2">
            <a:extLst>
              <a:ext uri="{FF2B5EF4-FFF2-40B4-BE49-F238E27FC236}">
                <a16:creationId xmlns:a16="http://schemas.microsoft.com/office/drawing/2014/main" id="{7B1A715E-660A-E9EA-DB37-E4FEC0F6B3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690B74-86E3-1EE5-B0A1-33EFFBBFA10E}"/>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7577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2D55-AB4C-6BD2-2FB1-09F429E22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F68CE6-689C-B679-0ED2-B22BB5236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7EAE89-E4AC-EABC-8FCB-D15A65B07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9D6FC-6E2A-B6CF-2528-486833A62B0D}"/>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6" name="Footer Placeholder 5">
            <a:extLst>
              <a:ext uri="{FF2B5EF4-FFF2-40B4-BE49-F238E27FC236}">
                <a16:creationId xmlns:a16="http://schemas.microsoft.com/office/drawing/2014/main" id="{7981BA5B-44DC-A46E-CAA8-79C3941BAB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CB48E6-DAD4-5904-0610-AA7AF7D71B39}"/>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3835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EDF0-3667-5C51-7851-724A4A6C5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7186D7-74B5-20A5-2C8C-8D95CD1EF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F41130-8A08-1D8C-E7FB-632C8DFC8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687C9-C432-170D-D0AD-3E62F6BAEA28}"/>
              </a:ext>
            </a:extLst>
          </p:cNvPr>
          <p:cNvSpPr>
            <a:spLocks noGrp="1"/>
          </p:cNvSpPr>
          <p:nvPr>
            <p:ph type="dt" sz="half" idx="10"/>
          </p:nvPr>
        </p:nvSpPr>
        <p:spPr/>
        <p:txBody>
          <a:bodyPr/>
          <a:lstStyle/>
          <a:p>
            <a:fld id="{60F8F759-FACB-4D74-A15D-29C3A293FC90}" type="datetimeFigureOut">
              <a:rPr lang="en-IN" smtClean="0"/>
              <a:t>07-01-2023</a:t>
            </a:fld>
            <a:endParaRPr lang="en-IN"/>
          </a:p>
        </p:txBody>
      </p:sp>
      <p:sp>
        <p:nvSpPr>
          <p:cNvPr id="6" name="Footer Placeholder 5">
            <a:extLst>
              <a:ext uri="{FF2B5EF4-FFF2-40B4-BE49-F238E27FC236}">
                <a16:creationId xmlns:a16="http://schemas.microsoft.com/office/drawing/2014/main" id="{FECFA295-5553-804B-36C2-851340992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D04667-61C0-695D-67BF-1897967D0E2E}"/>
              </a:ext>
            </a:extLst>
          </p:cNvPr>
          <p:cNvSpPr>
            <a:spLocks noGrp="1"/>
          </p:cNvSpPr>
          <p:nvPr>
            <p:ph type="sldNum" sz="quarter" idx="12"/>
          </p:nvPr>
        </p:nvSpPr>
        <p:spPr/>
        <p:txBody>
          <a:bodyPr/>
          <a:lstStyle/>
          <a:p>
            <a:fld id="{3882B8CC-F8B7-4D2F-852A-6A8B711DE723}" type="slidenum">
              <a:rPr lang="en-IN" smtClean="0"/>
              <a:t>‹#›</a:t>
            </a:fld>
            <a:endParaRPr lang="en-IN"/>
          </a:p>
        </p:txBody>
      </p:sp>
    </p:spTree>
    <p:extLst>
      <p:ext uri="{BB962C8B-B14F-4D97-AF65-F5344CB8AC3E}">
        <p14:creationId xmlns:p14="http://schemas.microsoft.com/office/powerpoint/2010/main" val="403839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88D20-42E8-BB0E-AC0F-B82BA9B8F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8852F3-1CD9-9926-622D-7D62005C0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CC985-08F5-5C4B-4778-77CA9B827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8F759-FACB-4D74-A15D-29C3A293FC90}" type="datetimeFigureOut">
              <a:rPr lang="en-IN" smtClean="0"/>
              <a:t>07-01-2023</a:t>
            </a:fld>
            <a:endParaRPr lang="en-IN"/>
          </a:p>
        </p:txBody>
      </p:sp>
      <p:sp>
        <p:nvSpPr>
          <p:cNvPr id="5" name="Footer Placeholder 4">
            <a:extLst>
              <a:ext uri="{FF2B5EF4-FFF2-40B4-BE49-F238E27FC236}">
                <a16:creationId xmlns:a16="http://schemas.microsoft.com/office/drawing/2014/main" id="{78BA4E4C-4CA1-15BE-6373-87A0F5B3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57598F-1451-7055-FE16-EEA17AB8F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2B8CC-F8B7-4D2F-852A-6A8B711DE723}" type="slidenum">
              <a:rPr lang="en-IN" smtClean="0"/>
              <a:t>‹#›</a:t>
            </a:fld>
            <a:endParaRPr lang="en-IN"/>
          </a:p>
        </p:txBody>
      </p:sp>
    </p:spTree>
    <p:extLst>
      <p:ext uri="{BB962C8B-B14F-4D97-AF65-F5344CB8AC3E}">
        <p14:creationId xmlns:p14="http://schemas.microsoft.com/office/powerpoint/2010/main" val="363043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DB92-B385-DEF5-A909-8E994D1FBB66}"/>
              </a:ext>
            </a:extLst>
          </p:cNvPr>
          <p:cNvSpPr>
            <a:spLocks noGrp="1"/>
          </p:cNvSpPr>
          <p:nvPr>
            <p:ph type="ctrTitle"/>
          </p:nvPr>
        </p:nvSpPr>
        <p:spPr/>
        <p:txBody>
          <a:bodyPr/>
          <a:lstStyle/>
          <a:p>
            <a:r>
              <a:rPr lang="en-IN" dirty="0">
                <a:solidFill>
                  <a:srgbClr val="FF0000"/>
                </a:solidFill>
              </a:rPr>
              <a:t>Bias &amp; Variance</a:t>
            </a:r>
            <a:endParaRPr lang="en-IN" dirty="0">
              <a:solidFill>
                <a:schemeClr val="bg1"/>
              </a:solidFill>
            </a:endParaRPr>
          </a:p>
        </p:txBody>
      </p:sp>
      <p:sp>
        <p:nvSpPr>
          <p:cNvPr id="3" name="Subtitle 2">
            <a:extLst>
              <a:ext uri="{FF2B5EF4-FFF2-40B4-BE49-F238E27FC236}">
                <a16:creationId xmlns:a16="http://schemas.microsoft.com/office/drawing/2014/main" id="{EA63A822-DC57-BD17-2C19-1DBB7221D806}"/>
              </a:ext>
            </a:extLst>
          </p:cNvPr>
          <p:cNvSpPr>
            <a:spLocks noGrp="1"/>
          </p:cNvSpPr>
          <p:nvPr>
            <p:ph type="subTitle" idx="1"/>
          </p:nvPr>
        </p:nvSpPr>
        <p:spPr/>
        <p:txBody>
          <a:bodyPr/>
          <a:lstStyle/>
          <a:p>
            <a:endParaRPr lang="en-IN" i="1" dirty="0">
              <a:solidFill>
                <a:schemeClr val="bg1"/>
              </a:solidFill>
            </a:endParaRPr>
          </a:p>
        </p:txBody>
      </p:sp>
    </p:spTree>
    <p:extLst>
      <p:ext uri="{BB962C8B-B14F-4D97-AF65-F5344CB8AC3E}">
        <p14:creationId xmlns:p14="http://schemas.microsoft.com/office/powerpoint/2010/main" val="117978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8D8A-C140-7154-ADF9-551845589F3B}"/>
              </a:ext>
            </a:extLst>
          </p:cNvPr>
          <p:cNvSpPr>
            <a:spLocks noGrp="1"/>
          </p:cNvSpPr>
          <p:nvPr>
            <p:ph type="title"/>
          </p:nvPr>
        </p:nvSpPr>
        <p:spPr/>
        <p:txBody>
          <a:bodyPr/>
          <a:lstStyle/>
          <a:p>
            <a:r>
              <a:rPr lang="en-IN" dirty="0">
                <a:solidFill>
                  <a:srgbClr val="FF0000"/>
                </a:solidFill>
              </a:rPr>
              <a:t>Bias </a:t>
            </a:r>
            <a:r>
              <a:rPr lang="en-IN" dirty="0">
                <a:solidFill>
                  <a:schemeClr val="bg1"/>
                </a:solidFill>
              </a:rPr>
              <a:t>&amp;</a:t>
            </a:r>
            <a:r>
              <a:rPr lang="en-IN" dirty="0">
                <a:solidFill>
                  <a:srgbClr val="FF0000"/>
                </a:solidFill>
              </a:rPr>
              <a:t> </a:t>
            </a:r>
            <a:r>
              <a:rPr lang="en-IN" dirty="0">
                <a:solidFill>
                  <a:srgbClr val="00B050"/>
                </a:solidFill>
              </a:rPr>
              <a:t>Variance</a:t>
            </a:r>
          </a:p>
        </p:txBody>
      </p:sp>
      <p:sp>
        <p:nvSpPr>
          <p:cNvPr id="3" name="Content Placeholder 2">
            <a:extLst>
              <a:ext uri="{FF2B5EF4-FFF2-40B4-BE49-F238E27FC236}">
                <a16:creationId xmlns:a16="http://schemas.microsoft.com/office/drawing/2014/main" id="{73CAA6CE-E5E3-6B14-8530-39D94F823077}"/>
              </a:ext>
            </a:extLst>
          </p:cNvPr>
          <p:cNvSpPr>
            <a:spLocks noGrp="1"/>
          </p:cNvSpPr>
          <p:nvPr>
            <p:ph idx="1"/>
          </p:nvPr>
        </p:nvSpPr>
        <p:spPr/>
        <p:txBody>
          <a:bodyPr/>
          <a:lstStyle/>
          <a:p>
            <a:r>
              <a:rPr lang="en-IN" dirty="0">
                <a:solidFill>
                  <a:schemeClr val="bg1"/>
                </a:solidFill>
              </a:rPr>
              <a:t>Bias is how far off the mean value of the predicted value from real value.</a:t>
            </a:r>
          </a:p>
          <a:p>
            <a:r>
              <a:rPr lang="en-IN" dirty="0">
                <a:solidFill>
                  <a:schemeClr val="bg1"/>
                </a:solidFill>
              </a:rPr>
              <a:t>Variance  is how scattered is the predicted value from real value.</a:t>
            </a:r>
          </a:p>
          <a:p>
            <a:r>
              <a:rPr lang="en-IN" dirty="0">
                <a:solidFill>
                  <a:schemeClr val="bg1"/>
                </a:solidFill>
              </a:rPr>
              <a:t>Use validation curve for training and validation data set to identify bias and variance. If the validation curve is similar in nature for training set and validation set then it is a perfect model with low bias and low variance.</a:t>
            </a:r>
          </a:p>
          <a:p>
            <a:endParaRPr lang="en-IN" dirty="0">
              <a:solidFill>
                <a:schemeClr val="bg1"/>
              </a:solidFill>
            </a:endParaRPr>
          </a:p>
        </p:txBody>
      </p:sp>
    </p:spTree>
    <p:extLst>
      <p:ext uri="{BB962C8B-B14F-4D97-AF65-F5344CB8AC3E}">
        <p14:creationId xmlns:p14="http://schemas.microsoft.com/office/powerpoint/2010/main" val="259614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6211-96DC-F5C9-41B2-AC14C784138A}"/>
              </a:ext>
            </a:extLst>
          </p:cNvPr>
          <p:cNvSpPr>
            <a:spLocks noGrp="1"/>
          </p:cNvSpPr>
          <p:nvPr>
            <p:ph type="title"/>
          </p:nvPr>
        </p:nvSpPr>
        <p:spPr>
          <a:xfrm>
            <a:off x="1012860" y="129044"/>
            <a:ext cx="10515600" cy="1325563"/>
          </a:xfrm>
        </p:spPr>
        <p:txBody>
          <a:bodyPr/>
          <a:lstStyle/>
          <a:p>
            <a:r>
              <a:rPr lang="en-IN" dirty="0">
                <a:solidFill>
                  <a:srgbClr val="FF0000"/>
                </a:solidFill>
              </a:rPr>
              <a:t>Bias </a:t>
            </a:r>
            <a:r>
              <a:rPr lang="en-IN" dirty="0">
                <a:solidFill>
                  <a:schemeClr val="bg1"/>
                </a:solidFill>
              </a:rPr>
              <a:t>&amp;</a:t>
            </a:r>
            <a:r>
              <a:rPr lang="en-IN" dirty="0">
                <a:solidFill>
                  <a:srgbClr val="FF0000"/>
                </a:solidFill>
              </a:rPr>
              <a:t> </a:t>
            </a:r>
            <a:r>
              <a:rPr lang="en-IN" dirty="0">
                <a:solidFill>
                  <a:srgbClr val="00B050"/>
                </a:solidFill>
              </a:rPr>
              <a:t>Variance</a:t>
            </a:r>
            <a:endParaRPr lang="en-IN" dirty="0"/>
          </a:p>
        </p:txBody>
      </p:sp>
      <p:pic>
        <p:nvPicPr>
          <p:cNvPr id="3" name="Picture 2">
            <a:extLst>
              <a:ext uri="{FF2B5EF4-FFF2-40B4-BE49-F238E27FC236}">
                <a16:creationId xmlns:a16="http://schemas.microsoft.com/office/drawing/2014/main" id="{2B56D0F0-474D-B05B-BF7B-772334FD1AA0}"/>
              </a:ext>
            </a:extLst>
          </p:cNvPr>
          <p:cNvPicPr>
            <a:picLocks noChangeAspect="1"/>
          </p:cNvPicPr>
          <p:nvPr/>
        </p:nvPicPr>
        <p:blipFill>
          <a:blip r:embed="rId2"/>
          <a:stretch>
            <a:fillRect/>
          </a:stretch>
        </p:blipFill>
        <p:spPr>
          <a:xfrm>
            <a:off x="1373687" y="1690688"/>
            <a:ext cx="2465561" cy="2251165"/>
          </a:xfrm>
          <a:prstGeom prst="rect">
            <a:avLst/>
          </a:prstGeom>
        </p:spPr>
      </p:pic>
      <p:sp>
        <p:nvSpPr>
          <p:cNvPr id="4" name="TextBox 3">
            <a:extLst>
              <a:ext uri="{FF2B5EF4-FFF2-40B4-BE49-F238E27FC236}">
                <a16:creationId xmlns:a16="http://schemas.microsoft.com/office/drawing/2014/main" id="{AA667E33-955C-D686-5BBC-7E1462B240C9}"/>
              </a:ext>
            </a:extLst>
          </p:cNvPr>
          <p:cNvSpPr txBox="1"/>
          <p:nvPr/>
        </p:nvSpPr>
        <p:spPr>
          <a:xfrm>
            <a:off x="2167846" y="2137026"/>
            <a:ext cx="421241" cy="1015663"/>
          </a:xfrm>
          <a:prstGeom prst="rect">
            <a:avLst/>
          </a:prstGeom>
          <a:noFill/>
        </p:spPr>
        <p:txBody>
          <a:bodyPr wrap="square" rtlCol="0">
            <a:spAutoFit/>
          </a:bodyPr>
          <a:lstStyle/>
          <a:p>
            <a:r>
              <a:rPr lang="en-IN" sz="6000" dirty="0"/>
              <a:t>.</a:t>
            </a:r>
          </a:p>
        </p:txBody>
      </p:sp>
      <p:sp>
        <p:nvSpPr>
          <p:cNvPr id="5" name="TextBox 4">
            <a:extLst>
              <a:ext uri="{FF2B5EF4-FFF2-40B4-BE49-F238E27FC236}">
                <a16:creationId xmlns:a16="http://schemas.microsoft.com/office/drawing/2014/main" id="{57E9D9D8-4799-FA8C-8199-46C1A19EBF0E}"/>
              </a:ext>
            </a:extLst>
          </p:cNvPr>
          <p:cNvSpPr txBox="1"/>
          <p:nvPr/>
        </p:nvSpPr>
        <p:spPr>
          <a:xfrm>
            <a:off x="2320246" y="2289426"/>
            <a:ext cx="421241" cy="1015663"/>
          </a:xfrm>
          <a:prstGeom prst="rect">
            <a:avLst/>
          </a:prstGeom>
          <a:noFill/>
        </p:spPr>
        <p:txBody>
          <a:bodyPr wrap="square" rtlCol="0">
            <a:spAutoFit/>
          </a:bodyPr>
          <a:lstStyle/>
          <a:p>
            <a:r>
              <a:rPr lang="en-IN" sz="6000" dirty="0"/>
              <a:t>.</a:t>
            </a:r>
          </a:p>
        </p:txBody>
      </p:sp>
      <p:sp>
        <p:nvSpPr>
          <p:cNvPr id="6" name="TextBox 5">
            <a:extLst>
              <a:ext uri="{FF2B5EF4-FFF2-40B4-BE49-F238E27FC236}">
                <a16:creationId xmlns:a16="http://schemas.microsoft.com/office/drawing/2014/main" id="{CFABCE07-E986-7557-7293-0664D9A85FD5}"/>
              </a:ext>
            </a:extLst>
          </p:cNvPr>
          <p:cNvSpPr txBox="1"/>
          <p:nvPr/>
        </p:nvSpPr>
        <p:spPr>
          <a:xfrm>
            <a:off x="2472646" y="2441826"/>
            <a:ext cx="421241" cy="1015663"/>
          </a:xfrm>
          <a:prstGeom prst="rect">
            <a:avLst/>
          </a:prstGeom>
          <a:noFill/>
        </p:spPr>
        <p:txBody>
          <a:bodyPr wrap="square" rtlCol="0">
            <a:spAutoFit/>
          </a:bodyPr>
          <a:lstStyle/>
          <a:p>
            <a:r>
              <a:rPr lang="en-IN" sz="6000" dirty="0"/>
              <a:t>.</a:t>
            </a:r>
          </a:p>
        </p:txBody>
      </p:sp>
      <p:sp>
        <p:nvSpPr>
          <p:cNvPr id="7" name="TextBox 6">
            <a:extLst>
              <a:ext uri="{FF2B5EF4-FFF2-40B4-BE49-F238E27FC236}">
                <a16:creationId xmlns:a16="http://schemas.microsoft.com/office/drawing/2014/main" id="{497E0A56-3404-A439-DA70-26B77A8AB211}"/>
              </a:ext>
            </a:extLst>
          </p:cNvPr>
          <p:cNvSpPr txBox="1"/>
          <p:nvPr/>
        </p:nvSpPr>
        <p:spPr>
          <a:xfrm>
            <a:off x="2768096" y="2036058"/>
            <a:ext cx="421241" cy="1015663"/>
          </a:xfrm>
          <a:prstGeom prst="rect">
            <a:avLst/>
          </a:prstGeom>
          <a:noFill/>
        </p:spPr>
        <p:txBody>
          <a:bodyPr wrap="square" rtlCol="0">
            <a:spAutoFit/>
          </a:bodyPr>
          <a:lstStyle/>
          <a:p>
            <a:r>
              <a:rPr lang="en-IN" sz="6000" dirty="0"/>
              <a:t>.</a:t>
            </a:r>
          </a:p>
        </p:txBody>
      </p:sp>
      <p:sp>
        <p:nvSpPr>
          <p:cNvPr id="8" name="TextBox 7">
            <a:extLst>
              <a:ext uri="{FF2B5EF4-FFF2-40B4-BE49-F238E27FC236}">
                <a16:creationId xmlns:a16="http://schemas.microsoft.com/office/drawing/2014/main" id="{C91AE58D-8C8A-EEEA-F844-A23875DF169E}"/>
              </a:ext>
            </a:extLst>
          </p:cNvPr>
          <p:cNvSpPr txBox="1"/>
          <p:nvPr/>
        </p:nvSpPr>
        <p:spPr>
          <a:xfrm>
            <a:off x="2036541" y="2263629"/>
            <a:ext cx="421241" cy="1015663"/>
          </a:xfrm>
          <a:prstGeom prst="rect">
            <a:avLst/>
          </a:prstGeom>
          <a:noFill/>
        </p:spPr>
        <p:txBody>
          <a:bodyPr wrap="square" rtlCol="0">
            <a:spAutoFit/>
          </a:bodyPr>
          <a:lstStyle/>
          <a:p>
            <a:r>
              <a:rPr lang="en-IN" sz="6000" dirty="0"/>
              <a:t>.</a:t>
            </a:r>
          </a:p>
        </p:txBody>
      </p:sp>
      <p:sp>
        <p:nvSpPr>
          <p:cNvPr id="9" name="TextBox 8">
            <a:extLst>
              <a:ext uri="{FF2B5EF4-FFF2-40B4-BE49-F238E27FC236}">
                <a16:creationId xmlns:a16="http://schemas.microsoft.com/office/drawing/2014/main" id="{B9CA9E54-553C-7234-7D43-8263640D0460}"/>
              </a:ext>
            </a:extLst>
          </p:cNvPr>
          <p:cNvSpPr txBox="1"/>
          <p:nvPr/>
        </p:nvSpPr>
        <p:spPr>
          <a:xfrm>
            <a:off x="2438861" y="1782691"/>
            <a:ext cx="421241" cy="1015663"/>
          </a:xfrm>
          <a:prstGeom prst="rect">
            <a:avLst/>
          </a:prstGeom>
          <a:noFill/>
        </p:spPr>
        <p:txBody>
          <a:bodyPr wrap="square" rtlCol="0">
            <a:spAutoFit/>
          </a:bodyPr>
          <a:lstStyle/>
          <a:p>
            <a:r>
              <a:rPr lang="en-IN" sz="6000" dirty="0"/>
              <a:t>.</a:t>
            </a:r>
          </a:p>
        </p:txBody>
      </p:sp>
      <p:sp>
        <p:nvSpPr>
          <p:cNvPr id="10" name="TextBox 9">
            <a:extLst>
              <a:ext uri="{FF2B5EF4-FFF2-40B4-BE49-F238E27FC236}">
                <a16:creationId xmlns:a16="http://schemas.microsoft.com/office/drawing/2014/main" id="{AE4FF261-C2ED-F0B5-BA5C-A8D31ADCA794}"/>
              </a:ext>
            </a:extLst>
          </p:cNvPr>
          <p:cNvSpPr txBox="1"/>
          <p:nvPr/>
        </p:nvSpPr>
        <p:spPr>
          <a:xfrm>
            <a:off x="2188702" y="1843088"/>
            <a:ext cx="421241" cy="1015663"/>
          </a:xfrm>
          <a:prstGeom prst="rect">
            <a:avLst/>
          </a:prstGeom>
          <a:noFill/>
        </p:spPr>
        <p:txBody>
          <a:bodyPr wrap="square" rtlCol="0">
            <a:spAutoFit/>
          </a:bodyPr>
          <a:lstStyle/>
          <a:p>
            <a:r>
              <a:rPr lang="en-IN" sz="6000" dirty="0"/>
              <a:t>.</a:t>
            </a:r>
          </a:p>
        </p:txBody>
      </p:sp>
      <p:sp>
        <p:nvSpPr>
          <p:cNvPr id="11" name="TextBox 10">
            <a:extLst>
              <a:ext uri="{FF2B5EF4-FFF2-40B4-BE49-F238E27FC236}">
                <a16:creationId xmlns:a16="http://schemas.microsoft.com/office/drawing/2014/main" id="{0DF61444-516E-003E-1DEB-2932A99CC211}"/>
              </a:ext>
            </a:extLst>
          </p:cNvPr>
          <p:cNvSpPr txBox="1"/>
          <p:nvPr/>
        </p:nvSpPr>
        <p:spPr>
          <a:xfrm>
            <a:off x="1957225" y="1751085"/>
            <a:ext cx="421241" cy="1015663"/>
          </a:xfrm>
          <a:prstGeom prst="rect">
            <a:avLst/>
          </a:prstGeom>
          <a:noFill/>
        </p:spPr>
        <p:txBody>
          <a:bodyPr wrap="square" rtlCol="0">
            <a:spAutoFit/>
          </a:bodyPr>
          <a:lstStyle/>
          <a:p>
            <a:r>
              <a:rPr lang="en-IN" sz="6000" dirty="0"/>
              <a:t>.</a:t>
            </a:r>
          </a:p>
        </p:txBody>
      </p:sp>
      <p:pic>
        <p:nvPicPr>
          <p:cNvPr id="12" name="Picture 11">
            <a:extLst>
              <a:ext uri="{FF2B5EF4-FFF2-40B4-BE49-F238E27FC236}">
                <a16:creationId xmlns:a16="http://schemas.microsoft.com/office/drawing/2014/main" id="{E265BEC1-A527-98E3-D366-D668EC5CB007}"/>
              </a:ext>
            </a:extLst>
          </p:cNvPr>
          <p:cNvPicPr>
            <a:picLocks noChangeAspect="1"/>
          </p:cNvPicPr>
          <p:nvPr/>
        </p:nvPicPr>
        <p:blipFill>
          <a:blip r:embed="rId2"/>
          <a:stretch>
            <a:fillRect/>
          </a:stretch>
        </p:blipFill>
        <p:spPr>
          <a:xfrm>
            <a:off x="7537737" y="1733168"/>
            <a:ext cx="2465561" cy="2251165"/>
          </a:xfrm>
          <a:prstGeom prst="rect">
            <a:avLst/>
          </a:prstGeom>
        </p:spPr>
      </p:pic>
      <p:pic>
        <p:nvPicPr>
          <p:cNvPr id="13" name="Picture 12">
            <a:extLst>
              <a:ext uri="{FF2B5EF4-FFF2-40B4-BE49-F238E27FC236}">
                <a16:creationId xmlns:a16="http://schemas.microsoft.com/office/drawing/2014/main" id="{89FDEE3A-6B86-3011-E05B-41BC41ADE3A1}"/>
              </a:ext>
            </a:extLst>
          </p:cNvPr>
          <p:cNvPicPr>
            <a:picLocks noChangeAspect="1"/>
          </p:cNvPicPr>
          <p:nvPr/>
        </p:nvPicPr>
        <p:blipFill>
          <a:blip r:embed="rId2"/>
          <a:stretch>
            <a:fillRect/>
          </a:stretch>
        </p:blipFill>
        <p:spPr>
          <a:xfrm>
            <a:off x="1356306" y="4392205"/>
            <a:ext cx="2465561" cy="2251165"/>
          </a:xfrm>
          <a:prstGeom prst="rect">
            <a:avLst/>
          </a:prstGeom>
        </p:spPr>
      </p:pic>
      <p:pic>
        <p:nvPicPr>
          <p:cNvPr id="14" name="Picture 13">
            <a:extLst>
              <a:ext uri="{FF2B5EF4-FFF2-40B4-BE49-F238E27FC236}">
                <a16:creationId xmlns:a16="http://schemas.microsoft.com/office/drawing/2014/main" id="{8A135CEC-E13A-A229-88B6-8C0C76B68310}"/>
              </a:ext>
            </a:extLst>
          </p:cNvPr>
          <p:cNvPicPr>
            <a:picLocks noChangeAspect="1"/>
          </p:cNvPicPr>
          <p:nvPr/>
        </p:nvPicPr>
        <p:blipFill>
          <a:blip r:embed="rId2"/>
          <a:stretch>
            <a:fillRect/>
          </a:stretch>
        </p:blipFill>
        <p:spPr>
          <a:xfrm>
            <a:off x="7690582" y="4392204"/>
            <a:ext cx="2465561" cy="2251165"/>
          </a:xfrm>
          <a:prstGeom prst="rect">
            <a:avLst/>
          </a:prstGeom>
        </p:spPr>
      </p:pic>
      <p:sp>
        <p:nvSpPr>
          <p:cNvPr id="15" name="TextBox 14">
            <a:extLst>
              <a:ext uri="{FF2B5EF4-FFF2-40B4-BE49-F238E27FC236}">
                <a16:creationId xmlns:a16="http://schemas.microsoft.com/office/drawing/2014/main" id="{C1FA6C3D-4DCD-16F1-F777-6DC762D47BF9}"/>
              </a:ext>
            </a:extLst>
          </p:cNvPr>
          <p:cNvSpPr txBox="1"/>
          <p:nvPr/>
        </p:nvSpPr>
        <p:spPr>
          <a:xfrm>
            <a:off x="1450485" y="1365144"/>
            <a:ext cx="2465561" cy="369332"/>
          </a:xfrm>
          <a:prstGeom prst="rect">
            <a:avLst/>
          </a:prstGeom>
          <a:noFill/>
        </p:spPr>
        <p:txBody>
          <a:bodyPr wrap="square" rtlCol="0">
            <a:spAutoFit/>
          </a:bodyPr>
          <a:lstStyle/>
          <a:p>
            <a:r>
              <a:rPr lang="en-IN" dirty="0">
                <a:solidFill>
                  <a:schemeClr val="bg1"/>
                </a:solidFill>
              </a:rPr>
              <a:t>High variance low bias</a:t>
            </a:r>
          </a:p>
        </p:txBody>
      </p:sp>
      <p:sp>
        <p:nvSpPr>
          <p:cNvPr id="16" name="TextBox 15">
            <a:extLst>
              <a:ext uri="{FF2B5EF4-FFF2-40B4-BE49-F238E27FC236}">
                <a16:creationId xmlns:a16="http://schemas.microsoft.com/office/drawing/2014/main" id="{A16F837F-681D-3FDB-DDB0-4E34BE14131E}"/>
              </a:ext>
            </a:extLst>
          </p:cNvPr>
          <p:cNvSpPr txBox="1"/>
          <p:nvPr/>
        </p:nvSpPr>
        <p:spPr>
          <a:xfrm>
            <a:off x="8349276" y="1629194"/>
            <a:ext cx="421241" cy="1015663"/>
          </a:xfrm>
          <a:prstGeom prst="rect">
            <a:avLst/>
          </a:prstGeom>
          <a:noFill/>
        </p:spPr>
        <p:txBody>
          <a:bodyPr wrap="square" rtlCol="0">
            <a:spAutoFit/>
          </a:bodyPr>
          <a:lstStyle/>
          <a:p>
            <a:r>
              <a:rPr lang="en-IN" sz="6000" dirty="0"/>
              <a:t>.</a:t>
            </a:r>
          </a:p>
        </p:txBody>
      </p:sp>
      <p:sp>
        <p:nvSpPr>
          <p:cNvPr id="17" name="TextBox 16">
            <a:extLst>
              <a:ext uri="{FF2B5EF4-FFF2-40B4-BE49-F238E27FC236}">
                <a16:creationId xmlns:a16="http://schemas.microsoft.com/office/drawing/2014/main" id="{139F2CAB-5282-78A2-AAAE-90555CCA40C0}"/>
              </a:ext>
            </a:extLst>
          </p:cNvPr>
          <p:cNvSpPr txBox="1"/>
          <p:nvPr/>
        </p:nvSpPr>
        <p:spPr>
          <a:xfrm>
            <a:off x="2591261" y="1935091"/>
            <a:ext cx="421241" cy="1015663"/>
          </a:xfrm>
          <a:prstGeom prst="rect">
            <a:avLst/>
          </a:prstGeom>
          <a:noFill/>
        </p:spPr>
        <p:txBody>
          <a:bodyPr wrap="square" rtlCol="0">
            <a:spAutoFit/>
          </a:bodyPr>
          <a:lstStyle/>
          <a:p>
            <a:r>
              <a:rPr lang="en-IN" sz="6000" dirty="0"/>
              <a:t>.</a:t>
            </a:r>
          </a:p>
        </p:txBody>
      </p:sp>
      <p:sp>
        <p:nvSpPr>
          <p:cNvPr id="18" name="TextBox 17">
            <a:extLst>
              <a:ext uri="{FF2B5EF4-FFF2-40B4-BE49-F238E27FC236}">
                <a16:creationId xmlns:a16="http://schemas.microsoft.com/office/drawing/2014/main" id="{CD42EAF9-A8FD-4516-150C-A46A539DD217}"/>
              </a:ext>
            </a:extLst>
          </p:cNvPr>
          <p:cNvSpPr txBox="1"/>
          <p:nvPr/>
        </p:nvSpPr>
        <p:spPr>
          <a:xfrm>
            <a:off x="8501676" y="1781594"/>
            <a:ext cx="421241" cy="1015663"/>
          </a:xfrm>
          <a:prstGeom prst="rect">
            <a:avLst/>
          </a:prstGeom>
          <a:noFill/>
        </p:spPr>
        <p:txBody>
          <a:bodyPr wrap="square" rtlCol="0">
            <a:spAutoFit/>
          </a:bodyPr>
          <a:lstStyle/>
          <a:p>
            <a:r>
              <a:rPr lang="en-IN" sz="6000" dirty="0"/>
              <a:t>.</a:t>
            </a:r>
          </a:p>
        </p:txBody>
      </p:sp>
      <p:sp>
        <p:nvSpPr>
          <p:cNvPr id="19" name="TextBox 18">
            <a:extLst>
              <a:ext uri="{FF2B5EF4-FFF2-40B4-BE49-F238E27FC236}">
                <a16:creationId xmlns:a16="http://schemas.microsoft.com/office/drawing/2014/main" id="{556C45FC-16FD-0F2D-D472-1BF1D0995E28}"/>
              </a:ext>
            </a:extLst>
          </p:cNvPr>
          <p:cNvSpPr txBox="1"/>
          <p:nvPr/>
        </p:nvSpPr>
        <p:spPr>
          <a:xfrm>
            <a:off x="8138655" y="1843087"/>
            <a:ext cx="421241" cy="1015663"/>
          </a:xfrm>
          <a:prstGeom prst="rect">
            <a:avLst/>
          </a:prstGeom>
          <a:noFill/>
        </p:spPr>
        <p:txBody>
          <a:bodyPr wrap="square" rtlCol="0">
            <a:spAutoFit/>
          </a:bodyPr>
          <a:lstStyle/>
          <a:p>
            <a:r>
              <a:rPr lang="en-IN" sz="6000" dirty="0"/>
              <a:t>.</a:t>
            </a:r>
          </a:p>
        </p:txBody>
      </p:sp>
      <p:sp>
        <p:nvSpPr>
          <p:cNvPr id="20" name="TextBox 19">
            <a:extLst>
              <a:ext uri="{FF2B5EF4-FFF2-40B4-BE49-F238E27FC236}">
                <a16:creationId xmlns:a16="http://schemas.microsoft.com/office/drawing/2014/main" id="{81D7838C-25BD-8CC3-554D-2BB7845B92C5}"/>
              </a:ext>
            </a:extLst>
          </p:cNvPr>
          <p:cNvSpPr txBox="1"/>
          <p:nvPr/>
        </p:nvSpPr>
        <p:spPr>
          <a:xfrm>
            <a:off x="8379908" y="1933994"/>
            <a:ext cx="421241" cy="1015663"/>
          </a:xfrm>
          <a:prstGeom prst="rect">
            <a:avLst/>
          </a:prstGeom>
          <a:noFill/>
        </p:spPr>
        <p:txBody>
          <a:bodyPr wrap="square" rtlCol="0">
            <a:spAutoFit/>
          </a:bodyPr>
          <a:lstStyle/>
          <a:p>
            <a:r>
              <a:rPr lang="en-IN" sz="6000" dirty="0"/>
              <a:t>.</a:t>
            </a:r>
          </a:p>
        </p:txBody>
      </p:sp>
      <p:sp>
        <p:nvSpPr>
          <p:cNvPr id="21" name="TextBox 20">
            <a:extLst>
              <a:ext uri="{FF2B5EF4-FFF2-40B4-BE49-F238E27FC236}">
                <a16:creationId xmlns:a16="http://schemas.microsoft.com/office/drawing/2014/main" id="{73D87D1D-3234-55DE-03F0-A7D02D4C12A6}"/>
              </a:ext>
            </a:extLst>
          </p:cNvPr>
          <p:cNvSpPr txBox="1"/>
          <p:nvPr/>
        </p:nvSpPr>
        <p:spPr>
          <a:xfrm>
            <a:off x="8272478" y="1823608"/>
            <a:ext cx="421241" cy="1015663"/>
          </a:xfrm>
          <a:prstGeom prst="rect">
            <a:avLst/>
          </a:prstGeom>
          <a:noFill/>
        </p:spPr>
        <p:txBody>
          <a:bodyPr wrap="square" rtlCol="0">
            <a:spAutoFit/>
          </a:bodyPr>
          <a:lstStyle/>
          <a:p>
            <a:r>
              <a:rPr lang="en-IN" sz="6000" dirty="0"/>
              <a:t>.</a:t>
            </a:r>
          </a:p>
        </p:txBody>
      </p:sp>
      <p:sp>
        <p:nvSpPr>
          <p:cNvPr id="22" name="TextBox 21">
            <a:extLst>
              <a:ext uri="{FF2B5EF4-FFF2-40B4-BE49-F238E27FC236}">
                <a16:creationId xmlns:a16="http://schemas.microsoft.com/office/drawing/2014/main" id="{75BA73C7-966D-957E-47EF-CB88E9B3B6DB}"/>
              </a:ext>
            </a:extLst>
          </p:cNvPr>
          <p:cNvSpPr txBox="1"/>
          <p:nvPr/>
        </p:nvSpPr>
        <p:spPr>
          <a:xfrm>
            <a:off x="8251292" y="1730614"/>
            <a:ext cx="421241" cy="1015663"/>
          </a:xfrm>
          <a:prstGeom prst="rect">
            <a:avLst/>
          </a:prstGeom>
          <a:noFill/>
        </p:spPr>
        <p:txBody>
          <a:bodyPr wrap="square" rtlCol="0">
            <a:spAutoFit/>
          </a:bodyPr>
          <a:lstStyle/>
          <a:p>
            <a:r>
              <a:rPr lang="en-IN" sz="6000" dirty="0"/>
              <a:t>.</a:t>
            </a:r>
          </a:p>
        </p:txBody>
      </p:sp>
      <p:sp>
        <p:nvSpPr>
          <p:cNvPr id="23" name="TextBox 22">
            <a:extLst>
              <a:ext uri="{FF2B5EF4-FFF2-40B4-BE49-F238E27FC236}">
                <a16:creationId xmlns:a16="http://schemas.microsoft.com/office/drawing/2014/main" id="{0A6DED1C-225A-6C3E-D76F-E90A82D3B3B1}"/>
              </a:ext>
            </a:extLst>
          </p:cNvPr>
          <p:cNvSpPr txBox="1"/>
          <p:nvPr/>
        </p:nvSpPr>
        <p:spPr>
          <a:xfrm>
            <a:off x="7568368" y="1342013"/>
            <a:ext cx="2465561" cy="369332"/>
          </a:xfrm>
          <a:prstGeom prst="rect">
            <a:avLst/>
          </a:prstGeom>
          <a:noFill/>
        </p:spPr>
        <p:txBody>
          <a:bodyPr wrap="square" rtlCol="0">
            <a:spAutoFit/>
          </a:bodyPr>
          <a:lstStyle/>
          <a:p>
            <a:r>
              <a:rPr lang="en-IN" dirty="0">
                <a:solidFill>
                  <a:schemeClr val="bg1"/>
                </a:solidFill>
              </a:rPr>
              <a:t>High bias low variance</a:t>
            </a:r>
          </a:p>
        </p:txBody>
      </p:sp>
      <p:sp>
        <p:nvSpPr>
          <p:cNvPr id="24" name="TextBox 23">
            <a:extLst>
              <a:ext uri="{FF2B5EF4-FFF2-40B4-BE49-F238E27FC236}">
                <a16:creationId xmlns:a16="http://schemas.microsoft.com/office/drawing/2014/main" id="{3B5A7AF0-7F37-4769-1B24-A3A5D6498CFF}"/>
              </a:ext>
            </a:extLst>
          </p:cNvPr>
          <p:cNvSpPr txBox="1"/>
          <p:nvPr/>
        </p:nvSpPr>
        <p:spPr>
          <a:xfrm>
            <a:off x="1978081" y="4135289"/>
            <a:ext cx="421241" cy="1015663"/>
          </a:xfrm>
          <a:prstGeom prst="rect">
            <a:avLst/>
          </a:prstGeom>
          <a:noFill/>
        </p:spPr>
        <p:txBody>
          <a:bodyPr wrap="square" rtlCol="0">
            <a:spAutoFit/>
          </a:bodyPr>
          <a:lstStyle/>
          <a:p>
            <a:r>
              <a:rPr lang="en-IN" sz="6000" dirty="0"/>
              <a:t>.</a:t>
            </a:r>
          </a:p>
        </p:txBody>
      </p:sp>
      <p:sp>
        <p:nvSpPr>
          <p:cNvPr id="25" name="TextBox 24">
            <a:extLst>
              <a:ext uri="{FF2B5EF4-FFF2-40B4-BE49-F238E27FC236}">
                <a16:creationId xmlns:a16="http://schemas.microsoft.com/office/drawing/2014/main" id="{BB36C50E-6D3F-9DD2-24B0-94A09D931B49}"/>
              </a:ext>
            </a:extLst>
          </p:cNvPr>
          <p:cNvSpPr txBox="1"/>
          <p:nvPr/>
        </p:nvSpPr>
        <p:spPr>
          <a:xfrm>
            <a:off x="2130481" y="4287689"/>
            <a:ext cx="421241" cy="1015663"/>
          </a:xfrm>
          <a:prstGeom prst="rect">
            <a:avLst/>
          </a:prstGeom>
          <a:noFill/>
        </p:spPr>
        <p:txBody>
          <a:bodyPr wrap="square" rtlCol="0">
            <a:spAutoFit/>
          </a:bodyPr>
          <a:lstStyle/>
          <a:p>
            <a:r>
              <a:rPr lang="en-IN" sz="6000" dirty="0"/>
              <a:t>.</a:t>
            </a:r>
          </a:p>
        </p:txBody>
      </p:sp>
      <p:sp>
        <p:nvSpPr>
          <p:cNvPr id="26" name="TextBox 25">
            <a:extLst>
              <a:ext uri="{FF2B5EF4-FFF2-40B4-BE49-F238E27FC236}">
                <a16:creationId xmlns:a16="http://schemas.microsoft.com/office/drawing/2014/main" id="{5C098034-4458-AF29-9F4D-680D7195B6CB}"/>
              </a:ext>
            </a:extLst>
          </p:cNvPr>
          <p:cNvSpPr txBox="1"/>
          <p:nvPr/>
        </p:nvSpPr>
        <p:spPr>
          <a:xfrm>
            <a:off x="2282881" y="4440089"/>
            <a:ext cx="421241" cy="1015663"/>
          </a:xfrm>
          <a:prstGeom prst="rect">
            <a:avLst/>
          </a:prstGeom>
          <a:noFill/>
        </p:spPr>
        <p:txBody>
          <a:bodyPr wrap="square" rtlCol="0">
            <a:spAutoFit/>
          </a:bodyPr>
          <a:lstStyle/>
          <a:p>
            <a:r>
              <a:rPr lang="en-IN" sz="6000" dirty="0"/>
              <a:t>.</a:t>
            </a:r>
          </a:p>
        </p:txBody>
      </p:sp>
      <p:sp>
        <p:nvSpPr>
          <p:cNvPr id="27" name="TextBox 26">
            <a:extLst>
              <a:ext uri="{FF2B5EF4-FFF2-40B4-BE49-F238E27FC236}">
                <a16:creationId xmlns:a16="http://schemas.microsoft.com/office/drawing/2014/main" id="{2FBF6877-95D5-8130-CF89-1E3292E33BA1}"/>
              </a:ext>
            </a:extLst>
          </p:cNvPr>
          <p:cNvSpPr txBox="1"/>
          <p:nvPr/>
        </p:nvSpPr>
        <p:spPr>
          <a:xfrm>
            <a:off x="1697253" y="4585641"/>
            <a:ext cx="421241" cy="1015663"/>
          </a:xfrm>
          <a:prstGeom prst="rect">
            <a:avLst/>
          </a:prstGeom>
          <a:noFill/>
        </p:spPr>
        <p:txBody>
          <a:bodyPr wrap="square" rtlCol="0">
            <a:spAutoFit/>
          </a:bodyPr>
          <a:lstStyle/>
          <a:p>
            <a:r>
              <a:rPr lang="en-IN" sz="6000" dirty="0"/>
              <a:t>.</a:t>
            </a:r>
          </a:p>
        </p:txBody>
      </p:sp>
      <p:sp>
        <p:nvSpPr>
          <p:cNvPr id="28" name="TextBox 27">
            <a:extLst>
              <a:ext uri="{FF2B5EF4-FFF2-40B4-BE49-F238E27FC236}">
                <a16:creationId xmlns:a16="http://schemas.microsoft.com/office/drawing/2014/main" id="{24C96C41-A892-B39A-D781-ACE343CAD54C}"/>
              </a:ext>
            </a:extLst>
          </p:cNvPr>
          <p:cNvSpPr txBox="1"/>
          <p:nvPr/>
        </p:nvSpPr>
        <p:spPr>
          <a:xfrm>
            <a:off x="1746604" y="4432685"/>
            <a:ext cx="421241" cy="1015663"/>
          </a:xfrm>
          <a:prstGeom prst="rect">
            <a:avLst/>
          </a:prstGeom>
          <a:noFill/>
        </p:spPr>
        <p:txBody>
          <a:bodyPr wrap="square" rtlCol="0">
            <a:spAutoFit/>
          </a:bodyPr>
          <a:lstStyle/>
          <a:p>
            <a:r>
              <a:rPr lang="en-IN" sz="6000" dirty="0"/>
              <a:t>.</a:t>
            </a:r>
          </a:p>
        </p:txBody>
      </p:sp>
      <p:sp>
        <p:nvSpPr>
          <p:cNvPr id="29" name="TextBox 28">
            <a:extLst>
              <a:ext uri="{FF2B5EF4-FFF2-40B4-BE49-F238E27FC236}">
                <a16:creationId xmlns:a16="http://schemas.microsoft.com/office/drawing/2014/main" id="{2BA64A6F-D972-E4AD-9931-D7396F056466}"/>
              </a:ext>
            </a:extLst>
          </p:cNvPr>
          <p:cNvSpPr txBox="1"/>
          <p:nvPr/>
        </p:nvSpPr>
        <p:spPr>
          <a:xfrm>
            <a:off x="1962461" y="4697005"/>
            <a:ext cx="421241" cy="1015663"/>
          </a:xfrm>
          <a:prstGeom prst="rect">
            <a:avLst/>
          </a:prstGeom>
          <a:noFill/>
        </p:spPr>
        <p:txBody>
          <a:bodyPr wrap="square" rtlCol="0">
            <a:spAutoFit/>
          </a:bodyPr>
          <a:lstStyle/>
          <a:p>
            <a:r>
              <a:rPr lang="en-IN" sz="6000" dirty="0"/>
              <a:t>.</a:t>
            </a:r>
          </a:p>
        </p:txBody>
      </p:sp>
      <p:sp>
        <p:nvSpPr>
          <p:cNvPr id="30" name="TextBox 29">
            <a:extLst>
              <a:ext uri="{FF2B5EF4-FFF2-40B4-BE49-F238E27FC236}">
                <a16:creationId xmlns:a16="http://schemas.microsoft.com/office/drawing/2014/main" id="{24DACCF2-2B5A-8590-F2EE-4DAA35D9E250}"/>
              </a:ext>
            </a:extLst>
          </p:cNvPr>
          <p:cNvSpPr txBox="1"/>
          <p:nvPr/>
        </p:nvSpPr>
        <p:spPr>
          <a:xfrm>
            <a:off x="1899004" y="4416147"/>
            <a:ext cx="421241" cy="1015663"/>
          </a:xfrm>
          <a:prstGeom prst="rect">
            <a:avLst/>
          </a:prstGeom>
          <a:noFill/>
        </p:spPr>
        <p:txBody>
          <a:bodyPr wrap="square" rtlCol="0">
            <a:spAutoFit/>
          </a:bodyPr>
          <a:lstStyle/>
          <a:p>
            <a:r>
              <a:rPr lang="en-IN" sz="6000" dirty="0"/>
              <a:t>.</a:t>
            </a:r>
          </a:p>
        </p:txBody>
      </p:sp>
      <p:sp>
        <p:nvSpPr>
          <p:cNvPr id="31" name="TextBox 30">
            <a:extLst>
              <a:ext uri="{FF2B5EF4-FFF2-40B4-BE49-F238E27FC236}">
                <a16:creationId xmlns:a16="http://schemas.microsoft.com/office/drawing/2014/main" id="{221E9843-EF0D-0930-B0F5-F1047C369B41}"/>
              </a:ext>
            </a:extLst>
          </p:cNvPr>
          <p:cNvSpPr txBox="1"/>
          <p:nvPr/>
        </p:nvSpPr>
        <p:spPr>
          <a:xfrm>
            <a:off x="2435281" y="4592489"/>
            <a:ext cx="421241" cy="1015663"/>
          </a:xfrm>
          <a:prstGeom prst="rect">
            <a:avLst/>
          </a:prstGeom>
          <a:noFill/>
        </p:spPr>
        <p:txBody>
          <a:bodyPr wrap="square" rtlCol="0">
            <a:spAutoFit/>
          </a:bodyPr>
          <a:lstStyle/>
          <a:p>
            <a:r>
              <a:rPr lang="en-IN" sz="6000" dirty="0"/>
              <a:t>.</a:t>
            </a:r>
          </a:p>
        </p:txBody>
      </p:sp>
      <p:sp>
        <p:nvSpPr>
          <p:cNvPr id="32" name="TextBox 31">
            <a:extLst>
              <a:ext uri="{FF2B5EF4-FFF2-40B4-BE49-F238E27FC236}">
                <a16:creationId xmlns:a16="http://schemas.microsoft.com/office/drawing/2014/main" id="{82A608C5-1B65-92E7-D392-1F684F9F858E}"/>
              </a:ext>
            </a:extLst>
          </p:cNvPr>
          <p:cNvSpPr txBox="1"/>
          <p:nvPr/>
        </p:nvSpPr>
        <p:spPr>
          <a:xfrm>
            <a:off x="2021395" y="4518662"/>
            <a:ext cx="421241" cy="1015663"/>
          </a:xfrm>
          <a:prstGeom prst="rect">
            <a:avLst/>
          </a:prstGeom>
          <a:noFill/>
        </p:spPr>
        <p:txBody>
          <a:bodyPr wrap="square" rtlCol="0">
            <a:spAutoFit/>
          </a:bodyPr>
          <a:lstStyle/>
          <a:p>
            <a:r>
              <a:rPr lang="en-IN" sz="6000" dirty="0"/>
              <a:t>.</a:t>
            </a:r>
          </a:p>
        </p:txBody>
      </p:sp>
      <p:sp>
        <p:nvSpPr>
          <p:cNvPr id="33" name="TextBox 32">
            <a:extLst>
              <a:ext uri="{FF2B5EF4-FFF2-40B4-BE49-F238E27FC236}">
                <a16:creationId xmlns:a16="http://schemas.microsoft.com/office/drawing/2014/main" id="{13CCBF71-049A-B3BF-142D-FE74D1FC9767}"/>
              </a:ext>
            </a:extLst>
          </p:cNvPr>
          <p:cNvSpPr txBox="1"/>
          <p:nvPr/>
        </p:nvSpPr>
        <p:spPr>
          <a:xfrm>
            <a:off x="1373687" y="4002225"/>
            <a:ext cx="2465561" cy="369332"/>
          </a:xfrm>
          <a:prstGeom prst="rect">
            <a:avLst/>
          </a:prstGeom>
          <a:noFill/>
        </p:spPr>
        <p:txBody>
          <a:bodyPr wrap="square" rtlCol="0">
            <a:spAutoFit/>
          </a:bodyPr>
          <a:lstStyle/>
          <a:p>
            <a:r>
              <a:rPr lang="en-IN" dirty="0">
                <a:solidFill>
                  <a:schemeClr val="bg1"/>
                </a:solidFill>
              </a:rPr>
              <a:t>High variance High bias</a:t>
            </a:r>
          </a:p>
        </p:txBody>
      </p:sp>
      <p:sp>
        <p:nvSpPr>
          <p:cNvPr id="34" name="TextBox 33">
            <a:extLst>
              <a:ext uri="{FF2B5EF4-FFF2-40B4-BE49-F238E27FC236}">
                <a16:creationId xmlns:a16="http://schemas.microsoft.com/office/drawing/2014/main" id="{4D3F04A7-C580-A8F4-5E6C-66D7DBB28581}"/>
              </a:ext>
            </a:extLst>
          </p:cNvPr>
          <p:cNvSpPr txBox="1"/>
          <p:nvPr/>
        </p:nvSpPr>
        <p:spPr>
          <a:xfrm>
            <a:off x="8501873" y="4691198"/>
            <a:ext cx="421241" cy="1015663"/>
          </a:xfrm>
          <a:prstGeom prst="rect">
            <a:avLst/>
          </a:prstGeom>
          <a:noFill/>
        </p:spPr>
        <p:txBody>
          <a:bodyPr wrap="square" rtlCol="0">
            <a:spAutoFit/>
          </a:bodyPr>
          <a:lstStyle/>
          <a:p>
            <a:r>
              <a:rPr lang="en-IN" sz="6000" dirty="0"/>
              <a:t>.</a:t>
            </a:r>
          </a:p>
        </p:txBody>
      </p:sp>
      <p:sp>
        <p:nvSpPr>
          <p:cNvPr id="35" name="TextBox 34">
            <a:extLst>
              <a:ext uri="{FF2B5EF4-FFF2-40B4-BE49-F238E27FC236}">
                <a16:creationId xmlns:a16="http://schemas.microsoft.com/office/drawing/2014/main" id="{39097ECE-CB80-B9BF-45F9-BCF1C69BC7E9}"/>
              </a:ext>
            </a:extLst>
          </p:cNvPr>
          <p:cNvSpPr txBox="1"/>
          <p:nvPr/>
        </p:nvSpPr>
        <p:spPr>
          <a:xfrm>
            <a:off x="8888881" y="4597739"/>
            <a:ext cx="421241" cy="1015663"/>
          </a:xfrm>
          <a:prstGeom prst="rect">
            <a:avLst/>
          </a:prstGeom>
          <a:noFill/>
        </p:spPr>
        <p:txBody>
          <a:bodyPr wrap="square" rtlCol="0">
            <a:spAutoFit/>
          </a:bodyPr>
          <a:lstStyle/>
          <a:p>
            <a:r>
              <a:rPr lang="en-IN" sz="6000" dirty="0"/>
              <a:t>.</a:t>
            </a:r>
          </a:p>
        </p:txBody>
      </p:sp>
      <p:sp>
        <p:nvSpPr>
          <p:cNvPr id="36" name="TextBox 35">
            <a:extLst>
              <a:ext uri="{FF2B5EF4-FFF2-40B4-BE49-F238E27FC236}">
                <a16:creationId xmlns:a16="http://schemas.microsoft.com/office/drawing/2014/main" id="{AE296676-2E5E-670F-4EEC-ED734A9332FD}"/>
              </a:ext>
            </a:extLst>
          </p:cNvPr>
          <p:cNvSpPr txBox="1"/>
          <p:nvPr/>
        </p:nvSpPr>
        <p:spPr>
          <a:xfrm>
            <a:off x="8663921" y="4525124"/>
            <a:ext cx="421241" cy="1015663"/>
          </a:xfrm>
          <a:prstGeom prst="rect">
            <a:avLst/>
          </a:prstGeom>
          <a:noFill/>
        </p:spPr>
        <p:txBody>
          <a:bodyPr wrap="square" rtlCol="0">
            <a:spAutoFit/>
          </a:bodyPr>
          <a:lstStyle/>
          <a:p>
            <a:r>
              <a:rPr lang="en-IN" sz="6000" dirty="0"/>
              <a:t>.</a:t>
            </a:r>
          </a:p>
        </p:txBody>
      </p:sp>
      <p:sp>
        <p:nvSpPr>
          <p:cNvPr id="37" name="TextBox 36">
            <a:extLst>
              <a:ext uri="{FF2B5EF4-FFF2-40B4-BE49-F238E27FC236}">
                <a16:creationId xmlns:a16="http://schemas.microsoft.com/office/drawing/2014/main" id="{C6D19CFE-8EB7-EB73-315B-3D109A705C7E}"/>
              </a:ext>
            </a:extLst>
          </p:cNvPr>
          <p:cNvSpPr txBox="1"/>
          <p:nvPr/>
        </p:nvSpPr>
        <p:spPr>
          <a:xfrm>
            <a:off x="8614353" y="5025655"/>
            <a:ext cx="421241" cy="1015663"/>
          </a:xfrm>
          <a:prstGeom prst="rect">
            <a:avLst/>
          </a:prstGeom>
          <a:noFill/>
        </p:spPr>
        <p:txBody>
          <a:bodyPr wrap="square" rtlCol="0">
            <a:spAutoFit/>
          </a:bodyPr>
          <a:lstStyle/>
          <a:p>
            <a:r>
              <a:rPr lang="en-IN" sz="6000" dirty="0"/>
              <a:t>.</a:t>
            </a:r>
          </a:p>
        </p:txBody>
      </p:sp>
      <p:sp>
        <p:nvSpPr>
          <p:cNvPr id="38" name="TextBox 37">
            <a:extLst>
              <a:ext uri="{FF2B5EF4-FFF2-40B4-BE49-F238E27FC236}">
                <a16:creationId xmlns:a16="http://schemas.microsoft.com/office/drawing/2014/main" id="{6BA5B8BC-4B40-7797-51D3-CA456046221E}"/>
              </a:ext>
            </a:extLst>
          </p:cNvPr>
          <p:cNvSpPr txBox="1"/>
          <p:nvPr/>
        </p:nvSpPr>
        <p:spPr>
          <a:xfrm>
            <a:off x="8876311" y="4988810"/>
            <a:ext cx="421241" cy="1015663"/>
          </a:xfrm>
          <a:prstGeom prst="rect">
            <a:avLst/>
          </a:prstGeom>
          <a:noFill/>
        </p:spPr>
        <p:txBody>
          <a:bodyPr wrap="square" rtlCol="0">
            <a:spAutoFit/>
          </a:bodyPr>
          <a:lstStyle/>
          <a:p>
            <a:r>
              <a:rPr lang="en-IN" sz="6000" dirty="0"/>
              <a:t>.</a:t>
            </a:r>
          </a:p>
        </p:txBody>
      </p:sp>
      <p:sp>
        <p:nvSpPr>
          <p:cNvPr id="39" name="TextBox 38">
            <a:extLst>
              <a:ext uri="{FF2B5EF4-FFF2-40B4-BE49-F238E27FC236}">
                <a16:creationId xmlns:a16="http://schemas.microsoft.com/office/drawing/2014/main" id="{C2FA9437-3F62-F790-D543-C6BAF9C55144}"/>
              </a:ext>
            </a:extLst>
          </p:cNvPr>
          <p:cNvSpPr txBox="1"/>
          <p:nvPr/>
        </p:nvSpPr>
        <p:spPr>
          <a:xfrm>
            <a:off x="8654273" y="4843598"/>
            <a:ext cx="421241" cy="1015663"/>
          </a:xfrm>
          <a:prstGeom prst="rect">
            <a:avLst/>
          </a:prstGeom>
          <a:noFill/>
        </p:spPr>
        <p:txBody>
          <a:bodyPr wrap="square" rtlCol="0">
            <a:spAutoFit/>
          </a:bodyPr>
          <a:lstStyle/>
          <a:p>
            <a:r>
              <a:rPr lang="en-IN" sz="6000" dirty="0"/>
              <a:t>.</a:t>
            </a:r>
          </a:p>
        </p:txBody>
      </p:sp>
      <p:sp>
        <p:nvSpPr>
          <p:cNvPr id="40" name="TextBox 39">
            <a:extLst>
              <a:ext uri="{FF2B5EF4-FFF2-40B4-BE49-F238E27FC236}">
                <a16:creationId xmlns:a16="http://schemas.microsoft.com/office/drawing/2014/main" id="{D4E1CB5F-B729-6682-0584-84CA3F1F413D}"/>
              </a:ext>
            </a:extLst>
          </p:cNvPr>
          <p:cNvSpPr txBox="1"/>
          <p:nvPr/>
        </p:nvSpPr>
        <p:spPr>
          <a:xfrm>
            <a:off x="8947935" y="4898764"/>
            <a:ext cx="421241" cy="1015663"/>
          </a:xfrm>
          <a:prstGeom prst="rect">
            <a:avLst/>
          </a:prstGeom>
          <a:noFill/>
        </p:spPr>
        <p:txBody>
          <a:bodyPr wrap="square" rtlCol="0">
            <a:spAutoFit/>
          </a:bodyPr>
          <a:lstStyle/>
          <a:p>
            <a:r>
              <a:rPr lang="en-IN" sz="6000" dirty="0"/>
              <a:t>.</a:t>
            </a:r>
          </a:p>
        </p:txBody>
      </p:sp>
      <p:sp>
        <p:nvSpPr>
          <p:cNvPr id="41" name="TextBox 40">
            <a:extLst>
              <a:ext uri="{FF2B5EF4-FFF2-40B4-BE49-F238E27FC236}">
                <a16:creationId xmlns:a16="http://schemas.microsoft.com/office/drawing/2014/main" id="{883755D5-C37C-5521-DFD2-B27A266FA689}"/>
              </a:ext>
            </a:extLst>
          </p:cNvPr>
          <p:cNvSpPr txBox="1"/>
          <p:nvPr/>
        </p:nvSpPr>
        <p:spPr>
          <a:xfrm>
            <a:off x="7715154" y="4021178"/>
            <a:ext cx="2465561" cy="369332"/>
          </a:xfrm>
          <a:prstGeom prst="rect">
            <a:avLst/>
          </a:prstGeom>
          <a:noFill/>
        </p:spPr>
        <p:txBody>
          <a:bodyPr wrap="square" rtlCol="0">
            <a:spAutoFit/>
          </a:bodyPr>
          <a:lstStyle/>
          <a:p>
            <a:r>
              <a:rPr lang="en-IN" dirty="0">
                <a:solidFill>
                  <a:schemeClr val="bg1"/>
                </a:solidFill>
              </a:rPr>
              <a:t>Low bias low variance</a:t>
            </a:r>
          </a:p>
        </p:txBody>
      </p:sp>
    </p:spTree>
    <p:extLst>
      <p:ext uri="{BB962C8B-B14F-4D97-AF65-F5344CB8AC3E}">
        <p14:creationId xmlns:p14="http://schemas.microsoft.com/office/powerpoint/2010/main" val="12992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C181C2-03DA-3B6F-8ED0-71BA23DACF52}"/>
              </a:ext>
            </a:extLst>
          </p:cNvPr>
          <p:cNvPicPr>
            <a:picLocks noChangeAspect="1"/>
          </p:cNvPicPr>
          <p:nvPr/>
        </p:nvPicPr>
        <p:blipFill>
          <a:blip r:embed="rId2"/>
          <a:stretch>
            <a:fillRect/>
          </a:stretch>
        </p:blipFill>
        <p:spPr>
          <a:xfrm>
            <a:off x="902378" y="1039583"/>
            <a:ext cx="4324350" cy="4657725"/>
          </a:xfrm>
          <a:prstGeom prst="rect">
            <a:avLst/>
          </a:prstGeom>
        </p:spPr>
      </p:pic>
      <p:sp>
        <p:nvSpPr>
          <p:cNvPr id="8" name="TextBox 7">
            <a:extLst>
              <a:ext uri="{FF2B5EF4-FFF2-40B4-BE49-F238E27FC236}">
                <a16:creationId xmlns:a16="http://schemas.microsoft.com/office/drawing/2014/main" id="{1559A5F0-E8C5-AAA4-677C-8293F4E8A937}"/>
              </a:ext>
            </a:extLst>
          </p:cNvPr>
          <p:cNvSpPr txBox="1"/>
          <p:nvPr/>
        </p:nvSpPr>
        <p:spPr>
          <a:xfrm>
            <a:off x="7417941" y="2352783"/>
            <a:ext cx="421241" cy="1015663"/>
          </a:xfrm>
          <a:prstGeom prst="rect">
            <a:avLst/>
          </a:prstGeom>
          <a:noFill/>
        </p:spPr>
        <p:txBody>
          <a:bodyPr wrap="square" rtlCol="0">
            <a:spAutoFit/>
          </a:bodyPr>
          <a:lstStyle/>
          <a:p>
            <a:r>
              <a:rPr lang="en-IN" sz="6000" dirty="0"/>
              <a:t>.</a:t>
            </a:r>
          </a:p>
        </p:txBody>
      </p:sp>
      <p:sp>
        <p:nvSpPr>
          <p:cNvPr id="9" name="TextBox 8">
            <a:extLst>
              <a:ext uri="{FF2B5EF4-FFF2-40B4-BE49-F238E27FC236}">
                <a16:creationId xmlns:a16="http://schemas.microsoft.com/office/drawing/2014/main" id="{9E69FB40-7EE9-0D23-C584-4FA38AD88C72}"/>
              </a:ext>
            </a:extLst>
          </p:cNvPr>
          <p:cNvSpPr txBox="1"/>
          <p:nvPr/>
        </p:nvSpPr>
        <p:spPr>
          <a:xfrm>
            <a:off x="7570341" y="2505183"/>
            <a:ext cx="421241" cy="1015663"/>
          </a:xfrm>
          <a:prstGeom prst="rect">
            <a:avLst/>
          </a:prstGeom>
          <a:noFill/>
        </p:spPr>
        <p:txBody>
          <a:bodyPr wrap="square" rtlCol="0">
            <a:spAutoFit/>
          </a:bodyPr>
          <a:lstStyle/>
          <a:p>
            <a:r>
              <a:rPr lang="en-IN" sz="6000" dirty="0"/>
              <a:t>.</a:t>
            </a:r>
          </a:p>
        </p:txBody>
      </p:sp>
      <p:sp>
        <p:nvSpPr>
          <p:cNvPr id="10" name="TextBox 9">
            <a:extLst>
              <a:ext uri="{FF2B5EF4-FFF2-40B4-BE49-F238E27FC236}">
                <a16:creationId xmlns:a16="http://schemas.microsoft.com/office/drawing/2014/main" id="{8FDDB444-84C6-E247-07CC-B80EF52ABF1E}"/>
              </a:ext>
            </a:extLst>
          </p:cNvPr>
          <p:cNvSpPr txBox="1"/>
          <p:nvPr/>
        </p:nvSpPr>
        <p:spPr>
          <a:xfrm>
            <a:off x="7722741" y="2657583"/>
            <a:ext cx="421241" cy="1015663"/>
          </a:xfrm>
          <a:prstGeom prst="rect">
            <a:avLst/>
          </a:prstGeom>
          <a:noFill/>
        </p:spPr>
        <p:txBody>
          <a:bodyPr wrap="square" rtlCol="0">
            <a:spAutoFit/>
          </a:bodyPr>
          <a:lstStyle/>
          <a:p>
            <a:r>
              <a:rPr lang="en-IN" sz="6000" dirty="0"/>
              <a:t>.</a:t>
            </a:r>
          </a:p>
        </p:txBody>
      </p:sp>
      <p:sp>
        <p:nvSpPr>
          <p:cNvPr id="11" name="TextBox 10">
            <a:extLst>
              <a:ext uri="{FF2B5EF4-FFF2-40B4-BE49-F238E27FC236}">
                <a16:creationId xmlns:a16="http://schemas.microsoft.com/office/drawing/2014/main" id="{AB4EDB7D-EB82-DBE5-61A6-CAF90B5E1AEE}"/>
              </a:ext>
            </a:extLst>
          </p:cNvPr>
          <p:cNvSpPr txBox="1"/>
          <p:nvPr/>
        </p:nvSpPr>
        <p:spPr>
          <a:xfrm>
            <a:off x="8018191" y="2251815"/>
            <a:ext cx="421241" cy="1015663"/>
          </a:xfrm>
          <a:prstGeom prst="rect">
            <a:avLst/>
          </a:prstGeom>
          <a:noFill/>
        </p:spPr>
        <p:txBody>
          <a:bodyPr wrap="square" rtlCol="0">
            <a:spAutoFit/>
          </a:bodyPr>
          <a:lstStyle/>
          <a:p>
            <a:r>
              <a:rPr lang="en-IN" sz="6000" dirty="0"/>
              <a:t>.</a:t>
            </a:r>
          </a:p>
        </p:txBody>
      </p:sp>
      <p:sp>
        <p:nvSpPr>
          <p:cNvPr id="12" name="TextBox 11">
            <a:extLst>
              <a:ext uri="{FF2B5EF4-FFF2-40B4-BE49-F238E27FC236}">
                <a16:creationId xmlns:a16="http://schemas.microsoft.com/office/drawing/2014/main" id="{67E2F7A8-71B7-28EB-1A61-F99ED0C5B65E}"/>
              </a:ext>
            </a:extLst>
          </p:cNvPr>
          <p:cNvSpPr txBox="1"/>
          <p:nvPr/>
        </p:nvSpPr>
        <p:spPr>
          <a:xfrm>
            <a:off x="7286636" y="2479386"/>
            <a:ext cx="421241" cy="1015663"/>
          </a:xfrm>
          <a:prstGeom prst="rect">
            <a:avLst/>
          </a:prstGeom>
          <a:noFill/>
        </p:spPr>
        <p:txBody>
          <a:bodyPr wrap="square" rtlCol="0">
            <a:spAutoFit/>
          </a:bodyPr>
          <a:lstStyle/>
          <a:p>
            <a:r>
              <a:rPr lang="en-IN" sz="6000" dirty="0"/>
              <a:t>.</a:t>
            </a:r>
          </a:p>
        </p:txBody>
      </p:sp>
      <p:sp>
        <p:nvSpPr>
          <p:cNvPr id="13" name="TextBox 12">
            <a:extLst>
              <a:ext uri="{FF2B5EF4-FFF2-40B4-BE49-F238E27FC236}">
                <a16:creationId xmlns:a16="http://schemas.microsoft.com/office/drawing/2014/main" id="{02EF4831-E66B-8BB3-4037-C0DA0D34ED4D}"/>
              </a:ext>
            </a:extLst>
          </p:cNvPr>
          <p:cNvSpPr txBox="1"/>
          <p:nvPr/>
        </p:nvSpPr>
        <p:spPr>
          <a:xfrm>
            <a:off x="7688956" y="1998448"/>
            <a:ext cx="421241" cy="1015663"/>
          </a:xfrm>
          <a:prstGeom prst="rect">
            <a:avLst/>
          </a:prstGeom>
          <a:noFill/>
        </p:spPr>
        <p:txBody>
          <a:bodyPr wrap="square" rtlCol="0">
            <a:spAutoFit/>
          </a:bodyPr>
          <a:lstStyle/>
          <a:p>
            <a:r>
              <a:rPr lang="en-IN" sz="6000" dirty="0"/>
              <a:t>.</a:t>
            </a:r>
          </a:p>
        </p:txBody>
      </p:sp>
      <p:sp>
        <p:nvSpPr>
          <p:cNvPr id="14" name="TextBox 13">
            <a:extLst>
              <a:ext uri="{FF2B5EF4-FFF2-40B4-BE49-F238E27FC236}">
                <a16:creationId xmlns:a16="http://schemas.microsoft.com/office/drawing/2014/main" id="{BF0A4F8E-E4BC-A264-E8DF-72A2AE273E37}"/>
              </a:ext>
            </a:extLst>
          </p:cNvPr>
          <p:cNvSpPr txBox="1"/>
          <p:nvPr/>
        </p:nvSpPr>
        <p:spPr>
          <a:xfrm>
            <a:off x="7438797" y="2058845"/>
            <a:ext cx="421241" cy="1015663"/>
          </a:xfrm>
          <a:prstGeom prst="rect">
            <a:avLst/>
          </a:prstGeom>
          <a:noFill/>
        </p:spPr>
        <p:txBody>
          <a:bodyPr wrap="square" rtlCol="0">
            <a:spAutoFit/>
          </a:bodyPr>
          <a:lstStyle/>
          <a:p>
            <a:r>
              <a:rPr lang="en-IN" sz="6000" dirty="0"/>
              <a:t>.</a:t>
            </a:r>
          </a:p>
        </p:txBody>
      </p:sp>
      <p:sp>
        <p:nvSpPr>
          <p:cNvPr id="15" name="TextBox 14">
            <a:extLst>
              <a:ext uri="{FF2B5EF4-FFF2-40B4-BE49-F238E27FC236}">
                <a16:creationId xmlns:a16="http://schemas.microsoft.com/office/drawing/2014/main" id="{DA8BAE5F-8146-DAA9-F971-2C306541BFA5}"/>
              </a:ext>
            </a:extLst>
          </p:cNvPr>
          <p:cNvSpPr txBox="1"/>
          <p:nvPr/>
        </p:nvSpPr>
        <p:spPr>
          <a:xfrm>
            <a:off x="7207320" y="1966842"/>
            <a:ext cx="421241" cy="1015663"/>
          </a:xfrm>
          <a:prstGeom prst="rect">
            <a:avLst/>
          </a:prstGeom>
          <a:noFill/>
        </p:spPr>
        <p:txBody>
          <a:bodyPr wrap="square" rtlCol="0">
            <a:spAutoFit/>
          </a:bodyPr>
          <a:lstStyle/>
          <a:p>
            <a:r>
              <a:rPr lang="en-IN" sz="6000" dirty="0"/>
              <a:t>.</a:t>
            </a:r>
          </a:p>
        </p:txBody>
      </p:sp>
      <p:sp>
        <p:nvSpPr>
          <p:cNvPr id="17" name="TextBox 16">
            <a:extLst>
              <a:ext uri="{FF2B5EF4-FFF2-40B4-BE49-F238E27FC236}">
                <a16:creationId xmlns:a16="http://schemas.microsoft.com/office/drawing/2014/main" id="{B5A10DFA-A1BD-8D15-E704-C91890AE9C6D}"/>
              </a:ext>
            </a:extLst>
          </p:cNvPr>
          <p:cNvSpPr txBox="1"/>
          <p:nvPr/>
        </p:nvSpPr>
        <p:spPr>
          <a:xfrm>
            <a:off x="7841356" y="2150848"/>
            <a:ext cx="421241" cy="1015663"/>
          </a:xfrm>
          <a:prstGeom prst="rect">
            <a:avLst/>
          </a:prstGeom>
          <a:noFill/>
        </p:spPr>
        <p:txBody>
          <a:bodyPr wrap="square" rtlCol="0">
            <a:spAutoFit/>
          </a:bodyPr>
          <a:lstStyle/>
          <a:p>
            <a:r>
              <a:rPr lang="en-IN" sz="6000" dirty="0"/>
              <a:t>.</a:t>
            </a:r>
          </a:p>
        </p:txBody>
      </p:sp>
      <p:sp>
        <p:nvSpPr>
          <p:cNvPr id="20" name="Title 1">
            <a:extLst>
              <a:ext uri="{FF2B5EF4-FFF2-40B4-BE49-F238E27FC236}">
                <a16:creationId xmlns:a16="http://schemas.microsoft.com/office/drawing/2014/main" id="{72391C94-30D3-36C0-933D-F826EC39ACE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FF0000"/>
                </a:solidFill>
              </a:rPr>
              <a:t>High Bias Low Variance  - Underfitting</a:t>
            </a:r>
            <a:endParaRPr lang="en-IN" dirty="0">
              <a:solidFill>
                <a:srgbClr val="00B050"/>
              </a:solidFill>
            </a:endParaRPr>
          </a:p>
        </p:txBody>
      </p:sp>
      <p:pic>
        <p:nvPicPr>
          <p:cNvPr id="21" name="Picture 20">
            <a:extLst>
              <a:ext uri="{FF2B5EF4-FFF2-40B4-BE49-F238E27FC236}">
                <a16:creationId xmlns:a16="http://schemas.microsoft.com/office/drawing/2014/main" id="{25E4FEB4-A2ED-0562-5475-F7353D8ABBFA}"/>
              </a:ext>
            </a:extLst>
          </p:cNvPr>
          <p:cNvPicPr>
            <a:picLocks noChangeAspect="1"/>
          </p:cNvPicPr>
          <p:nvPr/>
        </p:nvPicPr>
        <p:blipFill>
          <a:blip r:embed="rId3"/>
          <a:stretch>
            <a:fillRect/>
          </a:stretch>
        </p:blipFill>
        <p:spPr>
          <a:xfrm>
            <a:off x="7537737" y="1733168"/>
            <a:ext cx="2465561" cy="2251165"/>
          </a:xfrm>
          <a:prstGeom prst="rect">
            <a:avLst/>
          </a:prstGeom>
        </p:spPr>
      </p:pic>
      <p:sp>
        <p:nvSpPr>
          <p:cNvPr id="22" name="TextBox 21">
            <a:extLst>
              <a:ext uri="{FF2B5EF4-FFF2-40B4-BE49-F238E27FC236}">
                <a16:creationId xmlns:a16="http://schemas.microsoft.com/office/drawing/2014/main" id="{E1A4C0DF-ECEC-91A7-7F26-0BC6ADC3C6DE}"/>
              </a:ext>
            </a:extLst>
          </p:cNvPr>
          <p:cNvSpPr txBox="1"/>
          <p:nvPr/>
        </p:nvSpPr>
        <p:spPr>
          <a:xfrm>
            <a:off x="8501676" y="1781594"/>
            <a:ext cx="421241" cy="1015663"/>
          </a:xfrm>
          <a:prstGeom prst="rect">
            <a:avLst/>
          </a:prstGeom>
          <a:noFill/>
        </p:spPr>
        <p:txBody>
          <a:bodyPr wrap="square" rtlCol="0">
            <a:spAutoFit/>
          </a:bodyPr>
          <a:lstStyle/>
          <a:p>
            <a:r>
              <a:rPr lang="en-IN" sz="6000" dirty="0"/>
              <a:t>.</a:t>
            </a:r>
          </a:p>
        </p:txBody>
      </p:sp>
      <p:sp>
        <p:nvSpPr>
          <p:cNvPr id="23" name="TextBox 22">
            <a:extLst>
              <a:ext uri="{FF2B5EF4-FFF2-40B4-BE49-F238E27FC236}">
                <a16:creationId xmlns:a16="http://schemas.microsoft.com/office/drawing/2014/main" id="{D9FB8CC7-03AB-D5CE-8962-4C5471A54B53}"/>
              </a:ext>
            </a:extLst>
          </p:cNvPr>
          <p:cNvSpPr txBox="1"/>
          <p:nvPr/>
        </p:nvSpPr>
        <p:spPr>
          <a:xfrm>
            <a:off x="8138655" y="1843087"/>
            <a:ext cx="421241" cy="1015663"/>
          </a:xfrm>
          <a:prstGeom prst="rect">
            <a:avLst/>
          </a:prstGeom>
          <a:noFill/>
        </p:spPr>
        <p:txBody>
          <a:bodyPr wrap="square" rtlCol="0">
            <a:spAutoFit/>
          </a:bodyPr>
          <a:lstStyle/>
          <a:p>
            <a:r>
              <a:rPr lang="en-IN" sz="6000" dirty="0"/>
              <a:t>.</a:t>
            </a:r>
          </a:p>
        </p:txBody>
      </p:sp>
      <p:sp>
        <p:nvSpPr>
          <p:cNvPr id="24" name="TextBox 23">
            <a:extLst>
              <a:ext uri="{FF2B5EF4-FFF2-40B4-BE49-F238E27FC236}">
                <a16:creationId xmlns:a16="http://schemas.microsoft.com/office/drawing/2014/main" id="{5F81FCC6-CE3D-E512-78EB-D17476DDFE6E}"/>
              </a:ext>
            </a:extLst>
          </p:cNvPr>
          <p:cNvSpPr txBox="1"/>
          <p:nvPr/>
        </p:nvSpPr>
        <p:spPr>
          <a:xfrm>
            <a:off x="8379908" y="1933994"/>
            <a:ext cx="421241" cy="1015663"/>
          </a:xfrm>
          <a:prstGeom prst="rect">
            <a:avLst/>
          </a:prstGeom>
          <a:noFill/>
        </p:spPr>
        <p:txBody>
          <a:bodyPr wrap="square" rtlCol="0">
            <a:spAutoFit/>
          </a:bodyPr>
          <a:lstStyle/>
          <a:p>
            <a:r>
              <a:rPr lang="en-IN" sz="6000" dirty="0"/>
              <a:t>.</a:t>
            </a:r>
          </a:p>
        </p:txBody>
      </p:sp>
      <p:sp>
        <p:nvSpPr>
          <p:cNvPr id="25" name="TextBox 24">
            <a:extLst>
              <a:ext uri="{FF2B5EF4-FFF2-40B4-BE49-F238E27FC236}">
                <a16:creationId xmlns:a16="http://schemas.microsoft.com/office/drawing/2014/main" id="{34080854-6CFA-AE4B-24B9-3A992E526554}"/>
              </a:ext>
            </a:extLst>
          </p:cNvPr>
          <p:cNvSpPr txBox="1"/>
          <p:nvPr/>
        </p:nvSpPr>
        <p:spPr>
          <a:xfrm>
            <a:off x="8272478" y="1823608"/>
            <a:ext cx="421241" cy="1015663"/>
          </a:xfrm>
          <a:prstGeom prst="rect">
            <a:avLst/>
          </a:prstGeom>
          <a:noFill/>
        </p:spPr>
        <p:txBody>
          <a:bodyPr wrap="square" rtlCol="0">
            <a:spAutoFit/>
          </a:bodyPr>
          <a:lstStyle/>
          <a:p>
            <a:r>
              <a:rPr lang="en-IN" sz="6000" dirty="0"/>
              <a:t>.</a:t>
            </a:r>
          </a:p>
        </p:txBody>
      </p:sp>
      <p:sp>
        <p:nvSpPr>
          <p:cNvPr id="26" name="TextBox 25">
            <a:extLst>
              <a:ext uri="{FF2B5EF4-FFF2-40B4-BE49-F238E27FC236}">
                <a16:creationId xmlns:a16="http://schemas.microsoft.com/office/drawing/2014/main" id="{BFA73523-7B17-53C3-0DA5-A0C59B9246CD}"/>
              </a:ext>
            </a:extLst>
          </p:cNvPr>
          <p:cNvSpPr txBox="1"/>
          <p:nvPr/>
        </p:nvSpPr>
        <p:spPr>
          <a:xfrm>
            <a:off x="8251292" y="1730614"/>
            <a:ext cx="421241" cy="1015663"/>
          </a:xfrm>
          <a:prstGeom prst="rect">
            <a:avLst/>
          </a:prstGeom>
          <a:noFill/>
        </p:spPr>
        <p:txBody>
          <a:bodyPr wrap="square" rtlCol="0">
            <a:spAutoFit/>
          </a:bodyPr>
          <a:lstStyle/>
          <a:p>
            <a:r>
              <a:rPr lang="en-IN" sz="6000" dirty="0"/>
              <a:t>.</a:t>
            </a:r>
          </a:p>
        </p:txBody>
      </p:sp>
    </p:spTree>
    <p:extLst>
      <p:ext uri="{BB962C8B-B14F-4D97-AF65-F5344CB8AC3E}">
        <p14:creationId xmlns:p14="http://schemas.microsoft.com/office/powerpoint/2010/main" val="136843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9BAC-0B9E-A4E1-BE93-3C5804DCFF44}"/>
              </a:ext>
            </a:extLst>
          </p:cNvPr>
          <p:cNvSpPr>
            <a:spLocks noGrp="1"/>
          </p:cNvSpPr>
          <p:nvPr>
            <p:ph type="title"/>
          </p:nvPr>
        </p:nvSpPr>
        <p:spPr/>
        <p:txBody>
          <a:bodyPr/>
          <a:lstStyle/>
          <a:p>
            <a:r>
              <a:rPr lang="en-IN" dirty="0">
                <a:solidFill>
                  <a:schemeClr val="bg1"/>
                </a:solidFill>
              </a:rPr>
              <a:t>Low Bias Low Variance</a:t>
            </a:r>
          </a:p>
        </p:txBody>
      </p:sp>
      <p:pic>
        <p:nvPicPr>
          <p:cNvPr id="4" name="Picture 3">
            <a:extLst>
              <a:ext uri="{FF2B5EF4-FFF2-40B4-BE49-F238E27FC236}">
                <a16:creationId xmlns:a16="http://schemas.microsoft.com/office/drawing/2014/main" id="{6CAAEBF1-13F1-45A9-0498-2EB96128ED1C}"/>
              </a:ext>
            </a:extLst>
          </p:cNvPr>
          <p:cNvPicPr>
            <a:picLocks noChangeAspect="1"/>
          </p:cNvPicPr>
          <p:nvPr/>
        </p:nvPicPr>
        <p:blipFill>
          <a:blip r:embed="rId2"/>
          <a:stretch>
            <a:fillRect/>
          </a:stretch>
        </p:blipFill>
        <p:spPr>
          <a:xfrm>
            <a:off x="1369567" y="1825625"/>
            <a:ext cx="4171950" cy="4667250"/>
          </a:xfrm>
          <a:prstGeom prst="rect">
            <a:avLst/>
          </a:prstGeom>
        </p:spPr>
      </p:pic>
      <p:pic>
        <p:nvPicPr>
          <p:cNvPr id="5" name="Picture 4">
            <a:extLst>
              <a:ext uri="{FF2B5EF4-FFF2-40B4-BE49-F238E27FC236}">
                <a16:creationId xmlns:a16="http://schemas.microsoft.com/office/drawing/2014/main" id="{A4B1B298-AC1A-4FE0-D5FD-E68FC7E6F053}"/>
              </a:ext>
            </a:extLst>
          </p:cNvPr>
          <p:cNvPicPr>
            <a:picLocks noChangeAspect="1"/>
          </p:cNvPicPr>
          <p:nvPr/>
        </p:nvPicPr>
        <p:blipFill>
          <a:blip r:embed="rId3"/>
          <a:stretch>
            <a:fillRect/>
          </a:stretch>
        </p:blipFill>
        <p:spPr>
          <a:xfrm>
            <a:off x="7351535" y="2707242"/>
            <a:ext cx="2465561" cy="2251165"/>
          </a:xfrm>
          <a:prstGeom prst="rect">
            <a:avLst/>
          </a:prstGeom>
        </p:spPr>
      </p:pic>
      <p:sp>
        <p:nvSpPr>
          <p:cNvPr id="6" name="TextBox 5">
            <a:extLst>
              <a:ext uri="{FF2B5EF4-FFF2-40B4-BE49-F238E27FC236}">
                <a16:creationId xmlns:a16="http://schemas.microsoft.com/office/drawing/2014/main" id="{713BCA11-22D8-3384-5F50-2945895FC35B}"/>
              </a:ext>
            </a:extLst>
          </p:cNvPr>
          <p:cNvSpPr txBox="1"/>
          <p:nvPr/>
        </p:nvSpPr>
        <p:spPr>
          <a:xfrm>
            <a:off x="8162826" y="3006236"/>
            <a:ext cx="421241" cy="1015663"/>
          </a:xfrm>
          <a:prstGeom prst="rect">
            <a:avLst/>
          </a:prstGeom>
          <a:noFill/>
        </p:spPr>
        <p:txBody>
          <a:bodyPr wrap="square" rtlCol="0">
            <a:spAutoFit/>
          </a:bodyPr>
          <a:lstStyle/>
          <a:p>
            <a:r>
              <a:rPr lang="en-IN" sz="6000" dirty="0"/>
              <a:t>.</a:t>
            </a:r>
          </a:p>
        </p:txBody>
      </p:sp>
      <p:sp>
        <p:nvSpPr>
          <p:cNvPr id="7" name="TextBox 6">
            <a:extLst>
              <a:ext uri="{FF2B5EF4-FFF2-40B4-BE49-F238E27FC236}">
                <a16:creationId xmlns:a16="http://schemas.microsoft.com/office/drawing/2014/main" id="{A2C6275B-7009-091D-A677-D36315727F0C}"/>
              </a:ext>
            </a:extLst>
          </p:cNvPr>
          <p:cNvSpPr txBox="1"/>
          <p:nvPr/>
        </p:nvSpPr>
        <p:spPr>
          <a:xfrm>
            <a:off x="8549834" y="2912777"/>
            <a:ext cx="421241" cy="1015663"/>
          </a:xfrm>
          <a:prstGeom prst="rect">
            <a:avLst/>
          </a:prstGeom>
          <a:noFill/>
        </p:spPr>
        <p:txBody>
          <a:bodyPr wrap="square" rtlCol="0">
            <a:spAutoFit/>
          </a:bodyPr>
          <a:lstStyle/>
          <a:p>
            <a:r>
              <a:rPr lang="en-IN" sz="6000" dirty="0"/>
              <a:t>.</a:t>
            </a:r>
          </a:p>
        </p:txBody>
      </p:sp>
      <p:sp>
        <p:nvSpPr>
          <p:cNvPr id="8" name="TextBox 7">
            <a:extLst>
              <a:ext uri="{FF2B5EF4-FFF2-40B4-BE49-F238E27FC236}">
                <a16:creationId xmlns:a16="http://schemas.microsoft.com/office/drawing/2014/main" id="{78763264-1CC0-07C8-3385-B3EE782C2F87}"/>
              </a:ext>
            </a:extLst>
          </p:cNvPr>
          <p:cNvSpPr txBox="1"/>
          <p:nvPr/>
        </p:nvSpPr>
        <p:spPr>
          <a:xfrm>
            <a:off x="8324874" y="2840162"/>
            <a:ext cx="421241" cy="1015663"/>
          </a:xfrm>
          <a:prstGeom prst="rect">
            <a:avLst/>
          </a:prstGeom>
          <a:noFill/>
        </p:spPr>
        <p:txBody>
          <a:bodyPr wrap="square" rtlCol="0">
            <a:spAutoFit/>
          </a:bodyPr>
          <a:lstStyle/>
          <a:p>
            <a:r>
              <a:rPr lang="en-IN" sz="6000" dirty="0"/>
              <a:t>.</a:t>
            </a:r>
          </a:p>
        </p:txBody>
      </p:sp>
      <p:sp>
        <p:nvSpPr>
          <p:cNvPr id="9" name="TextBox 8">
            <a:extLst>
              <a:ext uri="{FF2B5EF4-FFF2-40B4-BE49-F238E27FC236}">
                <a16:creationId xmlns:a16="http://schemas.microsoft.com/office/drawing/2014/main" id="{D44021CE-C34C-F126-C41B-C3CEB688B71A}"/>
              </a:ext>
            </a:extLst>
          </p:cNvPr>
          <p:cNvSpPr txBox="1"/>
          <p:nvPr/>
        </p:nvSpPr>
        <p:spPr>
          <a:xfrm>
            <a:off x="8275306" y="3340693"/>
            <a:ext cx="421241" cy="1015663"/>
          </a:xfrm>
          <a:prstGeom prst="rect">
            <a:avLst/>
          </a:prstGeom>
          <a:noFill/>
        </p:spPr>
        <p:txBody>
          <a:bodyPr wrap="square" rtlCol="0">
            <a:spAutoFit/>
          </a:bodyPr>
          <a:lstStyle/>
          <a:p>
            <a:r>
              <a:rPr lang="en-IN" sz="6000" dirty="0"/>
              <a:t>.</a:t>
            </a:r>
          </a:p>
        </p:txBody>
      </p:sp>
      <p:sp>
        <p:nvSpPr>
          <p:cNvPr id="10" name="TextBox 9">
            <a:extLst>
              <a:ext uri="{FF2B5EF4-FFF2-40B4-BE49-F238E27FC236}">
                <a16:creationId xmlns:a16="http://schemas.microsoft.com/office/drawing/2014/main" id="{2343D56B-23F1-161E-117B-B928B3D719C6}"/>
              </a:ext>
            </a:extLst>
          </p:cNvPr>
          <p:cNvSpPr txBox="1"/>
          <p:nvPr/>
        </p:nvSpPr>
        <p:spPr>
          <a:xfrm>
            <a:off x="8537264" y="3303848"/>
            <a:ext cx="421241" cy="1015663"/>
          </a:xfrm>
          <a:prstGeom prst="rect">
            <a:avLst/>
          </a:prstGeom>
          <a:noFill/>
        </p:spPr>
        <p:txBody>
          <a:bodyPr wrap="square" rtlCol="0">
            <a:spAutoFit/>
          </a:bodyPr>
          <a:lstStyle/>
          <a:p>
            <a:r>
              <a:rPr lang="en-IN" sz="6000" dirty="0"/>
              <a:t>.</a:t>
            </a:r>
          </a:p>
        </p:txBody>
      </p:sp>
      <p:sp>
        <p:nvSpPr>
          <p:cNvPr id="11" name="TextBox 10">
            <a:extLst>
              <a:ext uri="{FF2B5EF4-FFF2-40B4-BE49-F238E27FC236}">
                <a16:creationId xmlns:a16="http://schemas.microsoft.com/office/drawing/2014/main" id="{5A296F98-A300-2A54-E27E-6FBF16BF9EA0}"/>
              </a:ext>
            </a:extLst>
          </p:cNvPr>
          <p:cNvSpPr txBox="1"/>
          <p:nvPr/>
        </p:nvSpPr>
        <p:spPr>
          <a:xfrm>
            <a:off x="8315226" y="3158636"/>
            <a:ext cx="421241" cy="1015663"/>
          </a:xfrm>
          <a:prstGeom prst="rect">
            <a:avLst/>
          </a:prstGeom>
          <a:noFill/>
        </p:spPr>
        <p:txBody>
          <a:bodyPr wrap="square" rtlCol="0">
            <a:spAutoFit/>
          </a:bodyPr>
          <a:lstStyle/>
          <a:p>
            <a:r>
              <a:rPr lang="en-IN" sz="6000" dirty="0"/>
              <a:t>.</a:t>
            </a:r>
          </a:p>
        </p:txBody>
      </p:sp>
      <p:sp>
        <p:nvSpPr>
          <p:cNvPr id="12" name="TextBox 11">
            <a:extLst>
              <a:ext uri="{FF2B5EF4-FFF2-40B4-BE49-F238E27FC236}">
                <a16:creationId xmlns:a16="http://schemas.microsoft.com/office/drawing/2014/main" id="{1917F6DB-ED8D-EF5D-7A8E-5BB9717835A3}"/>
              </a:ext>
            </a:extLst>
          </p:cNvPr>
          <p:cNvSpPr txBox="1"/>
          <p:nvPr/>
        </p:nvSpPr>
        <p:spPr>
          <a:xfrm>
            <a:off x="8608888" y="3213802"/>
            <a:ext cx="421241" cy="1015663"/>
          </a:xfrm>
          <a:prstGeom prst="rect">
            <a:avLst/>
          </a:prstGeom>
          <a:noFill/>
        </p:spPr>
        <p:txBody>
          <a:bodyPr wrap="square" rtlCol="0">
            <a:spAutoFit/>
          </a:bodyPr>
          <a:lstStyle/>
          <a:p>
            <a:r>
              <a:rPr lang="en-IN" sz="6000" dirty="0"/>
              <a:t>.</a:t>
            </a:r>
          </a:p>
        </p:txBody>
      </p:sp>
    </p:spTree>
    <p:extLst>
      <p:ext uri="{BB962C8B-B14F-4D97-AF65-F5344CB8AC3E}">
        <p14:creationId xmlns:p14="http://schemas.microsoft.com/office/powerpoint/2010/main" val="85327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9BAC-0B9E-A4E1-BE93-3C5804DCFF44}"/>
              </a:ext>
            </a:extLst>
          </p:cNvPr>
          <p:cNvSpPr>
            <a:spLocks noGrp="1"/>
          </p:cNvSpPr>
          <p:nvPr>
            <p:ph type="title"/>
          </p:nvPr>
        </p:nvSpPr>
        <p:spPr/>
        <p:txBody>
          <a:bodyPr/>
          <a:lstStyle/>
          <a:p>
            <a:r>
              <a:rPr lang="en-IN" dirty="0">
                <a:solidFill>
                  <a:schemeClr val="bg1"/>
                </a:solidFill>
              </a:rPr>
              <a:t>Low Bias High Variance - Overfitting</a:t>
            </a:r>
          </a:p>
        </p:txBody>
      </p:sp>
      <p:pic>
        <p:nvPicPr>
          <p:cNvPr id="5" name="Picture 4">
            <a:extLst>
              <a:ext uri="{FF2B5EF4-FFF2-40B4-BE49-F238E27FC236}">
                <a16:creationId xmlns:a16="http://schemas.microsoft.com/office/drawing/2014/main" id="{A4B1B298-AC1A-4FE0-D5FD-E68FC7E6F053}"/>
              </a:ext>
            </a:extLst>
          </p:cNvPr>
          <p:cNvPicPr>
            <a:picLocks noChangeAspect="1"/>
          </p:cNvPicPr>
          <p:nvPr/>
        </p:nvPicPr>
        <p:blipFill>
          <a:blip r:embed="rId2"/>
          <a:stretch>
            <a:fillRect/>
          </a:stretch>
        </p:blipFill>
        <p:spPr>
          <a:xfrm>
            <a:off x="7351535" y="2707242"/>
            <a:ext cx="2465561" cy="2251165"/>
          </a:xfrm>
          <a:prstGeom prst="rect">
            <a:avLst/>
          </a:prstGeom>
        </p:spPr>
      </p:pic>
      <p:sp>
        <p:nvSpPr>
          <p:cNvPr id="6" name="TextBox 5">
            <a:extLst>
              <a:ext uri="{FF2B5EF4-FFF2-40B4-BE49-F238E27FC236}">
                <a16:creationId xmlns:a16="http://schemas.microsoft.com/office/drawing/2014/main" id="{713BCA11-22D8-3384-5F50-2945895FC35B}"/>
              </a:ext>
            </a:extLst>
          </p:cNvPr>
          <p:cNvSpPr txBox="1"/>
          <p:nvPr/>
        </p:nvSpPr>
        <p:spPr>
          <a:xfrm>
            <a:off x="8162826" y="3006236"/>
            <a:ext cx="4212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A2C6275B-7009-091D-A677-D36315727F0C}"/>
              </a:ext>
            </a:extLst>
          </p:cNvPr>
          <p:cNvSpPr txBox="1"/>
          <p:nvPr/>
        </p:nvSpPr>
        <p:spPr>
          <a:xfrm>
            <a:off x="8549834" y="2912777"/>
            <a:ext cx="4212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8" name="TextBox 7">
            <a:extLst>
              <a:ext uri="{FF2B5EF4-FFF2-40B4-BE49-F238E27FC236}">
                <a16:creationId xmlns:a16="http://schemas.microsoft.com/office/drawing/2014/main" id="{78763264-1CC0-07C8-3385-B3EE782C2F87}"/>
              </a:ext>
            </a:extLst>
          </p:cNvPr>
          <p:cNvSpPr txBox="1"/>
          <p:nvPr/>
        </p:nvSpPr>
        <p:spPr>
          <a:xfrm>
            <a:off x="8324874" y="2840162"/>
            <a:ext cx="4212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D44021CE-C34C-F126-C41B-C3CEB688B71A}"/>
              </a:ext>
            </a:extLst>
          </p:cNvPr>
          <p:cNvSpPr txBox="1"/>
          <p:nvPr/>
        </p:nvSpPr>
        <p:spPr>
          <a:xfrm>
            <a:off x="8275306" y="3340693"/>
            <a:ext cx="4212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2343D56B-23F1-161E-117B-B928B3D719C6}"/>
              </a:ext>
            </a:extLst>
          </p:cNvPr>
          <p:cNvSpPr txBox="1"/>
          <p:nvPr/>
        </p:nvSpPr>
        <p:spPr>
          <a:xfrm>
            <a:off x="8537264" y="3303848"/>
            <a:ext cx="4212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1" name="TextBox 10">
            <a:extLst>
              <a:ext uri="{FF2B5EF4-FFF2-40B4-BE49-F238E27FC236}">
                <a16:creationId xmlns:a16="http://schemas.microsoft.com/office/drawing/2014/main" id="{5A296F98-A300-2A54-E27E-6FBF16BF9EA0}"/>
              </a:ext>
            </a:extLst>
          </p:cNvPr>
          <p:cNvSpPr txBox="1"/>
          <p:nvPr/>
        </p:nvSpPr>
        <p:spPr>
          <a:xfrm>
            <a:off x="8315226" y="3158636"/>
            <a:ext cx="4212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2" name="TextBox 11">
            <a:extLst>
              <a:ext uri="{FF2B5EF4-FFF2-40B4-BE49-F238E27FC236}">
                <a16:creationId xmlns:a16="http://schemas.microsoft.com/office/drawing/2014/main" id="{1917F6DB-ED8D-EF5D-7A8E-5BB9717835A3}"/>
              </a:ext>
            </a:extLst>
          </p:cNvPr>
          <p:cNvSpPr txBox="1"/>
          <p:nvPr/>
        </p:nvSpPr>
        <p:spPr>
          <a:xfrm>
            <a:off x="8608888" y="3213802"/>
            <a:ext cx="4212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3" name="Picture 12">
            <a:extLst>
              <a:ext uri="{FF2B5EF4-FFF2-40B4-BE49-F238E27FC236}">
                <a16:creationId xmlns:a16="http://schemas.microsoft.com/office/drawing/2014/main" id="{981B5FE5-0E21-503F-1920-AC9C0D071FE2}"/>
              </a:ext>
            </a:extLst>
          </p:cNvPr>
          <p:cNvPicPr>
            <a:picLocks noChangeAspect="1"/>
          </p:cNvPicPr>
          <p:nvPr/>
        </p:nvPicPr>
        <p:blipFill>
          <a:blip r:embed="rId3"/>
          <a:stretch>
            <a:fillRect/>
          </a:stretch>
        </p:blipFill>
        <p:spPr>
          <a:xfrm>
            <a:off x="1167984" y="1631124"/>
            <a:ext cx="4143375" cy="4781550"/>
          </a:xfrm>
          <a:prstGeom prst="rect">
            <a:avLst/>
          </a:prstGeom>
        </p:spPr>
      </p:pic>
    </p:spTree>
    <p:extLst>
      <p:ext uri="{BB962C8B-B14F-4D97-AF65-F5344CB8AC3E}">
        <p14:creationId xmlns:p14="http://schemas.microsoft.com/office/powerpoint/2010/main" val="1204970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170</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Bias &amp; Variance</vt:lpstr>
      <vt:lpstr>Bias &amp; Variance</vt:lpstr>
      <vt:lpstr>Bias &amp; Variance</vt:lpstr>
      <vt:lpstr>PowerPoint Presentation</vt:lpstr>
      <vt:lpstr>Low Bias Low Variance</vt:lpstr>
      <vt:lpstr>Low Bias High Variance - Overfitting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Regularization</dc:title>
  <dc:creator>Rupak Work</dc:creator>
  <cp:lastModifiedBy>Rupak Work</cp:lastModifiedBy>
  <cp:revision>124</cp:revision>
  <dcterms:created xsi:type="dcterms:W3CDTF">2023-01-03T14:19:18Z</dcterms:created>
  <dcterms:modified xsi:type="dcterms:W3CDTF">2023-01-07T07:55:27Z</dcterms:modified>
</cp:coreProperties>
</file>