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9" r:id="rId5"/>
    <p:sldId id="273" r:id="rId6"/>
    <p:sldId id="280" r:id="rId7"/>
    <p:sldId id="281" r:id="rId8"/>
    <p:sldId id="282" r:id="rId9"/>
    <p:sldId id="283" r:id="rId10"/>
    <p:sldId id="28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579-CAA5-F44E-A221-2730E738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FAAC3-7FB3-83C9-3388-2096CF0F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2A26-5E2A-0E90-BADC-8FB94DEA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754E-6B81-9D02-8324-1A96D93B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CE0F-4BCD-FB20-D0FF-B27EB110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AAE-D361-B814-CD0F-9607C48F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07F7-7618-5DCC-DFE4-3462D8B0C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72E9-257D-E8AE-33C5-714BE000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D5C3-1BA9-4F9B-3063-089524DB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D5BA-A5B9-E3CF-8C68-0B4376D7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8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E450D-C395-995A-B920-110D73CBF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756CC-55BF-4640-7705-2E6238B5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3390-2BB0-4F63-F78C-BC398271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AFF2-C23B-85FD-121E-EE8BF9F5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DBA1-4833-F671-E730-792E9E19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1234-E75F-52CF-D3BA-317FF89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3047-76BF-6FDB-A93F-29D18E73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1D0C-F2E5-D799-CD83-E3CA0F6E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9ADE-F1CA-8D6D-B1C5-E808817B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7D7-B4BA-2355-F6CE-96995BB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14D-CD6D-0E39-0478-A3B14D64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690B-21B2-CD53-2772-DB3FF612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F109-3337-B1A4-7435-7577F638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4C4A-48B0-C755-1245-A173A97B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5CA3-F85D-ED60-9784-B1D12F05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4F16-32FD-7572-C64C-11B5F97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9C83-C9C4-36FD-E468-E080DC8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AA87C-898D-A2C3-E6EA-76309815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CE9C-5AF3-BE5D-8A84-CF03AB95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69A7-B015-1200-7E43-F726ED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958F9-AD4E-D32A-5865-E0517532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AE83-1442-8BB0-5914-AB90685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4B94-D90A-8803-1BFB-11CFD358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0824D-D0E6-EE7E-4248-FDE7A764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DFADB-DD44-6A1A-42B5-FAA9DD22C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8438F-A6AA-9EEE-DF16-85A1DC829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5335D-214E-730F-495C-F9B8B1CA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13EDF-A4CB-5EA0-AC2F-2802C018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B99A3-045C-78DB-1960-8842B008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406C-E8D7-D0AC-2A1F-A4E93239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5B70C-8F71-815B-930E-079106C8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91952-6D3C-7793-2029-369072AA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5B814-1187-035C-98B3-266AC7E0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38B77-5340-6C1B-A3F6-786D03A7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A715E-660A-E9EA-DB37-E4FEC0F6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0B74-86E3-1EE5-B0A1-33EFFBBF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7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D55-AB4C-6BD2-2FB1-09F429E2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8CE6-689C-B679-0ED2-B22BB523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EAE89-E4AC-EABC-8FCB-D15A65B0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D6FC-6E2A-B6CF-2528-486833A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1BA5B-44DC-A46E-CAA8-79C3941B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48E6-DAD4-5904-0610-AA7AF7D7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EDF0-3667-5C51-7851-724A4A6C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186D7-74B5-20A5-2C8C-8D95CD1E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41130-8A08-1D8C-E7FB-632C8DFC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87C9-C432-170D-D0AD-3E62F6BA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FA295-5553-804B-36C2-85134099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04667-61C0-695D-67BF-1897967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88D20-42E8-BB0E-AC0F-B82BA9B8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52F3-1CD9-9926-622D-7D62005C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C985-08F5-5C4B-4778-77CA9B82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F759-FACB-4D74-A15D-29C3A293FC90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4E4C-4CA1-15BE-6373-87A0F5B3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598F-1451-7055-FE16-EEA17AB8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3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DB92-B385-DEF5-A909-8E994D1FB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Gradient</a:t>
            </a:r>
            <a:r>
              <a:rPr lang="en-IN" dirty="0">
                <a:solidFill>
                  <a:schemeClr val="bg1"/>
                </a:solidFill>
              </a:rPr>
              <a:t>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A822-DC57-BD17-2C19-1DBB7221D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>
                <a:solidFill>
                  <a:schemeClr val="bg1"/>
                </a:solidFill>
              </a:rPr>
              <a:t>Minimize Cost Function</a:t>
            </a:r>
          </a:p>
        </p:txBody>
      </p:sp>
    </p:spTree>
    <p:extLst>
      <p:ext uri="{BB962C8B-B14F-4D97-AF65-F5344CB8AC3E}">
        <p14:creationId xmlns:p14="http://schemas.microsoft.com/office/powerpoint/2010/main" val="117978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2106-8E3C-47FC-FD14-6B880F72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Gradient</a:t>
            </a:r>
            <a:r>
              <a:rPr lang="en-IN" dirty="0">
                <a:solidFill>
                  <a:schemeClr val="bg1"/>
                </a:solidFill>
              </a:rPr>
              <a:t> Descent –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DD3D-97DF-BBF5-D84F-098FB2FD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sohne"/>
              </a:rPr>
              <a:t>Use models with few hidden layer.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sohne"/>
              </a:rPr>
              <a:t>Use activation function that do not saturate. Ex:- </a:t>
            </a:r>
            <a:r>
              <a:rPr lang="en-US" dirty="0" err="1">
                <a:solidFill>
                  <a:schemeClr val="bg1"/>
                </a:solidFill>
                <a:latin typeface="sohne"/>
              </a:rPr>
              <a:t>ReLU</a:t>
            </a:r>
            <a:endParaRPr lang="en-US" dirty="0">
              <a:solidFill>
                <a:schemeClr val="bg1"/>
              </a:solidFill>
              <a:latin typeface="sohne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sohne"/>
              </a:rPr>
              <a:t>Apply weight normalization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sohne"/>
              </a:rPr>
              <a:t>Use encoders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sohne"/>
              </a:rPr>
              <a:t>Use regularization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sohne"/>
              </a:rPr>
              <a:t>Use networks like residual network. Ex:- </a:t>
            </a:r>
            <a:r>
              <a:rPr lang="en-US" dirty="0" err="1">
                <a:solidFill>
                  <a:schemeClr val="bg1"/>
                </a:solidFill>
                <a:latin typeface="sohne"/>
              </a:rPr>
              <a:t>resnet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1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096E-762B-5A8D-6EB6-F601524B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OLS – Ordinary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F69E-C256-6787-6A75-1542FACD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Minimize </a:t>
            </a:r>
            <a:r>
              <a:rPr lang="cy-GB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∑(</a:t>
            </a:r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yi</a:t>
            </a:r>
            <a:r>
              <a:rPr lang="cy-GB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 – </a:t>
            </a:r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ŷ</a:t>
            </a:r>
            <a:r>
              <a:rPr lang="cy-GB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i)</a:t>
            </a:r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^2</a:t>
            </a:r>
          </a:p>
          <a:p>
            <a:r>
              <a:rPr lang="en-US" b="0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OLS method finds the best-fit line for the data by minimizing the sum of squared errors or residuals between the actual and predicted values.</a:t>
            </a:r>
          </a:p>
          <a:p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∂/∂m (SSE) = ∑-2Xi(yi – ŷi)</a:t>
            </a:r>
            <a:endParaRPr lang="en-US" dirty="0">
              <a:solidFill>
                <a:srgbClr val="575757"/>
              </a:solidFill>
              <a:latin typeface="georgia" panose="02040502050405020303" pitchFamily="18" charset="0"/>
            </a:endParaRPr>
          </a:p>
          <a:p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∑-2Xi(yi – ŷi) = 0</a:t>
            </a:r>
            <a:endParaRPr lang="en-US" b="1" i="0" dirty="0">
              <a:solidFill>
                <a:srgbClr val="575757"/>
              </a:solidFill>
              <a:effectLst/>
              <a:latin typeface="georgia" panose="02040502050405020303" pitchFamily="18" charset="0"/>
            </a:endParaRPr>
          </a:p>
          <a:p>
            <a:r>
              <a:rPr lang="cy-GB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∑-(yi – ŷi) = 0</a:t>
            </a:r>
            <a:endParaRPr lang="en-US" b="1" dirty="0">
              <a:solidFill>
                <a:srgbClr val="575757"/>
              </a:solidFill>
              <a:latin typeface="georgia" panose="02040502050405020303" pitchFamily="18" charset="0"/>
            </a:endParaRPr>
          </a:p>
          <a:p>
            <a:r>
              <a:rPr lang="en-IN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</a:t>
            </a:r>
            <a:r>
              <a:rPr lang="en-IN" b="1" i="0" dirty="0" err="1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yi</a:t>
            </a:r>
            <a:r>
              <a:rPr lang="en-IN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*xi = </a:t>
            </a:r>
            <a:r>
              <a:rPr lang="en-IN" b="1" i="0" dirty="0" err="1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m∑xi</a:t>
            </a:r>
            <a:r>
              <a:rPr lang="en-IN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*xi + b*∑xi</a:t>
            </a:r>
            <a:endParaRPr lang="en-US" b="1" i="0" dirty="0">
              <a:solidFill>
                <a:srgbClr val="575757"/>
              </a:solidFill>
              <a:effectLst/>
              <a:latin typeface="georgia" panose="02040502050405020303" pitchFamily="18" charset="0"/>
            </a:endParaRPr>
          </a:p>
          <a:p>
            <a:r>
              <a:rPr lang="pt-BR" b="1" i="0" dirty="0">
                <a:solidFill>
                  <a:srgbClr val="575757"/>
                </a:solidFill>
                <a:effectLst/>
                <a:latin typeface="georgia" panose="02040502050405020303" pitchFamily="18" charset="0"/>
              </a:rPr>
              <a:t>∑yi = m∑xi + b*n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60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8D8A-C140-7154-ADF9-55184558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Gradient</a:t>
            </a:r>
            <a:r>
              <a:rPr lang="en-IN" dirty="0">
                <a:solidFill>
                  <a:schemeClr val="bg1"/>
                </a:solidFill>
              </a:rPr>
              <a:t> Descent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A6CE-E5E3-6B14-8530-39D94F82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Find minimum value of a cost function.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8" name="Picture 4" descr="Complete Overview of Gradient Descent and its Classification - Akira AI">
            <a:extLst>
              <a:ext uri="{FF2B5EF4-FFF2-40B4-BE49-F238E27FC236}">
                <a16:creationId xmlns:a16="http://schemas.microsoft.com/office/drawing/2014/main" id="{9D8ED1BF-73FE-5BD5-01B1-1AEF01052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75" y="2286794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8D8A-C140-7154-ADF9-55184558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Gradient</a:t>
            </a:r>
            <a:r>
              <a:rPr lang="en-IN" dirty="0">
                <a:solidFill>
                  <a:schemeClr val="bg1"/>
                </a:solidFill>
              </a:rPr>
              <a:t> Descent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2FB6886-398D-2D32-65BA-CE5BA49BDA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Cost Function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Derivative of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Goal of gradient descent in machine learning is to find the minimum of a function, in this case minimum of a function is when derivative is 0.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When derivative is 0, then find x,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−3=0 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h𝑒𝑛𝑐𝑒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l-G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l-G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= 0.5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02FB6886-398D-2D32-65BA-CE5BA49BD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1C7249-4884-D0C0-38FB-12C77F6D7D2C}"/>
                  </a:ext>
                </a:extLst>
              </p:cNvPr>
              <p:cNvSpPr txBox="1"/>
              <p:nvPr/>
            </p:nvSpPr>
            <p:spPr>
              <a:xfrm>
                <a:off x="2278294" y="2211848"/>
                <a:ext cx="6097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1C7249-4884-D0C0-38FB-12C77F6D7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294" y="2211848"/>
                <a:ext cx="609771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B38B60-A5A5-B49D-5B5A-9A2A92FDF12E}"/>
                  </a:ext>
                </a:extLst>
              </p:cNvPr>
              <p:cNvSpPr txBox="1"/>
              <p:nvPr/>
            </p:nvSpPr>
            <p:spPr>
              <a:xfrm>
                <a:off x="4169595" y="3107322"/>
                <a:ext cx="3852810" cy="981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4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N" sz="4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sz="4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sz="4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4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−3</m:t>
                    </m:r>
                  </m:oMath>
                </a14:m>
                <a:endParaRPr lang="en-IN" sz="4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B38B60-A5A5-B49D-5B5A-9A2A92FDF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595" y="3107322"/>
                <a:ext cx="3852810" cy="981807"/>
              </a:xfrm>
              <a:prstGeom prst="rect">
                <a:avLst/>
              </a:prstGeom>
              <a:blipFill>
                <a:blip r:embed="rId4"/>
                <a:stretch>
                  <a:fillRect l="-158" t="-621" b="-19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3C69D1A-1332-F77C-52E3-5020E5CA3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655" y="623838"/>
            <a:ext cx="4448496" cy="31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46F7-2D92-5A46-02D5-8FF84046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Gradient</a:t>
            </a:r>
            <a:r>
              <a:rPr lang="en-IN" dirty="0">
                <a:solidFill>
                  <a:schemeClr val="bg1"/>
                </a:solidFill>
              </a:rPr>
              <a:t> Descent </a:t>
            </a:r>
            <a:r>
              <a:rPr lang="en-IN" b="1" dirty="0">
                <a:solidFill>
                  <a:srgbClr val="00B050"/>
                </a:solidFill>
              </a:rPr>
              <a:t>Goal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437E9-A8C7-7663-1700-DBC9D294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2" y="1300515"/>
            <a:ext cx="3276600" cy="180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99274-98C5-0DCF-FF83-5D676D0B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78" y="718388"/>
            <a:ext cx="4914900" cy="3571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26ADF-B35A-AD72-70B6-CC4F36072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604" y="3170487"/>
            <a:ext cx="4465513" cy="337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4A7746-A98B-F250-DF3F-2B664F03C72C}"/>
                  </a:ext>
                </a:extLst>
              </p:cNvPr>
              <p:cNvSpPr txBox="1"/>
              <p:nvPr/>
            </p:nvSpPr>
            <p:spPr>
              <a:xfrm>
                <a:off x="6849117" y="4856987"/>
                <a:ext cx="49149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IN" sz="1800" b="0" dirty="0">
                    <a:solidFill>
                      <a:schemeClr val="bg1"/>
                    </a:solidFill>
                  </a:rPr>
                  <a:t>We know mathematically the minimum</a:t>
                </a:r>
              </a:p>
              <a:p>
                <a:pPr/>
                <a:r>
                  <a:rPr lang="en-IN" sz="1800" b="0" dirty="0">
                    <a:solidFill>
                      <a:schemeClr val="bg1"/>
                    </a:solidFill>
                  </a:rPr>
                  <a:t>of cost function is 0.5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h𝑜𝑤𝑒𝑣𝑒𝑟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100 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𝑔𝑜𝑡</m:t>
                    </m:r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0.4989, </m:t>
                    </m:r>
                  </m:oMath>
                </a14:m>
                <a:endParaRPr lang="en-IN" sz="1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IN" sz="1800" b="0" dirty="0">
                    <a:solidFill>
                      <a:schemeClr val="bg1"/>
                    </a:solidFill>
                  </a:rPr>
                  <a:t>Experiment with more epochs and see if that changes.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4A7746-A98B-F250-DF3F-2B664F03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17" y="4856987"/>
                <a:ext cx="4914900" cy="1477328"/>
              </a:xfrm>
              <a:prstGeom prst="rect">
                <a:avLst/>
              </a:prstGeom>
              <a:blipFill>
                <a:blip r:embed="rId5"/>
                <a:stretch>
                  <a:fillRect l="-1117" t="-2479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97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E7A637-0A31-BEDE-D48D-CC0C82B53ADA}"/>
                  </a:ext>
                </a:extLst>
              </p:cNvPr>
              <p:cNvSpPr txBox="1"/>
              <p:nvPr/>
            </p:nvSpPr>
            <p:spPr>
              <a:xfrm>
                <a:off x="-619018" y="1321178"/>
                <a:ext cx="6097712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m:rPr>
                          <m:nor/>
                        </m:rPr>
                        <a:rPr lang="en-IN" sz="2400" dirty="0">
                          <a:solidFill>
                            <a:schemeClr val="bg1"/>
                          </a:solidFill>
                        </a:rPr>
                        <m:t> − 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E7A637-0A31-BEDE-D48D-CC0C82B5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9018" y="1321178"/>
                <a:ext cx="6097712" cy="473591"/>
              </a:xfrm>
              <a:prstGeom prst="rect">
                <a:avLst/>
              </a:prstGeom>
              <a:blipFill>
                <a:blip r:embed="rId2"/>
                <a:stretch>
                  <a:fillRect t="-2597" b="-10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BBBE21-293C-B189-69A1-5D53A9B9A354}"/>
                  </a:ext>
                </a:extLst>
              </p:cNvPr>
              <p:cNvSpPr txBox="1"/>
              <p:nvPr/>
            </p:nvSpPr>
            <p:spPr>
              <a:xfrm>
                <a:off x="2103635" y="1917080"/>
                <a:ext cx="6405936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I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IN" sz="2400" dirty="0">
                        <a:solidFill>
                          <a:schemeClr val="bg1"/>
                        </a:solidFill>
                      </a:rPr>
                      <m:t> − 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bg1"/>
                    </a:solidFill>
                  </a:rPr>
                  <a:t>)</a:t>
                </a:r>
                <a:r>
                  <a:rPr lang="en-IN" sz="2400" baseline="30000" dirty="0">
                    <a:solidFill>
                      <a:schemeClr val="bg1"/>
                    </a:solidFill>
                  </a:rPr>
                  <a:t>2</a:t>
                </a:r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BBBE21-293C-B189-69A1-5D53A9B9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635" y="1917080"/>
                <a:ext cx="6405936" cy="473591"/>
              </a:xfrm>
              <a:prstGeom prst="rect">
                <a:avLst/>
              </a:prstGeom>
              <a:blipFill>
                <a:blip r:embed="rId3"/>
                <a:stretch>
                  <a:fillRect l="-761" t="-7692" b="-28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9AFAD-9E83-4EC0-6D62-2D5D4A59ADFC}"/>
                  </a:ext>
                </a:extLst>
              </p:cNvPr>
              <p:cNvSpPr txBox="1"/>
              <p:nvPr/>
            </p:nvSpPr>
            <p:spPr>
              <a:xfrm>
                <a:off x="2429838" y="2295325"/>
                <a:ext cx="6405936" cy="1189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𝑂𝑓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I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IN" sz="2400" dirty="0">
                                  <a:solidFill>
                                    <a:schemeClr val="bg1"/>
                                  </a:solidFill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2400" i="1" baseline="30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IN" sz="2400" dirty="0">
                                  <a:solidFill>
                                    <a:schemeClr val="bg1"/>
                                  </a:solidFill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IN" sz="2400" baseline="30000" dirty="0">
                                  <a:solidFill>
                                    <a:schemeClr val="bg1"/>
                                  </a:solidFill>
                                </a:rPr>
                                <m:t>2</m:t>
                              </m:r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A9AFAD-9E83-4EC0-6D62-2D5D4A59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838" y="2295325"/>
                <a:ext cx="6405936" cy="1189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9E275E-996C-ED41-7B84-1B252224BC61}"/>
                  </a:ext>
                </a:extLst>
              </p:cNvPr>
              <p:cNvSpPr txBox="1"/>
              <p:nvPr/>
            </p:nvSpPr>
            <p:spPr>
              <a:xfrm>
                <a:off x="3552291" y="3236254"/>
                <a:ext cx="6405936" cy="1189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I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IN" sz="2400" dirty="0">
                                  <a:solidFill>
                                    <a:schemeClr val="bg1"/>
                                  </a:solidFill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2400" i="1" baseline="30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IN" sz="2400" dirty="0">
                                  <a:solidFill>
                                    <a:schemeClr val="bg1"/>
                                  </a:solidFill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IN" sz="2400" baseline="30000" dirty="0">
                                  <a:solidFill>
                                    <a:schemeClr val="bg1"/>
                                  </a:solidFill>
                                </a:rPr>
                                <m:t>2</m:t>
                              </m:r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9E275E-996C-ED41-7B84-1B252224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91" y="3236254"/>
                <a:ext cx="6405936" cy="1189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446415-488F-7BA4-082D-CEDA286AE28B}"/>
                  </a:ext>
                </a:extLst>
              </p:cNvPr>
              <p:cNvSpPr txBox="1"/>
              <p:nvPr/>
            </p:nvSpPr>
            <p:spPr>
              <a:xfrm>
                <a:off x="4259495" y="4529085"/>
                <a:ext cx="6405936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𝐹𝑢𝑛𝑐𝑡𝑖𝑜𝑛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</a:rPr>
                  <a:t> = J(</a:t>
                </a:r>
                <a:r>
                  <a:rPr lang="el-GR" sz="2400" dirty="0">
                    <a:solidFill>
                      <a:schemeClr val="bg1"/>
                    </a:solidFill>
                  </a:rPr>
                  <a:t>β</a:t>
                </a:r>
                <a:r>
                  <a:rPr lang="en-IN" sz="24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IN" sz="2400" dirty="0">
                                <a:solidFill>
                                  <a:schemeClr val="bg1"/>
                                </a:solidFill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400" i="1" baseline="30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IN" sz="2400" dirty="0">
                                <a:solidFill>
                                  <a:schemeClr val="bg1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400" baseline="30000" dirty="0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e>
                        </m:nary>
                      </m:e>
                      <m:sup/>
                    </m:sSup>
                  </m:oMath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446415-488F-7BA4-082D-CEDA286A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95" y="4529085"/>
                <a:ext cx="6405936" cy="615874"/>
              </a:xfrm>
              <a:prstGeom prst="rect">
                <a:avLst/>
              </a:prstGeom>
              <a:blipFill>
                <a:blip r:embed="rId6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DAAD5-54A8-8AC1-4A72-704C529511F4}"/>
                  </a:ext>
                </a:extLst>
              </p:cNvPr>
              <p:cNvSpPr txBox="1"/>
              <p:nvPr/>
            </p:nvSpPr>
            <p:spPr>
              <a:xfrm>
                <a:off x="7961614" y="229503"/>
                <a:ext cx="4253501" cy="206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bg1"/>
                    </a:solidFill>
                  </a:rPr>
                  <a:t>Yj = true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bg1"/>
                    </a:solidFill>
                  </a:rPr>
                  <a:t>Y^ = predicted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bg1"/>
                    </a:solidFill>
                  </a:rPr>
                  <a:t>Jβ) = Cost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l-G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= Additional convenience for derivative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bg1"/>
                    </a:solidFill>
                  </a:rPr>
                  <a:t>(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DAAD5-54A8-8AC1-4A72-704C52951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14" y="229503"/>
                <a:ext cx="4253501" cy="2065822"/>
              </a:xfrm>
              <a:prstGeom prst="rect">
                <a:avLst/>
              </a:prstGeom>
              <a:blipFill>
                <a:blip r:embed="rId7"/>
                <a:stretch>
                  <a:fillRect l="-1289" t="-1770" b="-4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72845B1-5E8A-257A-5B5D-A283EF019FB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00B050"/>
                </a:solidFill>
              </a:rPr>
              <a:t>Linear Regression Cost</a:t>
            </a:r>
            <a:r>
              <a:rPr lang="en-IN" dirty="0">
                <a:solidFill>
                  <a:schemeClr val="bg1"/>
                </a:solidFill>
              </a:rPr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079ED1-4680-DD1B-FD4F-E501983EF719}"/>
                  </a:ext>
                </a:extLst>
              </p:cNvPr>
              <p:cNvSpPr txBox="1"/>
              <p:nvPr/>
            </p:nvSpPr>
            <p:spPr>
              <a:xfrm>
                <a:off x="201402" y="5967859"/>
                <a:ext cx="6405936" cy="525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h𝑎𝑡</m:t>
                    </m:r>
                  </m:oMath>
                </a14:m>
                <a:r>
                  <a:rPr lang="en-IN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I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800" baseline="30000" dirty="0">
                    <a:solidFill>
                      <a:schemeClr val="bg1"/>
                    </a:solidFill>
                  </a:rPr>
                  <a:t>^</a:t>
                </a:r>
                <a:r>
                  <a:rPr lang="en-IN" sz="28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IN" sz="28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I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baseline="-25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sz="2800" baseline="-2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079ED1-4680-DD1B-FD4F-E501983E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2" y="5967859"/>
                <a:ext cx="6405936" cy="525016"/>
              </a:xfrm>
              <a:prstGeom prst="rect">
                <a:avLst/>
              </a:prstGeom>
              <a:blipFill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6CE877-FD1D-17C6-8D51-EA07476A5F39}"/>
                  </a:ext>
                </a:extLst>
              </p:cNvPr>
              <p:cNvSpPr txBox="1"/>
              <p:nvPr/>
            </p:nvSpPr>
            <p:spPr>
              <a:xfrm>
                <a:off x="4758646" y="5536822"/>
                <a:ext cx="6405936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𝐹𝑢𝑛𝑐𝑡𝑖𝑜𝑛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</a:rPr>
                  <a:t> = J(</a:t>
                </a:r>
                <a:r>
                  <a:rPr lang="el-GR" sz="2400" dirty="0">
                    <a:solidFill>
                      <a:schemeClr val="bg1"/>
                    </a:solidFill>
                  </a:rPr>
                  <a:t>β</a:t>
                </a:r>
                <a:r>
                  <a:rPr lang="en-IN" sz="24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IN" sz="2400" dirty="0">
                                <a:solidFill>
                                  <a:schemeClr val="bg1"/>
                                </a:solidFill>
                              </a:rPr>
                              <m:t> −</m:t>
                            </m:r>
                            <m:nary>
                              <m:naryPr>
                                <m:chr m:val="∑"/>
                                <m:ctrlP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IN" sz="2400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nary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 baseline="-25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en-IN" sz="2400" dirty="0">
                                <a:solidFill>
                                  <a:schemeClr val="bg1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400" baseline="30000" dirty="0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</m:e>
                        </m:nary>
                      </m:e>
                      <m:sup/>
                    </m:sSup>
                  </m:oMath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6CE877-FD1D-17C6-8D51-EA07476A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46" y="5536822"/>
                <a:ext cx="6405936" cy="615874"/>
              </a:xfrm>
              <a:prstGeom prst="rect">
                <a:avLst/>
              </a:prstGeom>
              <a:blipFill>
                <a:blip r:embed="rId9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13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3FAA-588E-6E1E-3280-5636802B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Linear Regression Cost</a:t>
            </a:r>
            <a:r>
              <a:rPr lang="en-IN" dirty="0">
                <a:solidFill>
                  <a:schemeClr val="bg1"/>
                </a:solidFill>
              </a:rPr>
              <a:t> Function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EC412-3061-24DE-6201-81AD187D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3" y="1132699"/>
            <a:ext cx="5029200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E765A-A965-6A33-F42E-78903B71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9" y="1132699"/>
            <a:ext cx="4591049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679AB-8EB8-9D66-373F-6F0540351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3868331"/>
            <a:ext cx="4591050" cy="2590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AC28E-EAD7-5C8F-B051-5B050CE7A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74" y="4163606"/>
            <a:ext cx="5029200" cy="20002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7D88E7-49B3-5708-379E-578EA329E4E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176283" y="2004237"/>
            <a:ext cx="2062716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22919C-AA91-724C-628E-2BE76B4CE49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534524" y="2875774"/>
            <a:ext cx="1" cy="99255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139EE9-4C77-A4AB-75B2-6E063A7D89B5}"/>
              </a:ext>
            </a:extLst>
          </p:cNvPr>
          <p:cNvCxnSpPr>
            <a:cxnSpLocks/>
          </p:cNvCxnSpPr>
          <p:nvPr/>
        </p:nvCxnSpPr>
        <p:spPr>
          <a:xfrm flipH="1">
            <a:off x="5303874" y="5411972"/>
            <a:ext cx="1935125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2106-8E3C-47FC-FD14-6B880F72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Gradient</a:t>
            </a:r>
            <a:r>
              <a:rPr lang="en-IN" dirty="0">
                <a:solidFill>
                  <a:schemeClr val="bg1"/>
                </a:solidFill>
              </a:rPr>
              <a:t> Descent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DD3D-97DF-BBF5-D84F-098FB2FD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Local minima v/s global minima</a:t>
            </a:r>
          </a:p>
        </p:txBody>
      </p:sp>
      <p:pic>
        <p:nvPicPr>
          <p:cNvPr id="4100" name="Picture 4" descr="What are Local Minima and Global Minima in Gradient Descent? | i2tutorials">
            <a:extLst>
              <a:ext uri="{FF2B5EF4-FFF2-40B4-BE49-F238E27FC236}">
                <a16:creationId xmlns:a16="http://schemas.microsoft.com/office/drawing/2014/main" id="{B1262592-793D-CFDF-D5C2-3BAC1286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82" y="2601498"/>
            <a:ext cx="50101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2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2106-8E3C-47FC-FD14-6B880F72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Gradient</a:t>
            </a:r>
            <a:r>
              <a:rPr lang="en-IN" dirty="0">
                <a:solidFill>
                  <a:schemeClr val="bg1"/>
                </a:solidFill>
              </a:rPr>
              <a:t> Descent – Vanishing Gradient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DD3D-97DF-BBF5-D84F-098FB2FD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ohne"/>
              </a:rPr>
              <a:t>Vanishing is when as backpropagation occurs, the gradients normally get smaller and smaller, gradually approaching zero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DD8FE-BC6F-F637-337D-61288290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954" y="2657251"/>
            <a:ext cx="3402137" cy="37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2106-8E3C-47FC-FD14-6B880F72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Gradient</a:t>
            </a:r>
            <a:r>
              <a:rPr lang="en-IN" dirty="0">
                <a:solidFill>
                  <a:schemeClr val="bg1"/>
                </a:solidFill>
              </a:rPr>
              <a:t> Descent – Exploding Gradient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DD3D-97DF-BBF5-D84F-098FB2FD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sohne"/>
              </a:rPr>
              <a:t>Exploding is the opposite of Vanishing and is when the gradient continues to get larger which causes a large weight update and results in the Gradient Descent to diverge.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B993A-CF32-9F00-0C56-B619A59F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6" y="2742919"/>
            <a:ext cx="3824662" cy="38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415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georgia</vt:lpstr>
      <vt:lpstr>sohne</vt:lpstr>
      <vt:lpstr>Office Theme</vt:lpstr>
      <vt:lpstr>Gradient Descent</vt:lpstr>
      <vt:lpstr>Gradient Descent</vt:lpstr>
      <vt:lpstr>Gradient Descent</vt:lpstr>
      <vt:lpstr>Gradient Descent Goal</vt:lpstr>
      <vt:lpstr>PowerPoint Presentation</vt:lpstr>
      <vt:lpstr>Linear Regression Cost Function </vt:lpstr>
      <vt:lpstr>Gradient Descent  </vt:lpstr>
      <vt:lpstr>Gradient Descent – Vanishing Gradient </vt:lpstr>
      <vt:lpstr>Gradient Descent – Exploding Gradient </vt:lpstr>
      <vt:lpstr>Gradient Descent – Summary</vt:lpstr>
      <vt:lpstr>OLS – Ordinary Least Squares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Rupak Work</dc:creator>
  <cp:lastModifiedBy>Rupak Work</cp:lastModifiedBy>
  <cp:revision>110</cp:revision>
  <dcterms:created xsi:type="dcterms:W3CDTF">2023-01-03T14:19:18Z</dcterms:created>
  <dcterms:modified xsi:type="dcterms:W3CDTF">2023-01-05T11:53:39Z</dcterms:modified>
</cp:coreProperties>
</file>