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drawings/drawing1.xml" ContentType="application/vnd.openxmlformats-officedocument.drawingml.chartshapes+xml"/>
  <Override PartName="/ppt/charts/chart8.xml" ContentType="application/vnd.openxmlformats-officedocument.drawingml.chart+xml"/>
  <Override PartName="/ppt/drawings/drawing2.xml" ContentType="application/vnd.openxmlformats-officedocument.drawingml.chartshapes+xml"/>
  <Override PartName="/ppt/charts/chart9.xml" ContentType="application/vnd.openxmlformats-officedocument.drawingml.chart+xml"/>
  <Override PartName="/ppt/drawings/drawing3.xml" ContentType="application/vnd.openxmlformats-officedocument.drawingml.chartshapes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sldIdLst>
    <p:sldId id="256" r:id="rId2"/>
    <p:sldId id="270" r:id="rId3"/>
    <p:sldId id="266" r:id="rId4"/>
    <p:sldId id="267" r:id="rId5"/>
    <p:sldId id="268" r:id="rId6"/>
    <p:sldId id="269" r:id="rId7"/>
    <p:sldId id="257" r:id="rId8"/>
    <p:sldId id="262" r:id="rId9"/>
    <p:sldId id="271" r:id="rId10"/>
    <p:sldId id="263" r:id="rId11"/>
    <p:sldId id="264" r:id="rId12"/>
    <p:sldId id="259" r:id="rId13"/>
    <p:sldId id="272" r:id="rId14"/>
    <p:sldId id="273" r:id="rId15"/>
    <p:sldId id="274" r:id="rId16"/>
    <p:sldId id="275" r:id="rId17"/>
    <p:sldId id="276" r:id="rId18"/>
    <p:sldId id="260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workspace\CSE591\Mining\Results\Results.ods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\Documents\Results.ods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\Documents\Results.ods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\Documents\Results.od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workspace\CSE591\Mining\Results\Results.od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workspace\CSE591\Mining\Results\Results.od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workspace\CSE591\Mining\Results\Results.od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\Documents\Results.od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\Documents\Results.ods" TargetMode="Externa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dell\Documents\Results.ods" TargetMode="Externa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dell\Documents\Results.ods" TargetMode="Externa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dell\Documents\Results.od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/>
            </a:pPr>
            <a:r>
              <a:rPr lang="en-IN"/>
              <a:t>Usefulness Count</a:t>
            </a:r>
          </a:p>
        </c:rich>
      </c:tx>
      <c:layout>
        <c:manualLayout>
          <c:xMode val="edge"/>
          <c:yMode val="edge"/>
          <c:x val="0.43683831842943782"/>
          <c:y val="3.2409107601909772E-2"/>
        </c:manualLayout>
      </c:layout>
      <c:overlay val="0"/>
    </c:title>
    <c:autoTitleDeleted val="0"/>
    <c:view3D>
      <c:rotX val="20"/>
      <c:rotY val="0"/>
      <c:rAngAx val="0"/>
      <c:perspective val="0"/>
    </c:view3D>
    <c:floor>
      <c:thickness val="0"/>
      <c:spPr>
        <a:solidFill>
          <a:srgbClr val="CCCCCC"/>
        </a:solidFill>
        <a:ln>
          <a:solidFill>
            <a:srgbClr val="B3B3B3"/>
          </a:solidFill>
        </a:ln>
      </c:spPr>
    </c:floor>
    <c:sideWall>
      <c:thickness val="0"/>
      <c:spPr>
        <a:noFill/>
        <a:ln>
          <a:solidFill>
            <a:srgbClr val="B3B3B3"/>
          </a:solidFill>
          <a:prstDash val="solid"/>
        </a:ln>
      </c:spPr>
    </c:sideWall>
    <c:backWall>
      <c:thickness val="0"/>
      <c:spPr>
        <a:noFill/>
        <a:ln>
          <a:solidFill>
            <a:srgbClr val="B3B3B3"/>
          </a:solidFill>
          <a:prstDash val="solid"/>
        </a:ln>
      </c:spPr>
    </c:backWall>
    <c:plotArea>
      <c:layout>
        <c:manualLayout>
          <c:xMode val="edge"/>
          <c:yMode val="edge"/>
          <c:x val="5.4613355260903829E-2"/>
          <c:y val="0.12623944179214147"/>
          <c:w val="0.92541199849247968"/>
          <c:h val="0.76377157546823471"/>
        </c:manualLayout>
      </c:layout>
      <c:bar3DChart>
        <c:barDir val="col"/>
        <c:grouping val="stacked"/>
        <c:varyColors val="0"/>
        <c:ser>
          <c:idx val="0"/>
          <c:order val="0"/>
          <c:spPr>
            <a:solidFill>
              <a:srgbClr val="004586"/>
            </a:solidFill>
            <a:ln>
              <a:noFill/>
            </a:ln>
          </c:spPr>
          <c:invertIfNegative val="0"/>
          <c:cat>
            <c:numRef>
              <c:f>UC!$F$2:$F$51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cat>
          <c:val>
            <c:numRef>
              <c:f>UC!$G$2:$G$51</c:f>
              <c:numCache>
                <c:formatCode>General</c:formatCode>
                <c:ptCount val="50"/>
                <c:pt idx="0">
                  <c:v>5.4578970286822797</c:v>
                </c:pt>
                <c:pt idx="1">
                  <c:v>5.1088828488523053</c:v>
                </c:pt>
                <c:pt idx="2">
                  <c:v>4.7907846321126097</c:v>
                </c:pt>
                <c:pt idx="3">
                  <c:v>4.5089604331769495</c:v>
                </c:pt>
                <c:pt idx="4">
                  <c:v>4.2674768011340465</c:v>
                </c:pt>
                <c:pt idx="5">
                  <c:v>4.0633708935856996</c:v>
                </c:pt>
                <c:pt idx="6">
                  <c:v>3.8803561994192375</c:v>
                </c:pt>
                <c:pt idx="7">
                  <c:v>3.7226339225338076</c:v>
                </c:pt>
                <c:pt idx="8">
                  <c:v>3.573683693093797</c:v>
                </c:pt>
                <c:pt idx="9">
                  <c:v>3.3866772839608377</c:v>
                </c:pt>
                <c:pt idx="10">
                  <c:v>3.2753113545418122</c:v>
                </c:pt>
                <c:pt idx="11">
                  <c:v>3.1427022457376212</c:v>
                </c:pt>
                <c:pt idx="12">
                  <c:v>3.0629578340845076</c:v>
                </c:pt>
                <c:pt idx="13">
                  <c:v>2.9294189257142857</c:v>
                </c:pt>
                <c:pt idx="14">
                  <c:v>2.8419848045901102</c:v>
                </c:pt>
                <c:pt idx="15">
                  <c:v>2.7250945210814734</c:v>
                </c:pt>
                <c:pt idx="16">
                  <c:v>2.6512780139981365</c:v>
                </c:pt>
                <c:pt idx="17">
                  <c:v>2.5415792439465812</c:v>
                </c:pt>
                <c:pt idx="18">
                  <c:v>2.4533183400470402</c:v>
                </c:pt>
                <c:pt idx="19">
                  <c:v>2.32428245529769</c:v>
                </c:pt>
                <c:pt idx="20">
                  <c:v>2.2355284469075523</c:v>
                </c:pt>
                <c:pt idx="21">
                  <c:v>2.1492191126553801</c:v>
                </c:pt>
                <c:pt idx="22">
                  <c:v>2.0969100130080576</c:v>
                </c:pt>
                <c:pt idx="23">
                  <c:v>2.1238516409670929</c:v>
                </c:pt>
                <c:pt idx="24">
                  <c:v>2.0086001717619202</c:v>
                </c:pt>
                <c:pt idx="25">
                  <c:v>1.82607480270083</c:v>
                </c:pt>
                <c:pt idx="26">
                  <c:v>1.7923916894982499</c:v>
                </c:pt>
                <c:pt idx="27">
                  <c:v>1.7558748556724881</c:v>
                </c:pt>
                <c:pt idx="28">
                  <c:v>1.7160033436347999</c:v>
                </c:pt>
                <c:pt idx="29">
                  <c:v>1.6232492903978988</c:v>
                </c:pt>
                <c:pt idx="30">
                  <c:v>1.5797835966168101</c:v>
                </c:pt>
                <c:pt idx="31">
                  <c:v>1.556302500767291</c:v>
                </c:pt>
                <c:pt idx="32">
                  <c:v>1.3802112417116101</c:v>
                </c:pt>
                <c:pt idx="33">
                  <c:v>1.3424226808222099</c:v>
                </c:pt>
                <c:pt idx="34">
                  <c:v>1.0791812460476198</c:v>
                </c:pt>
                <c:pt idx="35">
                  <c:v>1.2041199826559199</c:v>
                </c:pt>
                <c:pt idx="36">
                  <c:v>1</c:v>
                </c:pt>
                <c:pt idx="37">
                  <c:v>1.3802112417116101</c:v>
                </c:pt>
                <c:pt idx="38">
                  <c:v>1.1461280356782411</c:v>
                </c:pt>
                <c:pt idx="39">
                  <c:v>1.2041199826559199</c:v>
                </c:pt>
                <c:pt idx="40">
                  <c:v>0.95424250943932498</c:v>
                </c:pt>
                <c:pt idx="41">
                  <c:v>0.84509804001425703</c:v>
                </c:pt>
                <c:pt idx="42">
                  <c:v>0.84509804001425703</c:v>
                </c:pt>
                <c:pt idx="43">
                  <c:v>0.84509804001425703</c:v>
                </c:pt>
                <c:pt idx="44">
                  <c:v>1.0413926851582298</c:v>
                </c:pt>
                <c:pt idx="45">
                  <c:v>0.90308998699194232</c:v>
                </c:pt>
                <c:pt idx="46">
                  <c:v>0.95424250943932498</c:v>
                </c:pt>
                <c:pt idx="47">
                  <c:v>0.69897000433601963</c:v>
                </c:pt>
                <c:pt idx="48">
                  <c:v>0.77815125038364474</c:v>
                </c:pt>
                <c:pt idx="49">
                  <c:v>0.30102999566398142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34939032"/>
        <c:axId val="334942168"/>
        <c:axId val="0"/>
      </c:bar3DChart>
      <c:valAx>
        <c:axId val="334942168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# of Users (in log scale)</a:t>
                </a:r>
              </a:p>
            </c:rich>
          </c:tx>
          <c:layout>
            <c:manualLayout>
              <c:xMode val="edge"/>
              <c:yMode val="edge"/>
              <c:x val="1.9517408792580918E-2"/>
              <c:y val="0.3593027615734085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334939032"/>
        <c:crosses val="autoZero"/>
        <c:crossBetween val="between"/>
      </c:valAx>
      <c:catAx>
        <c:axId val="3349390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Usefulness Count</a:t>
                </a:r>
              </a:p>
            </c:rich>
          </c:tx>
          <c:layout>
            <c:manualLayout>
              <c:xMode val="edge"/>
              <c:yMode val="edge"/>
              <c:x val="0.40628252152105787"/>
              <c:y val="0.89261751371987608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334942168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Honesty Probability (HITS)</c:v>
          </c:tx>
          <c:invertIfNegative val="0"/>
          <c:cat>
            <c:strRef>
              <c:f>Sheet2!$A$1:$A$10</c:f>
              <c:strCache>
                <c:ptCount val="10"/>
                <c:pt idx="0">
                  <c:v>Daniel</c:v>
                </c:pt>
                <c:pt idx="1">
                  <c:v>Robert</c:v>
                </c:pt>
                <c:pt idx="2">
                  <c:v>Timothy</c:v>
                </c:pt>
                <c:pt idx="3">
                  <c:v>A.D.</c:v>
                </c:pt>
                <c:pt idx="4">
                  <c:v>Arthur</c:v>
                </c:pt>
                <c:pt idx="5">
                  <c:v>Rondell</c:v>
                </c:pt>
                <c:pt idx="6">
                  <c:v>Chris</c:v>
                </c:pt>
                <c:pt idx="7">
                  <c:v>James</c:v>
                </c:pt>
                <c:pt idx="8">
                  <c:v>Lexie</c:v>
                </c:pt>
                <c:pt idx="9">
                  <c:v>Charles</c:v>
                </c:pt>
              </c:strCache>
            </c:strRef>
          </c:cat>
          <c:val>
            <c:numRef>
              <c:f>Sheet2!$B$1:$B$10</c:f>
              <c:numCache>
                <c:formatCode>General</c:formatCode>
                <c:ptCount val="10"/>
                <c:pt idx="0">
                  <c:v>0.99990000000000001</c:v>
                </c:pt>
                <c:pt idx="1">
                  <c:v>0.99965499999999996</c:v>
                </c:pt>
                <c:pt idx="2">
                  <c:v>0.99932900000000002</c:v>
                </c:pt>
                <c:pt idx="3">
                  <c:v>0.99681299999999939</c:v>
                </c:pt>
                <c:pt idx="4">
                  <c:v>0.99505500000000002</c:v>
                </c:pt>
                <c:pt idx="5">
                  <c:v>0.9863269999999994</c:v>
                </c:pt>
                <c:pt idx="6">
                  <c:v>0.98631399999999947</c:v>
                </c:pt>
                <c:pt idx="7">
                  <c:v>0.98604999999999998</c:v>
                </c:pt>
                <c:pt idx="8">
                  <c:v>0.98297900000000005</c:v>
                </c:pt>
                <c:pt idx="9">
                  <c:v>0.97332099999999999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5160120"/>
        <c:axId val="335158160"/>
      </c:barChart>
      <c:catAx>
        <c:axId val="3351601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35158160"/>
        <c:crosses val="autoZero"/>
        <c:auto val="1"/>
        <c:lblAlgn val="ctr"/>
        <c:lblOffset val="100"/>
        <c:noMultiLvlLbl val="0"/>
      </c:catAx>
      <c:valAx>
        <c:axId val="335158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51601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Honesty Probability (sIA)</c:v>
          </c:tx>
          <c:invertIfNegative val="0"/>
          <c:cat>
            <c:strRef>
              <c:f>Sheet2!$D$1:$D$10</c:f>
              <c:strCache>
                <c:ptCount val="10"/>
                <c:pt idx="0">
                  <c:v>Timothy</c:v>
                </c:pt>
                <c:pt idx="1">
                  <c:v>Daniel</c:v>
                </c:pt>
                <c:pt idx="2">
                  <c:v>Colin</c:v>
                </c:pt>
                <c:pt idx="3">
                  <c:v>Arthur</c:v>
                </c:pt>
                <c:pt idx="4">
                  <c:v>Michael</c:v>
                </c:pt>
                <c:pt idx="5">
                  <c:v>James</c:v>
                </c:pt>
                <c:pt idx="6">
                  <c:v>Doug</c:v>
                </c:pt>
                <c:pt idx="7">
                  <c:v>Onotse</c:v>
                </c:pt>
                <c:pt idx="8">
                  <c:v>Miinkay</c:v>
                </c:pt>
                <c:pt idx="9">
                  <c:v>Benjamin</c:v>
                </c:pt>
              </c:strCache>
            </c:strRef>
          </c:cat>
          <c:val>
            <c:numRef>
              <c:f>Sheet2!$E$1:$E$10</c:f>
              <c:numCache>
                <c:formatCode>General</c:formatCode>
                <c:ptCount val="10"/>
                <c:pt idx="0">
                  <c:v>0.996394</c:v>
                </c:pt>
                <c:pt idx="1">
                  <c:v>0.98909499999999961</c:v>
                </c:pt>
                <c:pt idx="2">
                  <c:v>0.98892599999999997</c:v>
                </c:pt>
                <c:pt idx="3">
                  <c:v>0.98256599999999938</c:v>
                </c:pt>
                <c:pt idx="4">
                  <c:v>0.97712800000000033</c:v>
                </c:pt>
                <c:pt idx="5">
                  <c:v>0.96853400000000001</c:v>
                </c:pt>
                <c:pt idx="6">
                  <c:v>0.95803499999999997</c:v>
                </c:pt>
                <c:pt idx="7">
                  <c:v>0.95669300000000035</c:v>
                </c:pt>
                <c:pt idx="8">
                  <c:v>0.95591899999999996</c:v>
                </c:pt>
                <c:pt idx="9">
                  <c:v>0.95527700000000004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5478120"/>
        <c:axId val="415480472"/>
      </c:barChart>
      <c:catAx>
        <c:axId val="4154781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15480472"/>
        <c:crosses val="autoZero"/>
        <c:auto val="1"/>
        <c:lblAlgn val="ctr"/>
        <c:lblOffset val="100"/>
        <c:noMultiLvlLbl val="0"/>
      </c:catAx>
      <c:valAx>
        <c:axId val="415480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54781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/>
              <a:t>Honesty Probability (modified sIA)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Honesty Probability (sIA)</c:v>
          </c:tx>
          <c:invertIfNegative val="0"/>
          <c:cat>
            <c:strRef>
              <c:f>Sheet2!$D$1:$D$10</c:f>
              <c:strCache>
                <c:ptCount val="10"/>
                <c:pt idx="0">
                  <c:v>Timothy</c:v>
                </c:pt>
                <c:pt idx="1">
                  <c:v>Daniel</c:v>
                </c:pt>
                <c:pt idx="2">
                  <c:v>Colin</c:v>
                </c:pt>
                <c:pt idx="3">
                  <c:v>Arthur</c:v>
                </c:pt>
                <c:pt idx="4">
                  <c:v>Michael</c:v>
                </c:pt>
                <c:pt idx="5">
                  <c:v>James</c:v>
                </c:pt>
                <c:pt idx="6">
                  <c:v>Doug</c:v>
                </c:pt>
                <c:pt idx="7">
                  <c:v>Onotse</c:v>
                </c:pt>
                <c:pt idx="8">
                  <c:v>Miinkay</c:v>
                </c:pt>
                <c:pt idx="9">
                  <c:v>Benjamin</c:v>
                </c:pt>
              </c:strCache>
            </c:strRef>
          </c:cat>
          <c:val>
            <c:numRef>
              <c:f>Sheet2!$E$1:$E$10</c:f>
              <c:numCache>
                <c:formatCode>General</c:formatCode>
                <c:ptCount val="10"/>
                <c:pt idx="0">
                  <c:v>0.996394</c:v>
                </c:pt>
                <c:pt idx="1">
                  <c:v>0.98909499999999961</c:v>
                </c:pt>
                <c:pt idx="2">
                  <c:v>0.98892599999999997</c:v>
                </c:pt>
                <c:pt idx="3">
                  <c:v>0.98256599999999938</c:v>
                </c:pt>
                <c:pt idx="4">
                  <c:v>0.97712800000000033</c:v>
                </c:pt>
                <c:pt idx="5">
                  <c:v>0.96853400000000001</c:v>
                </c:pt>
                <c:pt idx="6">
                  <c:v>0.95803499999999997</c:v>
                </c:pt>
                <c:pt idx="7">
                  <c:v>0.95669300000000035</c:v>
                </c:pt>
                <c:pt idx="8">
                  <c:v>0.95591899999999996</c:v>
                </c:pt>
                <c:pt idx="9">
                  <c:v>0.95527700000000004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8911672"/>
        <c:axId val="408910888"/>
      </c:barChart>
      <c:catAx>
        <c:axId val="4089116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08910888"/>
        <c:crosses val="autoZero"/>
        <c:auto val="1"/>
        <c:lblAlgn val="ctr"/>
        <c:lblOffset val="100"/>
        <c:noMultiLvlLbl val="0"/>
      </c:catAx>
      <c:valAx>
        <c:axId val="4089108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89116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/>
            </a:pPr>
            <a:r>
              <a:rPr lang="en-IN"/>
              <a:t>Duplicate Count</a:t>
            </a:r>
          </a:p>
        </c:rich>
      </c:tx>
      <c:layout>
        <c:manualLayout>
          <c:xMode val="edge"/>
          <c:yMode val="edge"/>
          <c:x val="0.44525888922445439"/>
          <c:y val="3.1687100673458875E-2"/>
        </c:manualLayout>
      </c:layout>
      <c:overlay val="0"/>
    </c:title>
    <c:autoTitleDeleted val="0"/>
    <c:view3D>
      <c:rotX val="0"/>
      <c:rotY val="0"/>
      <c:rAngAx val="0"/>
      <c:perspective val="0"/>
    </c:view3D>
    <c:floor>
      <c:thickness val="0"/>
      <c:spPr>
        <a:solidFill>
          <a:srgbClr val="CCCCCC"/>
        </a:solidFill>
        <a:ln>
          <a:solidFill>
            <a:srgbClr val="B3B3B3"/>
          </a:solidFill>
        </a:ln>
      </c:spPr>
    </c:floor>
    <c:sideWall>
      <c:thickness val="0"/>
      <c:spPr>
        <a:noFill/>
        <a:ln>
          <a:solidFill>
            <a:srgbClr val="B3B3B3"/>
          </a:solidFill>
          <a:prstDash val="solid"/>
        </a:ln>
      </c:spPr>
    </c:sideWall>
    <c:backWall>
      <c:thickness val="0"/>
      <c:spPr>
        <a:noFill/>
        <a:ln>
          <a:solidFill>
            <a:srgbClr val="B3B3B3"/>
          </a:solidFill>
          <a:prstDash val="solid"/>
        </a:ln>
      </c:spPr>
    </c:backWall>
    <c:plotArea>
      <c:layout>
        <c:manualLayout>
          <c:xMode val="edge"/>
          <c:yMode val="edge"/>
          <c:x val="5.3354468707305105E-2"/>
          <c:y val="0.12113600606304815"/>
          <c:w val="0.92667071361877262"/>
          <c:h val="0.77421861509238565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DC!$B$1</c:f>
              <c:strCache>
                <c:ptCount val="1"/>
                <c:pt idx="0">
                  <c:v>866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cat>
            <c:numRef>
              <c:f>DC!$A$2:$A$64</c:f>
              <c:numCache>
                <c:formatCode>General</c:formatCode>
                <c:ptCount val="6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cat>
          <c:val>
            <c:numRef>
              <c:f>DC!$B$2:$B$64</c:f>
              <c:numCache>
                <c:formatCode>General</c:formatCode>
                <c:ptCount val="63"/>
                <c:pt idx="0">
                  <c:v>51</c:v>
                </c:pt>
                <c:pt idx="1">
                  <c:v>30</c:v>
                </c:pt>
                <c:pt idx="2">
                  <c:v>33</c:v>
                </c:pt>
                <c:pt idx="3">
                  <c:v>21</c:v>
                </c:pt>
                <c:pt idx="4">
                  <c:v>21</c:v>
                </c:pt>
                <c:pt idx="5">
                  <c:v>13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2</c:v>
                </c:pt>
                <c:pt idx="10">
                  <c:v>0</c:v>
                </c:pt>
                <c:pt idx="11">
                  <c:v>1</c:v>
                </c:pt>
                <c:pt idx="12">
                  <c:v>3</c:v>
                </c:pt>
                <c:pt idx="13">
                  <c:v>3</c:v>
                </c:pt>
                <c:pt idx="14">
                  <c:v>6</c:v>
                </c:pt>
                <c:pt idx="15">
                  <c:v>2</c:v>
                </c:pt>
                <c:pt idx="16">
                  <c:v>5</c:v>
                </c:pt>
                <c:pt idx="17">
                  <c:v>3</c:v>
                </c:pt>
                <c:pt idx="18">
                  <c:v>2</c:v>
                </c:pt>
                <c:pt idx="19">
                  <c:v>1</c:v>
                </c:pt>
                <c:pt idx="20">
                  <c:v>2</c:v>
                </c:pt>
                <c:pt idx="21">
                  <c:v>2</c:v>
                </c:pt>
                <c:pt idx="22">
                  <c:v>3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1</c:v>
                </c:pt>
                <c:pt idx="28">
                  <c:v>1</c:v>
                </c:pt>
                <c:pt idx="29">
                  <c:v>3</c:v>
                </c:pt>
                <c:pt idx="30">
                  <c:v>0</c:v>
                </c:pt>
                <c:pt idx="31">
                  <c:v>3</c:v>
                </c:pt>
                <c:pt idx="32">
                  <c:v>1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2</c:v>
                </c:pt>
                <c:pt idx="37">
                  <c:v>1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2</c:v>
                </c:pt>
                <c:pt idx="42">
                  <c:v>1</c:v>
                </c:pt>
                <c:pt idx="43">
                  <c:v>1</c:v>
                </c:pt>
                <c:pt idx="44">
                  <c:v>2</c:v>
                </c:pt>
                <c:pt idx="45">
                  <c:v>1</c:v>
                </c:pt>
                <c:pt idx="46">
                  <c:v>0</c:v>
                </c:pt>
                <c:pt idx="47">
                  <c:v>1</c:v>
                </c:pt>
                <c:pt idx="48">
                  <c:v>1</c:v>
                </c:pt>
                <c:pt idx="49">
                  <c:v>0</c:v>
                </c:pt>
              </c:numCache>
            </c:numRef>
          </c:val>
          <c:shape val="cylinder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31356736"/>
        <c:axId val="331353992"/>
        <c:axId val="0"/>
      </c:bar3DChart>
      <c:valAx>
        <c:axId val="331353992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# of Users</a:t>
                </a:r>
              </a:p>
            </c:rich>
          </c:tx>
          <c:layout>
            <c:manualLayout>
              <c:xMode val="edge"/>
              <c:yMode val="edge"/>
              <c:x val="1.6433862626778237E-2"/>
              <c:y val="0.4328095906152781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331356736"/>
        <c:crosses val="autoZero"/>
        <c:crossBetween val="between"/>
      </c:valAx>
      <c:catAx>
        <c:axId val="3313567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IN"/>
                  <a:t># of Duplicates</a:t>
                </a:r>
              </a:p>
            </c:rich>
          </c:tx>
          <c:layout>
            <c:manualLayout>
              <c:xMode val="edge"/>
              <c:yMode val="edge"/>
              <c:x val="0.4306496891744061"/>
              <c:y val="0.9152994512049630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US"/>
          </a:p>
        </c:txPr>
        <c:crossAx val="331353992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Fraud Probability (HITS)</c:v>
          </c:tx>
          <c:invertIfNegative val="0"/>
          <c:cat>
            <c:strRef>
              <c:f>Sheet1!$A$1:$A$10</c:f>
              <c:strCache>
                <c:ptCount val="10"/>
                <c:pt idx="0">
                  <c:v>Dave</c:v>
                </c:pt>
                <c:pt idx="1">
                  <c:v>Corey</c:v>
                </c:pt>
                <c:pt idx="2">
                  <c:v>Nicole</c:v>
                </c:pt>
                <c:pt idx="3">
                  <c:v>Underhill</c:v>
                </c:pt>
                <c:pt idx="4">
                  <c:v>David</c:v>
                </c:pt>
                <c:pt idx="5">
                  <c:v>Christopher</c:v>
                </c:pt>
                <c:pt idx="6">
                  <c:v>Debra</c:v>
                </c:pt>
                <c:pt idx="7">
                  <c:v>Amanda</c:v>
                </c:pt>
                <c:pt idx="8">
                  <c:v>Vickie</c:v>
                </c:pt>
                <c:pt idx="9">
                  <c:v>Elise</c:v>
                </c:pt>
              </c:strCache>
            </c:strRef>
          </c:cat>
          <c:val>
            <c:numRef>
              <c:f>Sheet1!$B$1:$B$10</c:f>
              <c:numCache>
                <c:formatCode>General</c:formatCode>
                <c:ptCount val="10"/>
                <c:pt idx="0">
                  <c:v>0.98432999999999971</c:v>
                </c:pt>
                <c:pt idx="1">
                  <c:v>0.97969500000000054</c:v>
                </c:pt>
                <c:pt idx="2">
                  <c:v>0.96924100000000035</c:v>
                </c:pt>
                <c:pt idx="3">
                  <c:v>0.96113499999999996</c:v>
                </c:pt>
                <c:pt idx="4">
                  <c:v>0.94433</c:v>
                </c:pt>
                <c:pt idx="5">
                  <c:v>0.90514799999999962</c:v>
                </c:pt>
                <c:pt idx="6">
                  <c:v>0.90514799999999962</c:v>
                </c:pt>
                <c:pt idx="7">
                  <c:v>0.90514799999999962</c:v>
                </c:pt>
                <c:pt idx="8">
                  <c:v>0.90514799999999962</c:v>
                </c:pt>
                <c:pt idx="9">
                  <c:v>0.90514799999999962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1699512"/>
        <c:axId val="411699904"/>
      </c:barChart>
      <c:catAx>
        <c:axId val="4116995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11699904"/>
        <c:crosses val="autoZero"/>
        <c:auto val="1"/>
        <c:lblAlgn val="ctr"/>
        <c:lblOffset val="100"/>
        <c:noMultiLvlLbl val="0"/>
      </c:catAx>
      <c:valAx>
        <c:axId val="4116999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16995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Fraud Probability (sIA)</c:v>
          </c:tx>
          <c:invertIfNegative val="0"/>
          <c:cat>
            <c:strRef>
              <c:f>Sheet1!$F$1:$F$10</c:f>
              <c:strCache>
                <c:ptCount val="10"/>
                <c:pt idx="0">
                  <c:v>Corey</c:v>
                </c:pt>
                <c:pt idx="1">
                  <c:v>Amanda</c:v>
                </c:pt>
                <c:pt idx="2">
                  <c:v>Debra</c:v>
                </c:pt>
                <c:pt idx="3">
                  <c:v>David</c:v>
                </c:pt>
                <c:pt idx="4">
                  <c:v>Kelly</c:v>
                </c:pt>
                <c:pt idx="5">
                  <c:v>Christopher</c:v>
                </c:pt>
                <c:pt idx="6">
                  <c:v>Nikole</c:v>
                </c:pt>
                <c:pt idx="7">
                  <c:v>Underhill</c:v>
                </c:pt>
                <c:pt idx="8">
                  <c:v>Vickie</c:v>
                </c:pt>
                <c:pt idx="9">
                  <c:v>Elise</c:v>
                </c:pt>
              </c:strCache>
            </c:strRef>
          </c:cat>
          <c:val>
            <c:numRef>
              <c:f>Sheet1!$G$1:$G$10</c:f>
              <c:numCache>
                <c:formatCode>General</c:formatCode>
                <c:ptCount val="10"/>
                <c:pt idx="0">
                  <c:v>0.99285999999999996</c:v>
                </c:pt>
                <c:pt idx="1">
                  <c:v>0.98489300000000002</c:v>
                </c:pt>
                <c:pt idx="2">
                  <c:v>0.98096399999999939</c:v>
                </c:pt>
                <c:pt idx="3">
                  <c:v>0.97554600000000002</c:v>
                </c:pt>
                <c:pt idx="4">
                  <c:v>0.97208499999999998</c:v>
                </c:pt>
                <c:pt idx="5">
                  <c:v>0.96978600000000004</c:v>
                </c:pt>
                <c:pt idx="6">
                  <c:v>0.94663799999999998</c:v>
                </c:pt>
                <c:pt idx="7">
                  <c:v>0.94663699999999962</c:v>
                </c:pt>
                <c:pt idx="8">
                  <c:v>0.93296400000000002</c:v>
                </c:pt>
                <c:pt idx="9">
                  <c:v>0.92677500000000035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0794896"/>
        <c:axId val="410792936"/>
      </c:barChart>
      <c:catAx>
        <c:axId val="4107948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10792936"/>
        <c:crosses val="autoZero"/>
        <c:auto val="1"/>
        <c:lblAlgn val="ctr"/>
        <c:lblOffset val="100"/>
        <c:noMultiLvlLbl val="0"/>
      </c:catAx>
      <c:valAx>
        <c:axId val="4107929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07948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Fraud Probability (modified sIA ver. 1)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Fraud Probability (modified sIA)</c:v>
          </c:tx>
          <c:invertIfNegative val="0"/>
          <c:cat>
            <c:strRef>
              <c:f>Sheet1!$K$1:$K$10</c:f>
              <c:strCache>
                <c:ptCount val="10"/>
                <c:pt idx="0">
                  <c:v>Elise</c:v>
                </c:pt>
                <c:pt idx="1">
                  <c:v>Marnie</c:v>
                </c:pt>
                <c:pt idx="2">
                  <c:v>Craig</c:v>
                </c:pt>
                <c:pt idx="3">
                  <c:v>Vickie</c:v>
                </c:pt>
                <c:pt idx="4">
                  <c:v>Kelly</c:v>
                </c:pt>
                <c:pt idx="5">
                  <c:v>Debra</c:v>
                </c:pt>
                <c:pt idx="6">
                  <c:v>Christopher</c:v>
                </c:pt>
                <c:pt idx="7">
                  <c:v>Underhill</c:v>
                </c:pt>
                <c:pt idx="8">
                  <c:v>R.</c:v>
                </c:pt>
                <c:pt idx="9">
                  <c:v>Hieu</c:v>
                </c:pt>
              </c:strCache>
            </c:strRef>
          </c:cat>
          <c:val>
            <c:numRef>
              <c:f>Sheet1!$L$1:$L$10</c:f>
              <c:numCache>
                <c:formatCode>General</c:formatCode>
                <c:ptCount val="10"/>
                <c:pt idx="0">
                  <c:v>0.99221299999999946</c:v>
                </c:pt>
                <c:pt idx="1">
                  <c:v>0.9912379999999994</c:v>
                </c:pt>
                <c:pt idx="2">
                  <c:v>0.99116699999999947</c:v>
                </c:pt>
                <c:pt idx="3">
                  <c:v>0.98545699999999947</c:v>
                </c:pt>
                <c:pt idx="4">
                  <c:v>0.98367000000000004</c:v>
                </c:pt>
                <c:pt idx="5">
                  <c:v>0.98096399999999939</c:v>
                </c:pt>
                <c:pt idx="6">
                  <c:v>0.96978600000000004</c:v>
                </c:pt>
                <c:pt idx="7">
                  <c:v>0.96636999999999962</c:v>
                </c:pt>
                <c:pt idx="8">
                  <c:v>0.95452000000000004</c:v>
                </c:pt>
                <c:pt idx="9">
                  <c:v>0.94360999999999995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0795680"/>
        <c:axId val="410793328"/>
      </c:barChart>
      <c:catAx>
        <c:axId val="4107956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10793328"/>
        <c:crosses val="autoZero"/>
        <c:auto val="1"/>
        <c:lblAlgn val="ctr"/>
        <c:lblOffset val="100"/>
        <c:noMultiLvlLbl val="0"/>
      </c:catAx>
      <c:valAx>
        <c:axId val="4107933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07956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Fraud Probability (modified sIA ver. 2)</c:v>
          </c:tx>
          <c:invertIfNegative val="0"/>
          <c:cat>
            <c:strRef>
              <c:f>Sheet1!$N$1:$N$10</c:f>
              <c:strCache>
                <c:ptCount val="10"/>
                <c:pt idx="0">
                  <c:v>Heather</c:v>
                </c:pt>
                <c:pt idx="1">
                  <c:v>Mark</c:v>
                </c:pt>
                <c:pt idx="2">
                  <c:v>Tanya</c:v>
                </c:pt>
                <c:pt idx="3">
                  <c:v>Walker</c:v>
                </c:pt>
                <c:pt idx="4">
                  <c:v>Raphael</c:v>
                </c:pt>
                <c:pt idx="5">
                  <c:v>Elise</c:v>
                </c:pt>
                <c:pt idx="6">
                  <c:v>Marnie</c:v>
                </c:pt>
                <c:pt idx="7">
                  <c:v>Craig</c:v>
                </c:pt>
                <c:pt idx="8">
                  <c:v>Vickie</c:v>
                </c:pt>
                <c:pt idx="9">
                  <c:v>Kelly</c:v>
                </c:pt>
              </c:strCache>
            </c:strRef>
          </c:cat>
          <c:val>
            <c:numRef>
              <c:f>Sheet1!$O$1:$O$10</c:f>
              <c:numCache>
                <c:formatCode>General</c:formatCode>
                <c:ptCount val="10"/>
                <c:pt idx="0">
                  <c:v>0.99802299999999966</c:v>
                </c:pt>
                <c:pt idx="1">
                  <c:v>0.99702900000000005</c:v>
                </c:pt>
                <c:pt idx="2">
                  <c:v>0.99652399999999941</c:v>
                </c:pt>
                <c:pt idx="3">
                  <c:v>0.99651899999999949</c:v>
                </c:pt>
                <c:pt idx="4">
                  <c:v>0.99613199999999968</c:v>
                </c:pt>
                <c:pt idx="5">
                  <c:v>0.99221299999999946</c:v>
                </c:pt>
                <c:pt idx="6">
                  <c:v>0.9912379999999994</c:v>
                </c:pt>
                <c:pt idx="7">
                  <c:v>0.99116699999999947</c:v>
                </c:pt>
                <c:pt idx="8">
                  <c:v>0.98545699999999947</c:v>
                </c:pt>
                <c:pt idx="9">
                  <c:v>0.98367000000000004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4942952"/>
        <c:axId val="334940208"/>
      </c:barChart>
      <c:catAx>
        <c:axId val="3349429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34940208"/>
        <c:crosses val="autoZero"/>
        <c:auto val="1"/>
        <c:lblAlgn val="ctr"/>
        <c:lblOffset val="100"/>
        <c:noMultiLvlLbl val="0"/>
      </c:catAx>
      <c:valAx>
        <c:axId val="3349402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49429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Fraud Probability (HITS)</c:v>
          </c:tx>
          <c:invertIfNegative val="0"/>
          <c:cat>
            <c:strRef>
              <c:f>'BOT UC'!$B$2:$B$7</c:f>
              <c:strCache>
                <c:ptCount val="6"/>
                <c:pt idx="0">
                  <c:v>Charlie</c:v>
                </c:pt>
                <c:pt idx="1">
                  <c:v>Beatrice</c:v>
                </c:pt>
                <c:pt idx="2">
                  <c:v>Daniel</c:v>
                </c:pt>
                <c:pt idx="3">
                  <c:v>Foster</c:v>
                </c:pt>
                <c:pt idx="4">
                  <c:v>Alex</c:v>
                </c:pt>
                <c:pt idx="5">
                  <c:v>Emma</c:v>
                </c:pt>
              </c:strCache>
            </c:strRef>
          </c:cat>
          <c:val>
            <c:numRef>
              <c:f>'BOT UC'!$C$2:$C$7</c:f>
              <c:numCache>
                <c:formatCode>General</c:formatCode>
                <c:ptCount val="6"/>
                <c:pt idx="0">
                  <c:v>0.94077299999999997</c:v>
                </c:pt>
                <c:pt idx="1">
                  <c:v>0.92199100000000034</c:v>
                </c:pt>
                <c:pt idx="2">
                  <c:v>0.38767800000000024</c:v>
                </c:pt>
                <c:pt idx="3">
                  <c:v>0.34670000000000001</c:v>
                </c:pt>
                <c:pt idx="4">
                  <c:v>0.26579999999999998</c:v>
                </c:pt>
                <c:pt idx="5">
                  <c:v>0.20140000000000008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9359192"/>
        <c:axId val="419359584"/>
      </c:barChart>
      <c:catAx>
        <c:axId val="4193591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19359584"/>
        <c:crosses val="autoZero"/>
        <c:auto val="1"/>
        <c:lblAlgn val="ctr"/>
        <c:lblOffset val="100"/>
        <c:noMultiLvlLbl val="0"/>
      </c:catAx>
      <c:valAx>
        <c:axId val="4193595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93591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Fraud Probability (sIA)</c:v>
          </c:tx>
          <c:invertIfNegative val="0"/>
          <c:cat>
            <c:strRef>
              <c:f>'BOT UC'!$E$2:$E$7</c:f>
              <c:strCache>
                <c:ptCount val="6"/>
                <c:pt idx="0">
                  <c:v>Daniel</c:v>
                </c:pt>
                <c:pt idx="1">
                  <c:v>Charlie</c:v>
                </c:pt>
                <c:pt idx="2">
                  <c:v>Foster</c:v>
                </c:pt>
                <c:pt idx="3">
                  <c:v>Beatrice</c:v>
                </c:pt>
                <c:pt idx="4">
                  <c:v>Alex</c:v>
                </c:pt>
                <c:pt idx="5">
                  <c:v>Emma</c:v>
                </c:pt>
              </c:strCache>
            </c:strRef>
          </c:cat>
          <c:val>
            <c:numRef>
              <c:f>'BOT UC'!$F$2:$F$7</c:f>
              <c:numCache>
                <c:formatCode>General</c:formatCode>
                <c:ptCount val="6"/>
                <c:pt idx="0">
                  <c:v>0.51605500000000004</c:v>
                </c:pt>
                <c:pt idx="1">
                  <c:v>0.50576699999999952</c:v>
                </c:pt>
                <c:pt idx="2">
                  <c:v>0.5004039999999994</c:v>
                </c:pt>
                <c:pt idx="3">
                  <c:v>0.49704100000000001</c:v>
                </c:pt>
                <c:pt idx="4">
                  <c:v>0.47891000000000017</c:v>
                </c:pt>
                <c:pt idx="5">
                  <c:v>0.45803099999999997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3392616"/>
        <c:axId val="413393400"/>
      </c:barChart>
      <c:catAx>
        <c:axId val="4133926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13393400"/>
        <c:crosses val="autoZero"/>
        <c:auto val="1"/>
        <c:lblAlgn val="ctr"/>
        <c:lblOffset val="100"/>
        <c:noMultiLvlLbl val="0"/>
      </c:catAx>
      <c:valAx>
        <c:axId val="4133934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33926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Fraud Probability (modified sIA ver. 3)</c:v>
          </c:tx>
          <c:invertIfNegative val="0"/>
          <c:cat>
            <c:strRef>
              <c:f>'BOT UC'!$J$2:$J$7</c:f>
              <c:strCache>
                <c:ptCount val="6"/>
                <c:pt idx="0">
                  <c:v>Emma</c:v>
                </c:pt>
                <c:pt idx="1">
                  <c:v>Daniel</c:v>
                </c:pt>
                <c:pt idx="2">
                  <c:v>Alex</c:v>
                </c:pt>
                <c:pt idx="3">
                  <c:v>Foster</c:v>
                </c:pt>
                <c:pt idx="4">
                  <c:v>Beatrice</c:v>
                </c:pt>
                <c:pt idx="5">
                  <c:v>Charlie</c:v>
                </c:pt>
              </c:strCache>
            </c:strRef>
          </c:cat>
          <c:val>
            <c:numRef>
              <c:f>'BOT UC'!$K$2:$K$7</c:f>
              <c:numCache>
                <c:formatCode>General</c:formatCode>
                <c:ptCount val="6"/>
                <c:pt idx="0">
                  <c:v>0.71478500000000034</c:v>
                </c:pt>
                <c:pt idx="1">
                  <c:v>0.70275100000000035</c:v>
                </c:pt>
                <c:pt idx="2">
                  <c:v>0.52752599999999972</c:v>
                </c:pt>
                <c:pt idx="3">
                  <c:v>0.30965600000000021</c:v>
                </c:pt>
                <c:pt idx="4">
                  <c:v>0.22741300000000009</c:v>
                </c:pt>
                <c:pt idx="5">
                  <c:v>1.0145000000000001E-2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9350568"/>
        <c:axId val="419349784"/>
      </c:barChart>
      <c:catAx>
        <c:axId val="4193505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19349784"/>
        <c:crosses val="autoZero"/>
        <c:auto val="1"/>
        <c:lblAlgn val="ctr"/>
        <c:lblOffset val="100"/>
        <c:noMultiLvlLbl val="0"/>
      </c:catAx>
      <c:valAx>
        <c:axId val="4193497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93505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0.08167</cdr:x>
      <cdr:y>0.09194</cdr:y>
    </cdr:from>
    <cdr:to>
      <cdr:x>0.21056</cdr:x>
      <cdr:y>0.99438</cdr:y>
    </cdr:to>
    <cdr:sp macro="" textlink="">
      <cdr:nvSpPr>
        <cdr:cNvPr id="2" name="Oval 1"/>
        <cdr:cNvSpPr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27892" y="230141"/>
          <a:ext cx="675250" cy="2258891"/>
        </a:xfrm>
        <a:prstGeom xmlns:a="http://schemas.openxmlformats.org/drawingml/2006/main" prst="ellipse">
          <a:avLst/>
        </a:prstGeom>
        <a:solidFill xmlns:a="http://schemas.openxmlformats.org/drawingml/2006/main">
          <a:srgbClr val="FFFFFF">
            <a:alpha val="0"/>
          </a:srgbClr>
        </a:solidFill>
        <a:ln xmlns:a="http://schemas.openxmlformats.org/drawingml/2006/main" w="9525">
          <a:solidFill>
            <a:srgbClr val="000000"/>
          </a:solidFill>
          <a:round/>
          <a:headEnd/>
          <a:tailEnd/>
        </a:ln>
      </cdr:spPr>
      <cdr:txBody>
        <a:bodyPr xmlns:a="http://schemas.openxmlformats.org/drawingml/2006/main" rot="0" vert="horz" wrap="square" lIns="91440" tIns="45720" rIns="91440" bIns="45720" anchor="t" anchorCtr="0" upright="1">
          <a:noAutofit/>
        </a:bodyPr>
        <a:lstStyle xmlns:a="http://schemas.openxmlformats.org/drawingml/2006/main"/>
        <a:p xmlns:a="http://schemas.openxmlformats.org/drawingml/2006/main">
          <a:endParaRPr lang="en-IN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0.2452</cdr:x>
      <cdr:y>0.13501</cdr:y>
    </cdr:from>
    <cdr:to>
      <cdr:x>0.37891</cdr:x>
      <cdr:y>1</cdr:y>
    </cdr:to>
    <cdr:sp macro="" textlink="">
      <cdr:nvSpPr>
        <cdr:cNvPr id="2" name="Oval 1"/>
        <cdr:cNvSpPr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238348" y="349127"/>
          <a:ext cx="675250" cy="2236762"/>
        </a:xfrm>
        <a:prstGeom xmlns:a="http://schemas.openxmlformats.org/drawingml/2006/main" prst="ellipse">
          <a:avLst/>
        </a:prstGeom>
        <a:solidFill xmlns:a="http://schemas.openxmlformats.org/drawingml/2006/main">
          <a:srgbClr val="FFFFFF">
            <a:alpha val="0"/>
          </a:srgbClr>
        </a:solidFill>
        <a:ln xmlns:a="http://schemas.openxmlformats.org/drawingml/2006/main" w="9525">
          <a:solidFill>
            <a:srgbClr val="000000"/>
          </a:solidFill>
          <a:round/>
          <a:headEnd/>
          <a:tailEnd/>
        </a:ln>
      </cdr:spPr>
      <cdr:txBody>
        <a:bodyPr xmlns:a="http://schemas.openxmlformats.org/drawingml/2006/main" rot="0" vert="horz" wrap="square" lIns="91440" tIns="45720" rIns="91440" bIns="45720" anchor="t" anchorCtr="0" upright="1"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IN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0.86064</cdr:x>
      <cdr:y>0.62932</cdr:y>
    </cdr:from>
    <cdr:to>
      <cdr:x>0.94986</cdr:x>
      <cdr:y>0.97001</cdr:y>
    </cdr:to>
    <cdr:sp macro="" textlink="">
      <cdr:nvSpPr>
        <cdr:cNvPr id="2" name="Oval 1"/>
        <cdr:cNvSpPr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8693002" y="1180880"/>
          <a:ext cx="901163" cy="639274"/>
        </a:xfrm>
        <a:prstGeom xmlns:a="http://schemas.openxmlformats.org/drawingml/2006/main" prst="ellipse">
          <a:avLst/>
        </a:prstGeom>
        <a:solidFill xmlns:a="http://schemas.openxmlformats.org/drawingml/2006/main">
          <a:srgbClr val="FFFFFF">
            <a:alpha val="0"/>
          </a:srgbClr>
        </a:solidFill>
        <a:ln xmlns:a="http://schemas.openxmlformats.org/drawingml/2006/main" w="9525">
          <a:solidFill>
            <a:srgbClr val="000000"/>
          </a:solidFill>
          <a:round/>
          <a:headEnd/>
          <a:tailEnd/>
        </a:ln>
      </cdr:spPr>
      <cdr:txBody>
        <a:bodyPr xmlns:a="http://schemas.openxmlformats.org/drawingml/2006/main" rot="0" vert="horz" wrap="square" lIns="91440" tIns="45720" rIns="91440" bIns="45720" anchor="t" anchorCtr="0" upright="1">
          <a:noAutofit/>
        </a:bodyPr>
        <a:lstStyle xmlns:a="http://schemas.openxmlformats.org/drawingml/2006/main"/>
        <a:p xmlns:a="http://schemas.openxmlformats.org/drawingml/2006/main">
          <a:endParaRPr lang="en-IN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540-4CDB-4080-83C0-D52315D77C2A}" type="datetimeFigureOut">
              <a:rPr lang="en-IN" smtClean="0"/>
              <a:t>02-Dec-2014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3A1F-B7CC-4589-81C3-400CC7483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31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540-4CDB-4080-83C0-D52315D77C2A}" type="datetimeFigureOut">
              <a:rPr lang="en-IN" smtClean="0"/>
              <a:t>02-Dec-2014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3A1F-B7CC-4589-81C3-400CC7483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67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540-4CDB-4080-83C0-D52315D77C2A}" type="datetimeFigureOut">
              <a:rPr lang="en-IN" smtClean="0"/>
              <a:t>02-Dec-2014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3A1F-B7CC-4589-81C3-400CC7483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00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540-4CDB-4080-83C0-D52315D77C2A}" type="datetimeFigureOut">
              <a:rPr lang="en-IN" smtClean="0"/>
              <a:t>02-Dec-2014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3A1F-B7CC-4589-81C3-400CC7483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97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540-4CDB-4080-83C0-D52315D77C2A}" type="datetimeFigureOut">
              <a:rPr lang="en-IN" smtClean="0"/>
              <a:t>02-Dec-2014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3A1F-B7CC-4589-81C3-400CC7483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72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540-4CDB-4080-83C0-D52315D77C2A}" type="datetimeFigureOut">
              <a:rPr lang="en-IN" smtClean="0"/>
              <a:t>02-Dec-2014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3A1F-B7CC-4589-81C3-400CC7483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49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540-4CDB-4080-83C0-D52315D77C2A}" type="datetimeFigureOut">
              <a:rPr lang="en-IN" smtClean="0"/>
              <a:t>02-Dec-2014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3A1F-B7CC-4589-81C3-400CC7483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99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540-4CDB-4080-83C0-D52315D77C2A}" type="datetimeFigureOut">
              <a:rPr lang="en-IN" smtClean="0"/>
              <a:t>02-Dec-2014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3A1F-B7CC-4589-81C3-400CC7483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25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540-4CDB-4080-83C0-D52315D77C2A}" type="datetimeFigureOut">
              <a:rPr lang="en-IN" smtClean="0"/>
              <a:t>02-Dec-2014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3A1F-B7CC-4589-81C3-400CC7483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58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540-4CDB-4080-83C0-D52315D77C2A}" type="datetimeFigureOut">
              <a:rPr lang="en-IN" smtClean="0"/>
              <a:t>02-Dec-2014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3A1F-B7CC-4589-81C3-400CC7483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6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540-4CDB-4080-83C0-D52315D77C2A}" type="datetimeFigureOut">
              <a:rPr lang="en-IN" smtClean="0"/>
              <a:t>02-Dec-2014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3A1F-B7CC-4589-81C3-400CC7483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91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02540-4CDB-4080-83C0-D52315D77C2A}" type="datetimeFigureOut">
              <a:rPr lang="en-IN" smtClean="0"/>
              <a:t>02-Dec-2014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23A1F-B7CC-4589-81C3-400CC7483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3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Fraud Detection in Online Reviews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By:</a:t>
            </a:r>
          </a:p>
          <a:p>
            <a:r>
              <a:rPr lang="en-IN" dirty="0" smtClean="0"/>
              <a:t>Rajendra Kumar Raghupatruni</a:t>
            </a:r>
          </a:p>
          <a:p>
            <a:r>
              <a:rPr lang="en-IN" dirty="0" err="1" smtClean="0"/>
              <a:t>Mudit</a:t>
            </a:r>
            <a:r>
              <a:rPr lang="en-IN" dirty="0" smtClean="0"/>
              <a:t> </a:t>
            </a:r>
            <a:r>
              <a:rPr lang="en-IN" dirty="0" err="1" smtClean="0"/>
              <a:t>Mehrotra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0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Statistics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684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Statistics – 2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288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Tested our modified FE with bot and real data</a:t>
            </a:r>
          </a:p>
          <a:p>
            <a:r>
              <a:rPr lang="en-IN" dirty="0" smtClean="0"/>
              <a:t>Compared results with HITS and native FE</a:t>
            </a:r>
          </a:p>
          <a:p>
            <a:r>
              <a:rPr lang="en-IN" dirty="0" smtClean="0"/>
              <a:t>Validated our top 25 Fraud users with SVN</a:t>
            </a:r>
          </a:p>
          <a:p>
            <a:pPr lvl="1"/>
            <a:r>
              <a:rPr lang="en-IN" dirty="0" smtClean="0"/>
              <a:t>SVM Training set – based on Rec/Non-Rec Yelp data</a:t>
            </a:r>
          </a:p>
        </p:txBody>
      </p:sp>
    </p:spTree>
    <p:extLst>
      <p:ext uri="{BB962C8B-B14F-4D97-AF65-F5344CB8AC3E}">
        <p14:creationId xmlns:p14="http://schemas.microsoft.com/office/powerpoint/2010/main" val="299091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1 – Usefulness</a:t>
            </a:r>
            <a:endParaRPr lang="en-IN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82946"/>
              </p:ext>
            </p:extLst>
          </p:nvPr>
        </p:nvGraphicFramePr>
        <p:xfrm>
          <a:off x="838200" y="1690688"/>
          <a:ext cx="4605997" cy="2661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587566851"/>
              </p:ext>
            </p:extLst>
          </p:nvPr>
        </p:nvGraphicFramePr>
        <p:xfrm>
          <a:off x="5824023" y="1799711"/>
          <a:ext cx="4951829" cy="246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496575790"/>
              </p:ext>
            </p:extLst>
          </p:nvPr>
        </p:nvGraphicFramePr>
        <p:xfrm>
          <a:off x="1223889" y="4121834"/>
          <a:ext cx="9439421" cy="2363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571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2 – Usefulness + Duplicates</a:t>
            </a: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073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3 – Bot - ALL</a:t>
            </a:r>
            <a:endParaRPr lang="en-IN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43833"/>
              </p:ext>
            </p:extLst>
          </p:nvPr>
        </p:nvGraphicFramePr>
        <p:xfrm>
          <a:off x="838200" y="1773479"/>
          <a:ext cx="5239043" cy="250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4157050755"/>
              </p:ext>
            </p:extLst>
          </p:nvPr>
        </p:nvGraphicFramePr>
        <p:xfrm>
          <a:off x="6147582" y="1690688"/>
          <a:ext cx="5050301" cy="2585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4076649422"/>
              </p:ext>
            </p:extLst>
          </p:nvPr>
        </p:nvGraphicFramePr>
        <p:xfrm>
          <a:off x="942535" y="4389926"/>
          <a:ext cx="10100603" cy="1876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9036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68" y="294787"/>
            <a:ext cx="10515600" cy="1325563"/>
          </a:xfrm>
        </p:spPr>
        <p:txBody>
          <a:bodyPr/>
          <a:lstStyle/>
          <a:p>
            <a:r>
              <a:rPr lang="en-IN" dirty="0" smtClean="0"/>
              <a:t>Results 4 - Honesty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747283"/>
              </p:ext>
            </p:extLst>
          </p:nvPr>
        </p:nvGraphicFramePr>
        <p:xfrm>
          <a:off x="856957" y="1727151"/>
          <a:ext cx="5253111" cy="2830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79267590"/>
              </p:ext>
            </p:extLst>
          </p:nvPr>
        </p:nvGraphicFramePr>
        <p:xfrm>
          <a:off x="6274190" y="1690689"/>
          <a:ext cx="4712678" cy="282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356537017"/>
              </p:ext>
            </p:extLst>
          </p:nvPr>
        </p:nvGraphicFramePr>
        <p:xfrm>
          <a:off x="852268" y="4389120"/>
          <a:ext cx="10106464" cy="1900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3576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5 – Validation with SVM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735538"/>
              </p:ext>
            </p:extLst>
          </p:nvPr>
        </p:nvGraphicFramePr>
        <p:xfrm>
          <a:off x="1266090" y="1690688"/>
          <a:ext cx="9762982" cy="3922320"/>
        </p:xfrm>
        <a:graphic>
          <a:graphicData uri="http://schemas.openxmlformats.org/drawingml/2006/table">
            <a:tbl>
              <a:tblPr firstRow="1" firstCol="1" bandRow="1">
                <a:tableStyleId>{91EBBBCC-DAD2-459C-BE2E-F6DE35CF9A28}</a:tableStyleId>
              </a:tblPr>
              <a:tblGrid>
                <a:gridCol w="1952174"/>
                <a:gridCol w="1952174"/>
                <a:gridCol w="1952174"/>
                <a:gridCol w="1953230"/>
                <a:gridCol w="1953230"/>
              </a:tblGrid>
              <a:tr h="653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effectLst/>
                        </a:rPr>
                        <a:t>User: Fraud 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</a:rPr>
                        <a:t>User: Fraud 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</a:rPr>
                        <a:t>User: Fraud 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</a:rPr>
                        <a:t>User: Fraud 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effectLst/>
                        </a:rPr>
                        <a:t>User: Fraud 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53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Heather </a:t>
                      </a:r>
                      <a:r>
                        <a:rPr lang="en-IN" sz="1400" b="0" dirty="0" smtClean="0">
                          <a:effectLst/>
                        </a:rPr>
                        <a:t>– </a:t>
                      </a:r>
                      <a:r>
                        <a:rPr lang="en-IN" sz="1400" b="0" dirty="0">
                          <a:effectLst/>
                        </a:rPr>
                        <a:t>Y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Elise - Y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R. - Y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Kara - Y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Marlene - N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53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Mark - Y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</a:rPr>
                        <a:t>Marnie -Y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</a:rPr>
                        <a:t>Hiew - Y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</a:rPr>
                        <a:t>Dan - Y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</a:rPr>
                        <a:t>Alessandara - Y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53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Tanya - Y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</a:rPr>
                        <a:t>Craig - Y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</a:rPr>
                        <a:t>Marissa - N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</a:rPr>
                        <a:t>Tim - N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</a:rPr>
                        <a:t>Jill - N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53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Walker - Y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Vickie - Y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</a:rPr>
                        <a:t>Erin - N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</a:rPr>
                        <a:t>Jenn - Y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>
                          <a:effectLst/>
                        </a:rPr>
                        <a:t>Benjamin - N</a:t>
                      </a:r>
                      <a:endParaRPr lang="en-IN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53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Raphael - Y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Kelly - Y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Christine - Y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Tracy - N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</a:rPr>
                        <a:t>Alison - Y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2012" y="6006905"/>
            <a:ext cx="482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Accuracy = (18/25) (classification)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95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1600" dirty="0"/>
              <a:t>Mukherjee, A., Liu, B., Wang, J., Glance, N. and Jindal, N. 2011. Detecting group review spam. In </a:t>
            </a:r>
            <a:r>
              <a:rPr lang="en-IN" sz="1600" i="1" dirty="0"/>
              <a:t>WWW. </a:t>
            </a:r>
            <a:endParaRPr lang="en-IN" sz="1600" i="1" dirty="0" smtClean="0"/>
          </a:p>
          <a:p>
            <a:endParaRPr lang="en-IN" sz="1600" dirty="0"/>
          </a:p>
          <a:p>
            <a:r>
              <a:rPr lang="en-IN" sz="1600" dirty="0"/>
              <a:t>Akoglu, L., Chandy, R. and Faloutsos, Christos. 2013. Opinion fraud detection in online reviews by network effects. In </a:t>
            </a:r>
            <a:r>
              <a:rPr lang="en-IN" sz="1600" i="1" dirty="0"/>
              <a:t>ICWSM </a:t>
            </a:r>
            <a:endParaRPr lang="en-IN" sz="1600" i="1" dirty="0" smtClean="0"/>
          </a:p>
          <a:p>
            <a:endParaRPr lang="en-IN" sz="1600" dirty="0"/>
          </a:p>
          <a:p>
            <a:r>
              <a:rPr lang="en-IN" sz="1600" dirty="0"/>
              <a:t>Wang, G., Xie, S., Liu, B. and Yu, P. S. 2011. Review graph based online store review spammer detection. In </a:t>
            </a:r>
            <a:r>
              <a:rPr lang="en-IN" sz="1600" i="1" dirty="0"/>
              <a:t>ICDM, 1242–1247</a:t>
            </a:r>
            <a:r>
              <a:rPr lang="en-IN" sz="1600" i="1" dirty="0" smtClean="0"/>
              <a:t>.</a:t>
            </a:r>
          </a:p>
          <a:p>
            <a:endParaRPr lang="en-IN" sz="1600" dirty="0"/>
          </a:p>
          <a:p>
            <a:r>
              <a:rPr lang="en-IN" sz="1600" dirty="0" err="1"/>
              <a:t>Geli</a:t>
            </a:r>
            <a:r>
              <a:rPr lang="en-IN" sz="1600" dirty="0"/>
              <a:t> </a:t>
            </a:r>
            <a:r>
              <a:rPr lang="en-IN" sz="1600" dirty="0" err="1"/>
              <a:t>Fei</a:t>
            </a:r>
            <a:r>
              <a:rPr lang="en-IN" sz="1600" dirty="0"/>
              <a:t>, Arjun Mukherjee, Bing Liu, </a:t>
            </a:r>
            <a:r>
              <a:rPr lang="en-IN" sz="1600" dirty="0" err="1"/>
              <a:t>Meichun</a:t>
            </a:r>
            <a:r>
              <a:rPr lang="en-IN" sz="1600" dirty="0"/>
              <a:t> Hsu, </a:t>
            </a:r>
            <a:r>
              <a:rPr lang="en-IN" sz="1600" dirty="0" err="1"/>
              <a:t>Malu</a:t>
            </a:r>
            <a:r>
              <a:rPr lang="en-IN" sz="1600" dirty="0"/>
              <a:t> Castellanos, and </a:t>
            </a:r>
            <a:r>
              <a:rPr lang="en-IN" sz="1600" dirty="0" err="1"/>
              <a:t>Riddhiman</a:t>
            </a:r>
            <a:r>
              <a:rPr lang="en-IN" sz="1600" dirty="0"/>
              <a:t> Ghosh. Exploiting Burstiness in Reviews for Review Spammer Detection. In </a:t>
            </a:r>
            <a:r>
              <a:rPr lang="en-IN" sz="1600" i="1" dirty="0"/>
              <a:t>ICWSM. 2013</a:t>
            </a:r>
            <a:r>
              <a:rPr lang="en-IN" sz="1600" dirty="0" smtClean="0"/>
              <a:t>.</a:t>
            </a:r>
          </a:p>
          <a:p>
            <a:endParaRPr lang="en-IN" sz="1600" dirty="0" smtClean="0"/>
          </a:p>
          <a:p>
            <a:r>
              <a:rPr lang="en-IN" sz="1600" dirty="0" smtClean="0"/>
              <a:t>Jindal</a:t>
            </a:r>
            <a:r>
              <a:rPr lang="en-IN" sz="1600" dirty="0"/>
              <a:t>, Nitin, and Bing Liu. "Review spam detection." Proceedings of the 16th international conference on World Wide Web. </a:t>
            </a:r>
            <a:r>
              <a:rPr lang="en-IN" sz="1600" i="1" dirty="0"/>
              <a:t>ACM, 2007</a:t>
            </a:r>
            <a:r>
              <a:rPr lang="en-IN" sz="1600" dirty="0" smtClean="0"/>
              <a:t>.</a:t>
            </a:r>
          </a:p>
          <a:p>
            <a:endParaRPr lang="en-IN" sz="1600" dirty="0"/>
          </a:p>
          <a:p>
            <a:r>
              <a:rPr lang="en-IN" sz="1600" dirty="0" err="1"/>
              <a:t>Broder</a:t>
            </a:r>
            <a:r>
              <a:rPr lang="en-IN" sz="1600" dirty="0"/>
              <a:t>, A. Z. On the resemblance and containment of documents. In Proceedings of Compression and Complexity of Sequences 1997, IEEE Computer Society, 1997.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46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 descr="C:\Users\johnsonem\AppData\Local\Microsoft\Windows\Temporary Internet Files\Content.IE5\2XVYZJ5S\MC900123883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825" y="1825625"/>
            <a:ext cx="351434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/>
          <p:cNvSpPr txBox="1"/>
          <p:nvPr/>
        </p:nvSpPr>
        <p:spPr>
          <a:xfrm rot="20465955">
            <a:off x="4726674" y="2501008"/>
            <a:ext cx="2438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>
                <a:solidFill>
                  <a:schemeClr val="tx2"/>
                </a:solidFill>
                <a:latin typeface="Forte" pitchFamily="66" charset="0"/>
              </a:rPr>
              <a:t>Thank </a:t>
            </a:r>
            <a:br>
              <a:rPr lang="en-US" sz="4400" b="1" dirty="0" smtClean="0">
                <a:solidFill>
                  <a:schemeClr val="tx2"/>
                </a:solidFill>
                <a:latin typeface="Forte" pitchFamily="66" charset="0"/>
              </a:rPr>
            </a:br>
            <a:r>
              <a:rPr lang="en-US" sz="4400" b="1" dirty="0" smtClean="0">
                <a:solidFill>
                  <a:schemeClr val="tx2"/>
                </a:solidFill>
                <a:latin typeface="Forte" pitchFamily="66" charset="0"/>
              </a:rPr>
              <a:t>you!</a:t>
            </a:r>
            <a:endParaRPr lang="en-US" sz="4400" b="1" dirty="0">
              <a:solidFill>
                <a:schemeClr val="tx2"/>
              </a:solidFill>
              <a:latin typeface="Forte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74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Online reviews influences potential customers` choice of purchases</a:t>
            </a:r>
          </a:p>
          <a:p>
            <a:r>
              <a:rPr lang="en-IN" dirty="0" smtClean="0"/>
              <a:t>Decides the fate of the product</a:t>
            </a:r>
          </a:p>
          <a:p>
            <a:r>
              <a:rPr lang="en-IN" dirty="0" smtClean="0"/>
              <a:t>People are paid to write untruthful reviews</a:t>
            </a:r>
          </a:p>
          <a:p>
            <a:r>
              <a:rPr lang="en-IN" dirty="0" smtClean="0"/>
              <a:t>So, there is a need to identify such reviews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25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Identify online review spam using Fraud Eagle Framework</a:t>
            </a:r>
          </a:p>
          <a:p>
            <a:r>
              <a:rPr lang="en-IN" dirty="0" smtClean="0"/>
              <a:t>Fraud Eagle Framework – Proposed by Akoglu et al.</a:t>
            </a:r>
          </a:p>
          <a:p>
            <a:r>
              <a:rPr lang="en-IN" dirty="0" smtClean="0"/>
              <a:t>Fraud Eagle works fairly well</a:t>
            </a:r>
          </a:p>
        </p:txBody>
      </p:sp>
    </p:spTree>
    <p:extLst>
      <p:ext uri="{BB962C8B-B14F-4D97-AF65-F5344CB8AC3E}">
        <p14:creationId xmlns:p14="http://schemas.microsoft.com/office/powerpoint/2010/main" val="347594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So, what did we do?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are interested in improving the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930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do we do that?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Introducing more orthogonalities</a:t>
            </a:r>
          </a:p>
          <a:p>
            <a:pPr lvl="1"/>
            <a:r>
              <a:rPr lang="en-IN" dirty="0" smtClean="0"/>
              <a:t>Usefulness count from reviews</a:t>
            </a:r>
          </a:p>
          <a:p>
            <a:pPr lvl="1"/>
            <a:r>
              <a:rPr lang="en-IN" dirty="0" smtClean="0"/>
              <a:t>Duplicates in reviews</a:t>
            </a:r>
          </a:p>
          <a:p>
            <a:pPr lvl="1"/>
            <a:r>
              <a:rPr lang="en-IN" dirty="0" smtClean="0"/>
              <a:t>Verified Purchased Tags</a:t>
            </a:r>
            <a:endParaRPr lang="en-IN" dirty="0"/>
          </a:p>
          <a:p>
            <a:r>
              <a:rPr lang="en-IN" dirty="0" smtClean="0"/>
              <a:t>These new attributes are plugged into FE as priors</a:t>
            </a:r>
          </a:p>
        </p:txBody>
      </p:sp>
    </p:spTree>
    <p:extLst>
      <p:ext uri="{BB962C8B-B14F-4D97-AF65-F5344CB8AC3E}">
        <p14:creationId xmlns:p14="http://schemas.microsoft.com/office/powerpoint/2010/main" val="98995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did it get </a:t>
            </a:r>
            <a:r>
              <a:rPr lang="en-IN" dirty="0" smtClean="0"/>
              <a:t>improved?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Well, its discussed in coming few slides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066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New features -</a:t>
            </a:r>
            <a:r>
              <a:rPr lang="en-IN" dirty="0" smtClean="0"/>
              <a:t> How did we get them?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Useful Count – Yelp and Amazon provides</a:t>
            </a:r>
          </a:p>
          <a:p>
            <a:r>
              <a:rPr lang="en-IN" dirty="0" smtClean="0"/>
              <a:t>Verified Purchased – Amazon endorses the reviews</a:t>
            </a:r>
          </a:p>
          <a:p>
            <a:r>
              <a:rPr lang="en-IN" dirty="0" smtClean="0"/>
              <a:t>Duplicate Count</a:t>
            </a:r>
          </a:p>
          <a:p>
            <a:pPr lvl="1"/>
            <a:r>
              <a:rPr lang="en-IN" dirty="0" smtClean="0"/>
              <a:t>Computed using cosine similarity</a:t>
            </a:r>
          </a:p>
          <a:p>
            <a:pPr lvl="1"/>
            <a:r>
              <a:rPr lang="en-IN" dirty="0" smtClean="0"/>
              <a:t>Duplicate Candidates</a:t>
            </a:r>
          </a:p>
          <a:p>
            <a:pPr lvl="2"/>
            <a:r>
              <a:rPr lang="en-IN" dirty="0" smtClean="0"/>
              <a:t>Similarity Score </a:t>
            </a:r>
            <a:r>
              <a:rPr lang="en-IN" dirty="0" smtClean="0"/>
              <a:t>&gt; 0.85</a:t>
            </a:r>
          </a:p>
          <a:p>
            <a:pPr lvl="1"/>
            <a:r>
              <a:rPr lang="en-IN" dirty="0" smtClean="0"/>
              <a:t>Computing Cosine </a:t>
            </a:r>
            <a:r>
              <a:rPr lang="en-IN" dirty="0" err="1" smtClean="0"/>
              <a:t>sim</a:t>
            </a:r>
            <a:r>
              <a:rPr lang="en-IN" dirty="0" smtClean="0"/>
              <a:t> – Tedious task</a:t>
            </a:r>
          </a:p>
          <a:p>
            <a:pPr lvl="1"/>
            <a:r>
              <a:rPr lang="en-IN" dirty="0" smtClean="0"/>
              <a:t>Limited the # of reviews to 5000 for calculating cosine similarity</a:t>
            </a:r>
          </a:p>
          <a:p>
            <a:pPr lvl="1"/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828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Yelp – Academic Dataset</a:t>
            </a:r>
          </a:p>
          <a:p>
            <a:endParaRPr lang="en-IN" dirty="0" smtClean="0"/>
          </a:p>
          <a:p>
            <a:r>
              <a:rPr lang="en-IN" dirty="0" smtClean="0"/>
              <a:t>Yelp – Crawled Recommended &amp; Non-Recommended</a:t>
            </a:r>
          </a:p>
          <a:p>
            <a:endParaRPr lang="en-IN" dirty="0" smtClean="0"/>
          </a:p>
          <a:p>
            <a:r>
              <a:rPr lang="en-IN" dirty="0" smtClean="0"/>
              <a:t>Amazon – Crawled Data  esp</a:t>
            </a:r>
            <a:r>
              <a:rPr lang="en-IN" dirty="0" smtClean="0"/>
              <a:t>., for </a:t>
            </a:r>
            <a:r>
              <a:rPr lang="en-IN" dirty="0" smtClean="0"/>
              <a:t>“Verified Purchased”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903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about Dataset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961691"/>
              </p:ext>
            </p:extLst>
          </p:nvPr>
        </p:nvGraphicFramePr>
        <p:xfrm>
          <a:off x="3895298" y="3790903"/>
          <a:ext cx="2546445" cy="1522777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174613"/>
                <a:gridCol w="137183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IN" dirty="0" smtClean="0"/>
                        <a:t>Academic</a:t>
                      </a:r>
                      <a:r>
                        <a:rPr lang="en-IN" baseline="0" dirty="0" smtClean="0"/>
                        <a:t> Dataset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0257">
                <a:tc>
                  <a:txBody>
                    <a:bodyPr/>
                    <a:lstStyle/>
                    <a:p>
                      <a:r>
                        <a:rPr lang="en-IN" dirty="0" smtClean="0"/>
                        <a:t>Users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2,52,899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Products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42,154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Reviews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1,125,459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1148327"/>
              </p:ext>
            </p:extLst>
          </p:nvPr>
        </p:nvGraphicFramePr>
        <p:xfrm>
          <a:off x="6570259" y="1897039"/>
          <a:ext cx="2546445" cy="1517697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174613"/>
                <a:gridCol w="1371832"/>
              </a:tblGrid>
              <a:tr h="219814">
                <a:tc gridSpan="2">
                  <a:txBody>
                    <a:bodyPr/>
                    <a:lstStyle/>
                    <a:p>
                      <a:r>
                        <a:rPr lang="en-IN" baseline="0" dirty="0" smtClean="0"/>
                        <a:t>Non-Rec Dataset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0257">
                <a:tc>
                  <a:txBody>
                    <a:bodyPr/>
                    <a:lstStyle/>
                    <a:p>
                      <a:r>
                        <a:rPr lang="en-IN" dirty="0" smtClean="0"/>
                        <a:t>Users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15,971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Products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Reviews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30,308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4525529"/>
              </p:ext>
            </p:extLst>
          </p:nvPr>
        </p:nvGraphicFramePr>
        <p:xfrm>
          <a:off x="1236260" y="1899313"/>
          <a:ext cx="2546445" cy="1517697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174613"/>
                <a:gridCol w="1371832"/>
              </a:tblGrid>
              <a:tr h="219814">
                <a:tc gridSpan="2">
                  <a:txBody>
                    <a:bodyPr/>
                    <a:lstStyle/>
                    <a:p>
                      <a:r>
                        <a:rPr lang="en-IN" baseline="0" dirty="0" smtClean="0"/>
                        <a:t>Rec Dataset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0257">
                <a:tc>
                  <a:txBody>
                    <a:bodyPr/>
                    <a:lstStyle/>
                    <a:p>
                      <a:r>
                        <a:rPr lang="en-IN" dirty="0" smtClean="0"/>
                        <a:t>Users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43,580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Products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Reviews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2,32,681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7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117</TotalTime>
  <Words>661</Words>
  <Application>Microsoft Office PowerPoint</Application>
  <PresentationFormat>Widescreen</PresentationFormat>
  <Paragraphs>133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Schoolbook</vt:lpstr>
      <vt:lpstr>Forte</vt:lpstr>
      <vt:lpstr>Times New Roman</vt:lpstr>
      <vt:lpstr>Office Theme</vt:lpstr>
      <vt:lpstr>Fraud Detection in Online Reviews</vt:lpstr>
      <vt:lpstr>Motivation</vt:lpstr>
      <vt:lpstr>Problem Statement</vt:lpstr>
      <vt:lpstr>So, what did we do?</vt:lpstr>
      <vt:lpstr>How do we do that?</vt:lpstr>
      <vt:lpstr>How did it get improved?</vt:lpstr>
      <vt:lpstr>New features - How did we get them?</vt:lpstr>
      <vt:lpstr>Dataset</vt:lpstr>
      <vt:lpstr>More about Dataset</vt:lpstr>
      <vt:lpstr>Dataset Statistics</vt:lpstr>
      <vt:lpstr>Dataset Statistics – 2</vt:lpstr>
      <vt:lpstr>Results</vt:lpstr>
      <vt:lpstr>Results 1 – Usefulness</vt:lpstr>
      <vt:lpstr>Results 2 – Usefulness + Duplicates</vt:lpstr>
      <vt:lpstr>Results 3 – Bot - ALL</vt:lpstr>
      <vt:lpstr>Results 4 - Honesty</vt:lpstr>
      <vt:lpstr>Results 5 – Validation with SVM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 in Online Reviws</dc:title>
  <dc:creator>Rajendra Kumar Raghupatruni</dc:creator>
  <cp:lastModifiedBy>Rajendra Kumar Raghupatruni</cp:lastModifiedBy>
  <cp:revision>27</cp:revision>
  <dcterms:created xsi:type="dcterms:W3CDTF">2014-11-28T03:52:32Z</dcterms:created>
  <dcterms:modified xsi:type="dcterms:W3CDTF">2014-12-03T05:05:52Z</dcterms:modified>
</cp:coreProperties>
</file>