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E5E46A-AEDF-494E-96A3-8E04B84CDCC2}">
  <a:tblStyle styleId="{75E5E46A-AEDF-494E-96A3-8E04B84CD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760cfed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760cfed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7957e24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7957e24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7957e24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7957e24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5eaec32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5eaec32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5eaec323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5eaec32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8921e221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8921e221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760cfed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760cfed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7957e24c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7957e24c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7957e24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7957e24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760cfed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760cfed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760cfede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760cfede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795ef78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795ef78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5eaec32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5eaec32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spreadsheets/d/1xPzkovMJhSWs8rcfVa3gJmkmbiRsloJF/edit#gid=1965630628&amp;range=H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spreadsheets/d/1xPzkovMJhSWs8rcfVa3gJmkmbiRsloJF/edit#gid=1119111306&amp;range=A1" TargetMode="External"/><Relationship Id="rId4" Type="http://schemas.openxmlformats.org/officeDocument/2006/relationships/hyperlink" Target="https://docs.google.com/spreadsheets/d/1xPzkovMJhSWs8rcfVa3gJmkmbiRsloJF/edit#gid=935807275&amp;range=A1" TargetMode="External"/><Relationship Id="rId5" Type="http://schemas.openxmlformats.org/officeDocument/2006/relationships/hyperlink" Target="https://docs.google.com/spreadsheets/d/1xPzkovMJhSWs8rcfVa3gJmkmbiRsloJF/edit#gid=1443222412&amp;range=A1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xPzkovMJhSWs8rcfVa3gJmkmbiRsloJF/edit#gid=125222317&amp;range=A1:D18" TargetMode="External"/><Relationship Id="rId4" Type="http://schemas.openxmlformats.org/officeDocument/2006/relationships/hyperlink" Target="https://docs.google.com/spreadsheets/d/1xPzkovMJhSWs8rcfVa3gJmkmbiRsloJF/edit#gid=699325968&amp;range=1:100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xPzkovMJhSWs8rcfVa3gJmkmbiRsloJF/edit#gid=716203861&amp;range=A1" TargetMode="External"/><Relationship Id="rId4" Type="http://schemas.openxmlformats.org/officeDocument/2006/relationships/hyperlink" Target="https://docs.google.com/spreadsheets/d/1xPzkovMJhSWs8rcfVa3gJmkmbiRsloJF/edit#gid=860231925&amp;range=B1" TargetMode="External"/><Relationship Id="rId5" Type="http://schemas.openxmlformats.org/officeDocument/2006/relationships/hyperlink" Target="https://docs.google.com/spreadsheets/d/1xPzkovMJhSWs8rcfVa3gJmkmbiRsloJF/edit#gid=740685587&amp;range=B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xPzkovMJhSWs8rcfVa3gJmkmbiRsloJF/edit#gid=1167817383&amp;range=A1:P1" TargetMode="External"/><Relationship Id="rId4" Type="http://schemas.openxmlformats.org/officeDocument/2006/relationships/hyperlink" Target="https://docs.google.com/spreadsheets/d/1xPzkovMJhSWs8rcfVa3gJmkmbiRsloJF/edit#gid=1167817383&amp;range=A1:P1" TargetMode="External"/><Relationship Id="rId5" Type="http://schemas.openxmlformats.org/officeDocument/2006/relationships/hyperlink" Target="https://docs.google.com/spreadsheets/d/1xPzkovMJhSWs8rcfVa3gJmkmbiRsloJF/edit#gid=1875856633&amp;range=A1:P1" TargetMode="External"/><Relationship Id="rId6" Type="http://schemas.openxmlformats.org/officeDocument/2006/relationships/hyperlink" Target="https://docs.google.com/spreadsheets/d/1xPzkovMJhSWs8rcfVa3gJmkmbiRsloJF/edit#gid=2101645583&amp;range=A1:P1" TargetMode="External"/><Relationship Id="rId7" Type="http://schemas.openxmlformats.org/officeDocument/2006/relationships/hyperlink" Target="https://docs.google.com/spreadsheets/d/1xPzkovMJhSWs8rcfVa3gJmkmbiRsloJF/edit#gid=2083967438&amp;range=A1:I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Mumbai Trans Harbor Link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424975"/>
            <a:ext cx="7801500" cy="10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15"/>
              <a:t>Group Members:</a:t>
            </a:r>
            <a:endParaRPr sz="67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15"/>
              <a:t>Vivitsa Jain (190040132)</a:t>
            </a:r>
            <a:endParaRPr sz="67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15"/>
              <a:t>Bhanu Teja Kinjarapu (180040054)</a:t>
            </a:r>
            <a:endParaRPr sz="67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15"/>
              <a:t>Prerna Priya (190040077)</a:t>
            </a:r>
            <a:endParaRPr sz="67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15"/>
              <a:t>Rajesh Kumar (200040117)</a:t>
            </a:r>
            <a:endParaRPr sz="67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349375"/>
            <a:ext cx="8520600" cy="45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Economic Analysis</a:t>
            </a:r>
            <a:endParaRPr sz="4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789125"/>
            <a:ext cx="85206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financial costs converted to economic costs with a factor of 0.8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Converted Economic Rates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6521950" y="4568150"/>
            <a:ext cx="34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Note: Click respective links to view excel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Source: JICAA Project Analysis Report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</a:t>
            </a:r>
            <a:endParaRPr sz="3222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major benefits: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Reduction in Vehicle Operation Cost (VOC)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Reduction in Travel Time Cost (TTC)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have been calculated accounting in the GDSP and population growth projections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6521950" y="4568150"/>
            <a:ext cx="34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Source: JICAA Project Analysis Report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r>
              <a:rPr lang="en"/>
              <a:t> </a:t>
            </a:r>
            <a:endParaRPr sz="322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Cost and Benefits for all three cases are tabulated and the B/C ratio is calculated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B/C Analysis (Case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B/C Analysis (Case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B/C Analysis (Case 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three cases show a </a:t>
            </a:r>
            <a:r>
              <a:rPr b="1" lang="en" u="sng"/>
              <a:t>B/C Ratio &gt;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further highlights the importance of economic analysis over financial analysis to correctly account societal factors.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6521950" y="4568150"/>
            <a:ext cx="34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Note: Click respective links to view excel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Source: JICAA Project Analysis Report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Benefit/</a:t>
            </a:r>
            <a:r>
              <a:rPr lang="en"/>
              <a:t>Cost Ratio Analysis</a:t>
            </a:r>
            <a:endParaRPr sz="3222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/>
              <a:t>THANK YOU!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About The Project</a:t>
            </a:r>
            <a:endParaRPr sz="2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7750" y="1089050"/>
            <a:ext cx="4494300" cy="3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-319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723">
                <a:solidFill>
                  <a:schemeClr val="dk1"/>
                </a:solidFill>
              </a:rPr>
              <a:t>T</a:t>
            </a:r>
            <a:r>
              <a:rPr lang="en" sz="5723">
                <a:solidFill>
                  <a:schemeClr val="dk1"/>
                </a:solidFill>
              </a:rPr>
              <a:t>o facilitate movement between Mumbai and Navi Mumbai</a:t>
            </a:r>
            <a:br>
              <a:rPr lang="en" sz="5723">
                <a:solidFill>
                  <a:schemeClr val="dk1"/>
                </a:solidFill>
              </a:rPr>
            </a:br>
            <a:endParaRPr sz="5723">
              <a:solidFill>
                <a:schemeClr val="dk1"/>
              </a:solidFill>
            </a:endParaRPr>
          </a:p>
          <a:p>
            <a:pPr indent="-319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723">
                <a:solidFill>
                  <a:schemeClr val="dk1"/>
                </a:solidFill>
              </a:rPr>
              <a:t>Route to the </a:t>
            </a:r>
            <a:r>
              <a:rPr lang="en" sz="5723">
                <a:solidFill>
                  <a:schemeClr val="dk1"/>
                </a:solidFill>
              </a:rPr>
              <a:t>proposed</a:t>
            </a:r>
            <a:r>
              <a:rPr lang="en" sz="5723">
                <a:solidFill>
                  <a:schemeClr val="dk1"/>
                </a:solidFill>
              </a:rPr>
              <a:t> Navi Mumbai Airport and for regional </a:t>
            </a:r>
            <a:r>
              <a:rPr lang="en" sz="5723">
                <a:solidFill>
                  <a:schemeClr val="dk1"/>
                </a:solidFill>
              </a:rPr>
              <a:t>development</a:t>
            </a:r>
            <a:br>
              <a:rPr lang="en" sz="5723">
                <a:solidFill>
                  <a:schemeClr val="dk1"/>
                </a:solidFill>
              </a:rPr>
            </a:br>
            <a:endParaRPr sz="5723">
              <a:solidFill>
                <a:schemeClr val="dk1"/>
              </a:solidFill>
            </a:endParaRPr>
          </a:p>
          <a:p>
            <a:pPr indent="-319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723">
                <a:solidFill>
                  <a:schemeClr val="dk1"/>
                </a:solidFill>
              </a:rPr>
              <a:t>Proposed Specifics:</a:t>
            </a:r>
            <a:br>
              <a:rPr lang="en" sz="5723">
                <a:solidFill>
                  <a:schemeClr val="dk1"/>
                </a:solidFill>
              </a:rPr>
            </a:br>
            <a:r>
              <a:rPr lang="en" sz="5723">
                <a:solidFill>
                  <a:schemeClr val="dk1"/>
                </a:solidFill>
              </a:rPr>
              <a:t>- Length: 21.8 km</a:t>
            </a:r>
            <a:br>
              <a:rPr lang="en" sz="5723">
                <a:solidFill>
                  <a:schemeClr val="dk1"/>
                </a:solidFill>
              </a:rPr>
            </a:br>
            <a:r>
              <a:rPr lang="en" sz="5723">
                <a:solidFill>
                  <a:schemeClr val="dk1"/>
                </a:solidFill>
              </a:rPr>
              <a:t>- No. of lanes: 6</a:t>
            </a:r>
            <a:br>
              <a:rPr lang="en" sz="5723">
                <a:solidFill>
                  <a:schemeClr val="dk1"/>
                </a:solidFill>
              </a:rPr>
            </a:br>
            <a:r>
              <a:rPr lang="en" sz="5723">
                <a:solidFill>
                  <a:schemeClr val="dk1"/>
                </a:solidFill>
              </a:rPr>
              <a:t>- Width: ~30 m </a:t>
            </a:r>
            <a:br>
              <a:rPr lang="en" sz="5723">
                <a:solidFill>
                  <a:schemeClr val="dk1"/>
                </a:solidFill>
              </a:rPr>
            </a:br>
            <a:endParaRPr sz="5723">
              <a:solidFill>
                <a:schemeClr val="dk1"/>
              </a:solidFill>
            </a:endParaRPr>
          </a:p>
          <a:p>
            <a:pPr indent="-319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723">
                <a:solidFill>
                  <a:schemeClr val="dk1"/>
                </a:solidFill>
              </a:rPr>
              <a:t>Financing by: Japan International Cooperation Agency (JICA)</a:t>
            </a:r>
            <a:endParaRPr sz="5723">
              <a:solidFill>
                <a:schemeClr val="dk1"/>
              </a:solidFill>
            </a:endParaRPr>
          </a:p>
          <a:p>
            <a:pPr indent="-319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723">
                <a:solidFill>
                  <a:schemeClr val="dk1"/>
                </a:solidFill>
              </a:rPr>
              <a:t>Construction by:  L&amp;T</a:t>
            </a:r>
            <a:br>
              <a:rPr lang="en" sz="5723">
                <a:solidFill>
                  <a:schemeClr val="dk1"/>
                </a:solidFill>
              </a:rPr>
            </a:br>
            <a:endParaRPr sz="5723">
              <a:solidFill>
                <a:schemeClr val="dk1"/>
              </a:solidFill>
            </a:endParaRPr>
          </a:p>
          <a:p>
            <a:pPr indent="-319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723">
                <a:solidFill>
                  <a:schemeClr val="dk1"/>
                </a:solidFill>
              </a:rPr>
              <a:t>Reported Present Status: 83% completion</a:t>
            </a:r>
            <a:endParaRPr sz="5723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700"/>
            </a:br>
            <a:br>
              <a:rPr lang="en" sz="1700"/>
            </a:br>
            <a:endParaRPr sz="17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67885"/>
            <a:ext cx="4267027" cy="263486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521950" y="4568150"/>
            <a:ext cx="34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Source: MMRDA Website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251250" y="962850"/>
            <a:ext cx="2664300" cy="3377175"/>
            <a:chOff x="251250" y="962850"/>
            <a:chExt cx="2664300" cy="3377175"/>
          </a:xfrm>
        </p:grpSpPr>
        <p:sp>
          <p:nvSpPr>
            <p:cNvPr id="75" name="Google Shape;75;p15"/>
            <p:cNvSpPr/>
            <p:nvPr/>
          </p:nvSpPr>
          <p:spPr>
            <a:xfrm>
              <a:off x="370950" y="962850"/>
              <a:ext cx="2424900" cy="739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Project Period</a:t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51250" y="1980525"/>
              <a:ext cx="2664300" cy="235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35 years </a:t>
              </a:r>
              <a:endParaRPr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7 yrs of construction </a:t>
              </a:r>
              <a:br>
                <a:rPr lang="en" sz="15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</a:br>
              <a:r>
                <a:rPr lang="en" sz="15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+</a:t>
              </a:r>
              <a:br>
                <a:rPr lang="en" sz="15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</a:br>
              <a:r>
                <a:rPr lang="en" sz="15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 28 yrs of operation</a:t>
              </a:r>
              <a:endParaRPr sz="1100"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3223050" y="962850"/>
            <a:ext cx="2664300" cy="3377175"/>
            <a:chOff x="3146850" y="962850"/>
            <a:chExt cx="2664300" cy="3377175"/>
          </a:xfrm>
        </p:grpSpPr>
        <p:sp>
          <p:nvSpPr>
            <p:cNvPr id="78" name="Google Shape;78;p15"/>
            <p:cNvSpPr/>
            <p:nvPr/>
          </p:nvSpPr>
          <p:spPr>
            <a:xfrm>
              <a:off x="3266550" y="962850"/>
              <a:ext cx="2424900" cy="739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Project Schedule</a:t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146850" y="1980525"/>
              <a:ext cx="2664300" cy="235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Construction: 2015-2021</a:t>
              </a:r>
              <a:br>
                <a:rPr lang="en" sz="15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</a:br>
              <a:r>
                <a:rPr lang="en" sz="15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Operation: 2022-2049</a:t>
              </a:r>
              <a:endParaRPr sz="1100"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6194850" y="962850"/>
            <a:ext cx="2664300" cy="3377175"/>
            <a:chOff x="6194850" y="962850"/>
            <a:chExt cx="2664300" cy="3377175"/>
          </a:xfrm>
        </p:grpSpPr>
        <p:sp>
          <p:nvSpPr>
            <p:cNvPr id="81" name="Google Shape;81;p15"/>
            <p:cNvSpPr/>
            <p:nvPr/>
          </p:nvSpPr>
          <p:spPr>
            <a:xfrm>
              <a:off x="6314550" y="962850"/>
              <a:ext cx="2424900" cy="739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Inflation Rate</a:t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194850" y="1980525"/>
              <a:ext cx="2664300" cy="235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Assumed at 5% </a:t>
              </a:r>
              <a:endParaRPr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(based on IMF WEO, </a:t>
              </a:r>
              <a:br>
                <a:rPr lang="en" sz="15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</a:br>
              <a:r>
                <a:rPr lang="en" sz="15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April 2015)</a:t>
              </a:r>
              <a:endParaRPr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6521950" y="4568150"/>
            <a:ext cx="34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Source: JICAA Project Analysis Report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349375"/>
            <a:ext cx="8520600" cy="45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Financial</a:t>
            </a:r>
            <a:r>
              <a:rPr lang="en" sz="5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Analysis</a:t>
            </a:r>
            <a:endParaRPr sz="4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789125"/>
            <a:ext cx="85206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Costs include Investments during the construction period and O&amp;M during </a:t>
            </a:r>
            <a:r>
              <a:rPr lang="en"/>
              <a:t>the</a:t>
            </a:r>
            <a:r>
              <a:rPr lang="en"/>
              <a:t> operation period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Investment Costs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O&amp;M Costs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</a:t>
            </a:r>
            <a:endParaRPr sz="3222"/>
          </a:p>
        </p:txBody>
      </p:sp>
      <p:sp>
        <p:nvSpPr>
          <p:cNvPr id="95" name="Google Shape;95;p17"/>
          <p:cNvSpPr txBox="1"/>
          <p:nvPr/>
        </p:nvSpPr>
        <p:spPr>
          <a:xfrm>
            <a:off x="6521950" y="4568150"/>
            <a:ext cx="34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Source: JICAA Project Analysis Report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Toll Rates (</a:t>
            </a:r>
            <a:r>
              <a:rPr lang="en"/>
              <a:t>1/2) (Year 2022)</a:t>
            </a:r>
            <a:endParaRPr sz="3222"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415675" y="894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{75E5E46A-AEDF-494E-96A3-8E04B84CDCC2}</a:tableStyleId>
              </a:tblPr>
              <a:tblGrid>
                <a:gridCol w="1202375"/>
                <a:gridCol w="1202375"/>
                <a:gridCol w="1202375"/>
                <a:gridCol w="1202375"/>
                <a:gridCol w="1202375"/>
                <a:gridCol w="1202375"/>
                <a:gridCol w="1202375"/>
              </a:tblGrid>
              <a:tr h="4759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Vehicle Type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Case 1 (-50%)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Case 2 (Base Case on survey)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Case 3 (+50%)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</a:rPr>
                        <a:t>Chirle IC - ShivajiNagar IC</a:t>
                      </a:r>
                      <a:endParaRPr sz="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</a:rPr>
                        <a:t>ShivajiNagar IC - Sewri IC</a:t>
                      </a:r>
                      <a:endParaRPr sz="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</a:rPr>
                        <a:t>Chirle IC - ShivajiNagar IC</a:t>
                      </a:r>
                      <a:endParaRPr sz="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</a:rPr>
                        <a:t>ShivajiNagar IC - Sewri IC</a:t>
                      </a:r>
                      <a:endParaRPr sz="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</a:rPr>
                        <a:t>Chirle IC - ShivajiNagar IC</a:t>
                      </a:r>
                      <a:endParaRPr sz="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</a:rPr>
                        <a:t>ShivajiNagar IC - Sewri IC</a:t>
                      </a:r>
                      <a:endParaRPr sz="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3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5km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16.5km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5km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16.5km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5km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16.5km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Car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90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180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80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270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2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Bus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60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210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130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420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190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630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LCV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120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70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240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110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360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HCV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60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210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130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420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190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630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MAV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90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300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180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600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270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900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p18"/>
          <p:cNvSpPr txBox="1"/>
          <p:nvPr/>
        </p:nvSpPr>
        <p:spPr>
          <a:xfrm>
            <a:off x="6521950" y="4568150"/>
            <a:ext cx="34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Note: Click respective links to view excel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Source: JICAA Project Analysis Report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Toll Rates (2/2)</a:t>
            </a:r>
            <a:endParaRPr sz="3222"/>
          </a:p>
        </p:txBody>
      </p:sp>
      <p:sp>
        <p:nvSpPr>
          <p:cNvPr id="108" name="Google Shape;108;p19"/>
          <p:cNvSpPr txBox="1"/>
          <p:nvPr/>
        </p:nvSpPr>
        <p:spPr>
          <a:xfrm>
            <a:off x="356300" y="1034200"/>
            <a:ext cx="8475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Annual Revisions in toll rates as per the National Highways Fee (Determination of rates and collection) rules, 2008.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Applicable fee = base fee + (base fee × (WPI</a:t>
            </a:r>
            <a:r>
              <a:rPr baseline="-25000"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-WPI</a:t>
            </a:r>
            <a:r>
              <a:rPr baseline="-25000"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B </a:t>
            </a: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/ WPI</a:t>
            </a:r>
            <a:r>
              <a:rPr baseline="-25000"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) × 0.3)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430650" y="2758373"/>
            <a:ext cx="2004300" cy="523200"/>
          </a:xfrm>
          <a:prstGeom prst="wedgeRectCallout">
            <a:avLst>
              <a:gd fmla="val -50000" name="adj1"/>
              <a:gd fmla="val -15374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Assumed constant at 5%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6521950" y="4568150"/>
            <a:ext cx="34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Source: JICAA Project Analysis Report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789125"/>
            <a:ext cx="85206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= Toll Rates x Traffic Volume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Estimated Revenue (Case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Estimated Revenue (Case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Estimated Revenue (Case 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</a:t>
            </a:r>
            <a:r>
              <a:rPr lang="en"/>
              <a:t> </a:t>
            </a:r>
            <a:endParaRPr sz="3222"/>
          </a:p>
        </p:txBody>
      </p:sp>
      <p:sp>
        <p:nvSpPr>
          <p:cNvPr id="117" name="Google Shape;117;p20"/>
          <p:cNvSpPr txBox="1"/>
          <p:nvPr/>
        </p:nvSpPr>
        <p:spPr>
          <a:xfrm>
            <a:off x="6521950" y="4568150"/>
            <a:ext cx="34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Note: Click respective links to view excel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Source: JICAA Project Analysis Report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Corresponding</a:t>
            </a:r>
            <a:r>
              <a:rPr lang="en"/>
              <a:t> Cash flows are prepared and the IRR is calculated.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Cash</a:t>
            </a:r>
            <a:r>
              <a:rPr lang="en" u="sng">
                <a:solidFill>
                  <a:schemeClr val="hlink"/>
                </a:solidFill>
                <a:hlinkClick r:id="rId4"/>
              </a:rPr>
              <a:t> Flow (Case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Cash Flow (Case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Cash Flow (Case 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Financial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Analysis presents an IRR lower than the External rates in all three cases.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6521950" y="4568150"/>
            <a:ext cx="34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Note: Click respective links to view excel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Source: JICAA Project Analysis Report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 Flows and Financial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sz="322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