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3" autoAdjust="0"/>
    <p:restoredTop sz="94660"/>
  </p:normalViewPr>
  <p:slideViewPr>
    <p:cSldViewPr snapToGrid="0">
      <p:cViewPr varScale="1">
        <p:scale>
          <a:sx n="112" d="100"/>
          <a:sy n="112" d="100"/>
        </p:scale>
        <p:origin x="126"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26E7C3-A54D-4AC4-AA99-45AE8B7EC3C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5AC5562B-13E7-4609-A060-CDFCA598B8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EC89622-AA6F-4C4B-AD70-7BA65EDBCB12}"/>
              </a:ext>
            </a:extLst>
          </p:cNvPr>
          <p:cNvSpPr>
            <a:spLocks noGrp="1"/>
          </p:cNvSpPr>
          <p:nvPr>
            <p:ph type="dt" sz="half" idx="10"/>
          </p:nvPr>
        </p:nvSpPr>
        <p:spPr/>
        <p:txBody>
          <a:bodyPr/>
          <a:lstStyle/>
          <a:p>
            <a:fld id="{0E7AAB0F-BE38-4073-B381-E2A8B75DEDE1}" type="datetimeFigureOut">
              <a:rPr lang="de-DE" smtClean="0"/>
              <a:t>30.05.2025</a:t>
            </a:fld>
            <a:endParaRPr lang="de-DE"/>
          </a:p>
        </p:txBody>
      </p:sp>
      <p:sp>
        <p:nvSpPr>
          <p:cNvPr id="5" name="Fußzeilenplatzhalter 4">
            <a:extLst>
              <a:ext uri="{FF2B5EF4-FFF2-40B4-BE49-F238E27FC236}">
                <a16:creationId xmlns:a16="http://schemas.microsoft.com/office/drawing/2014/main" id="{69FCC7BB-DDC3-4BE9-AFD0-8DF6C40B0AA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470678A-191E-4B10-B143-D1D5FD88A090}"/>
              </a:ext>
            </a:extLst>
          </p:cNvPr>
          <p:cNvSpPr>
            <a:spLocks noGrp="1"/>
          </p:cNvSpPr>
          <p:nvPr>
            <p:ph type="sldNum" sz="quarter" idx="12"/>
          </p:nvPr>
        </p:nvSpPr>
        <p:spPr/>
        <p:txBody>
          <a:bodyPr/>
          <a:lstStyle/>
          <a:p>
            <a:fld id="{917BCDBF-73D8-4BF0-A62D-E5C2378CAC80}" type="slidenum">
              <a:rPr lang="de-DE" smtClean="0"/>
              <a:t>‹Nr.›</a:t>
            </a:fld>
            <a:endParaRPr lang="de-DE"/>
          </a:p>
        </p:txBody>
      </p:sp>
    </p:spTree>
    <p:extLst>
      <p:ext uri="{BB962C8B-B14F-4D97-AF65-F5344CB8AC3E}">
        <p14:creationId xmlns:p14="http://schemas.microsoft.com/office/powerpoint/2010/main" val="6533090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67AED9-571C-4F56-AB7B-BF641C9D32D7}"/>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9AE2CE6-D150-4C53-B7B9-30C283E7E37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223C000-B3E4-4756-902A-D09B63BE3A18}"/>
              </a:ext>
            </a:extLst>
          </p:cNvPr>
          <p:cNvSpPr>
            <a:spLocks noGrp="1"/>
          </p:cNvSpPr>
          <p:nvPr>
            <p:ph type="dt" sz="half" idx="10"/>
          </p:nvPr>
        </p:nvSpPr>
        <p:spPr/>
        <p:txBody>
          <a:bodyPr/>
          <a:lstStyle/>
          <a:p>
            <a:fld id="{0E7AAB0F-BE38-4073-B381-E2A8B75DEDE1}" type="datetimeFigureOut">
              <a:rPr lang="de-DE" smtClean="0"/>
              <a:t>30.05.2025</a:t>
            </a:fld>
            <a:endParaRPr lang="de-DE"/>
          </a:p>
        </p:txBody>
      </p:sp>
      <p:sp>
        <p:nvSpPr>
          <p:cNvPr id="5" name="Fußzeilenplatzhalter 4">
            <a:extLst>
              <a:ext uri="{FF2B5EF4-FFF2-40B4-BE49-F238E27FC236}">
                <a16:creationId xmlns:a16="http://schemas.microsoft.com/office/drawing/2014/main" id="{54715B70-7AC0-4AA5-B92E-707770736B2F}"/>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036B43A-5438-437C-8464-D1CE14266D83}"/>
              </a:ext>
            </a:extLst>
          </p:cNvPr>
          <p:cNvSpPr>
            <a:spLocks noGrp="1"/>
          </p:cNvSpPr>
          <p:nvPr>
            <p:ph type="sldNum" sz="quarter" idx="12"/>
          </p:nvPr>
        </p:nvSpPr>
        <p:spPr/>
        <p:txBody>
          <a:bodyPr/>
          <a:lstStyle/>
          <a:p>
            <a:fld id="{917BCDBF-73D8-4BF0-A62D-E5C2378CAC80}" type="slidenum">
              <a:rPr lang="de-DE" smtClean="0"/>
              <a:t>‹Nr.›</a:t>
            </a:fld>
            <a:endParaRPr lang="de-DE"/>
          </a:p>
        </p:txBody>
      </p:sp>
    </p:spTree>
    <p:extLst>
      <p:ext uri="{BB962C8B-B14F-4D97-AF65-F5344CB8AC3E}">
        <p14:creationId xmlns:p14="http://schemas.microsoft.com/office/powerpoint/2010/main" val="28335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42827B1-535F-4246-9D25-A24BE9A1A3D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C5A15362-D886-491A-91D6-9618FD58897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58822F4-6C85-42EA-ABBE-95296BFD3B2F}"/>
              </a:ext>
            </a:extLst>
          </p:cNvPr>
          <p:cNvSpPr>
            <a:spLocks noGrp="1"/>
          </p:cNvSpPr>
          <p:nvPr>
            <p:ph type="dt" sz="half" idx="10"/>
          </p:nvPr>
        </p:nvSpPr>
        <p:spPr/>
        <p:txBody>
          <a:bodyPr/>
          <a:lstStyle/>
          <a:p>
            <a:fld id="{0E7AAB0F-BE38-4073-B381-E2A8B75DEDE1}" type="datetimeFigureOut">
              <a:rPr lang="de-DE" smtClean="0"/>
              <a:t>30.05.2025</a:t>
            </a:fld>
            <a:endParaRPr lang="de-DE"/>
          </a:p>
        </p:txBody>
      </p:sp>
      <p:sp>
        <p:nvSpPr>
          <p:cNvPr id="5" name="Fußzeilenplatzhalter 4">
            <a:extLst>
              <a:ext uri="{FF2B5EF4-FFF2-40B4-BE49-F238E27FC236}">
                <a16:creationId xmlns:a16="http://schemas.microsoft.com/office/drawing/2014/main" id="{78AB9CDA-D5D0-4FC8-B24F-B57759A8C08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BF035D1-5AB6-4237-A917-E267DA78D569}"/>
              </a:ext>
            </a:extLst>
          </p:cNvPr>
          <p:cNvSpPr>
            <a:spLocks noGrp="1"/>
          </p:cNvSpPr>
          <p:nvPr>
            <p:ph type="sldNum" sz="quarter" idx="12"/>
          </p:nvPr>
        </p:nvSpPr>
        <p:spPr/>
        <p:txBody>
          <a:bodyPr/>
          <a:lstStyle/>
          <a:p>
            <a:fld id="{917BCDBF-73D8-4BF0-A62D-E5C2378CAC80}" type="slidenum">
              <a:rPr lang="de-DE" smtClean="0"/>
              <a:t>‹Nr.›</a:t>
            </a:fld>
            <a:endParaRPr lang="de-DE"/>
          </a:p>
        </p:txBody>
      </p:sp>
    </p:spTree>
    <p:extLst>
      <p:ext uri="{BB962C8B-B14F-4D97-AF65-F5344CB8AC3E}">
        <p14:creationId xmlns:p14="http://schemas.microsoft.com/office/powerpoint/2010/main" val="2817432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92301EC-6E32-48AE-B75A-FFDD50447DEB}"/>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9005A1D-CC1E-4583-98A2-6AE337E16CDD}"/>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0C62E1D-476E-4DC3-BEDD-9D35D335E177}"/>
              </a:ext>
            </a:extLst>
          </p:cNvPr>
          <p:cNvSpPr>
            <a:spLocks noGrp="1"/>
          </p:cNvSpPr>
          <p:nvPr>
            <p:ph type="dt" sz="half" idx="10"/>
          </p:nvPr>
        </p:nvSpPr>
        <p:spPr/>
        <p:txBody>
          <a:bodyPr/>
          <a:lstStyle/>
          <a:p>
            <a:fld id="{0E7AAB0F-BE38-4073-B381-E2A8B75DEDE1}" type="datetimeFigureOut">
              <a:rPr lang="de-DE" smtClean="0"/>
              <a:t>30.05.2025</a:t>
            </a:fld>
            <a:endParaRPr lang="de-DE"/>
          </a:p>
        </p:txBody>
      </p:sp>
      <p:sp>
        <p:nvSpPr>
          <p:cNvPr id="5" name="Fußzeilenplatzhalter 4">
            <a:extLst>
              <a:ext uri="{FF2B5EF4-FFF2-40B4-BE49-F238E27FC236}">
                <a16:creationId xmlns:a16="http://schemas.microsoft.com/office/drawing/2014/main" id="{7C52C037-887C-4279-B08F-73C7960E51E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DB09382-ABBF-452C-AA63-B22DAAE88C89}"/>
              </a:ext>
            </a:extLst>
          </p:cNvPr>
          <p:cNvSpPr>
            <a:spLocks noGrp="1"/>
          </p:cNvSpPr>
          <p:nvPr>
            <p:ph type="sldNum" sz="quarter" idx="12"/>
          </p:nvPr>
        </p:nvSpPr>
        <p:spPr/>
        <p:txBody>
          <a:bodyPr/>
          <a:lstStyle/>
          <a:p>
            <a:fld id="{917BCDBF-73D8-4BF0-A62D-E5C2378CAC80}" type="slidenum">
              <a:rPr lang="de-DE" smtClean="0"/>
              <a:t>‹Nr.›</a:t>
            </a:fld>
            <a:endParaRPr lang="de-DE"/>
          </a:p>
        </p:txBody>
      </p:sp>
    </p:spTree>
    <p:extLst>
      <p:ext uri="{BB962C8B-B14F-4D97-AF65-F5344CB8AC3E}">
        <p14:creationId xmlns:p14="http://schemas.microsoft.com/office/powerpoint/2010/main" val="3156730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6F8C6C-F8AF-4605-A8DF-F5D420B91B1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6F0960E5-5741-4442-8618-6D4388DF3F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1F17F4A-9CC6-4BBC-A61E-7CEA903B9E89}"/>
              </a:ext>
            </a:extLst>
          </p:cNvPr>
          <p:cNvSpPr>
            <a:spLocks noGrp="1"/>
          </p:cNvSpPr>
          <p:nvPr>
            <p:ph type="dt" sz="half" idx="10"/>
          </p:nvPr>
        </p:nvSpPr>
        <p:spPr/>
        <p:txBody>
          <a:bodyPr/>
          <a:lstStyle/>
          <a:p>
            <a:fld id="{0E7AAB0F-BE38-4073-B381-E2A8B75DEDE1}" type="datetimeFigureOut">
              <a:rPr lang="de-DE" smtClean="0"/>
              <a:t>30.05.2025</a:t>
            </a:fld>
            <a:endParaRPr lang="de-DE"/>
          </a:p>
        </p:txBody>
      </p:sp>
      <p:sp>
        <p:nvSpPr>
          <p:cNvPr id="5" name="Fußzeilenplatzhalter 4">
            <a:extLst>
              <a:ext uri="{FF2B5EF4-FFF2-40B4-BE49-F238E27FC236}">
                <a16:creationId xmlns:a16="http://schemas.microsoft.com/office/drawing/2014/main" id="{9AAFFB4A-1C66-4981-9FD8-ED9CF099E0B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D3550F8-B1EF-4A9D-B6FA-3DE0CC08AA4D}"/>
              </a:ext>
            </a:extLst>
          </p:cNvPr>
          <p:cNvSpPr>
            <a:spLocks noGrp="1"/>
          </p:cNvSpPr>
          <p:nvPr>
            <p:ph type="sldNum" sz="quarter" idx="12"/>
          </p:nvPr>
        </p:nvSpPr>
        <p:spPr/>
        <p:txBody>
          <a:bodyPr/>
          <a:lstStyle/>
          <a:p>
            <a:fld id="{917BCDBF-73D8-4BF0-A62D-E5C2378CAC80}" type="slidenum">
              <a:rPr lang="de-DE" smtClean="0"/>
              <a:t>‹Nr.›</a:t>
            </a:fld>
            <a:endParaRPr lang="de-DE"/>
          </a:p>
        </p:txBody>
      </p:sp>
    </p:spTree>
    <p:extLst>
      <p:ext uri="{BB962C8B-B14F-4D97-AF65-F5344CB8AC3E}">
        <p14:creationId xmlns:p14="http://schemas.microsoft.com/office/powerpoint/2010/main" val="440877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42783C-9D98-49AC-89FA-102CAE3E3D4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10F4535-D42A-4CC8-8BD5-77DDA9F5375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925F989B-9FE1-4D5F-968C-5B202CB400DD}"/>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709CBE5-81A8-4DAD-AA76-D0E6D847A68F}"/>
              </a:ext>
            </a:extLst>
          </p:cNvPr>
          <p:cNvSpPr>
            <a:spLocks noGrp="1"/>
          </p:cNvSpPr>
          <p:nvPr>
            <p:ph type="dt" sz="half" idx="10"/>
          </p:nvPr>
        </p:nvSpPr>
        <p:spPr/>
        <p:txBody>
          <a:bodyPr/>
          <a:lstStyle/>
          <a:p>
            <a:fld id="{0E7AAB0F-BE38-4073-B381-E2A8B75DEDE1}" type="datetimeFigureOut">
              <a:rPr lang="de-DE" smtClean="0"/>
              <a:t>30.05.2025</a:t>
            </a:fld>
            <a:endParaRPr lang="de-DE"/>
          </a:p>
        </p:txBody>
      </p:sp>
      <p:sp>
        <p:nvSpPr>
          <p:cNvPr id="6" name="Fußzeilenplatzhalter 5">
            <a:extLst>
              <a:ext uri="{FF2B5EF4-FFF2-40B4-BE49-F238E27FC236}">
                <a16:creationId xmlns:a16="http://schemas.microsoft.com/office/drawing/2014/main" id="{75CBB06E-29A0-489F-AB30-E83D5EF6738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D73E63A-AABD-4277-B4B6-16522A897065}"/>
              </a:ext>
            </a:extLst>
          </p:cNvPr>
          <p:cNvSpPr>
            <a:spLocks noGrp="1"/>
          </p:cNvSpPr>
          <p:nvPr>
            <p:ph type="sldNum" sz="quarter" idx="12"/>
          </p:nvPr>
        </p:nvSpPr>
        <p:spPr/>
        <p:txBody>
          <a:bodyPr/>
          <a:lstStyle/>
          <a:p>
            <a:fld id="{917BCDBF-73D8-4BF0-A62D-E5C2378CAC80}" type="slidenum">
              <a:rPr lang="de-DE" smtClean="0"/>
              <a:t>‹Nr.›</a:t>
            </a:fld>
            <a:endParaRPr lang="de-DE"/>
          </a:p>
        </p:txBody>
      </p:sp>
    </p:spTree>
    <p:extLst>
      <p:ext uri="{BB962C8B-B14F-4D97-AF65-F5344CB8AC3E}">
        <p14:creationId xmlns:p14="http://schemas.microsoft.com/office/powerpoint/2010/main" val="98391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36B558-2F7A-4E68-9990-0F57685ED80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B6E9501-819C-48E7-A3D8-0BCD86E234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77787F0-A99C-4C7C-B77B-6912F3B3E4E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5232CE3F-86E8-484E-8950-5F31A1A07B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81A3C2E-CCC6-4D30-B059-347129FF915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FC79C1E-5083-402E-91B7-D21C6A69606F}"/>
              </a:ext>
            </a:extLst>
          </p:cNvPr>
          <p:cNvSpPr>
            <a:spLocks noGrp="1"/>
          </p:cNvSpPr>
          <p:nvPr>
            <p:ph type="dt" sz="half" idx="10"/>
          </p:nvPr>
        </p:nvSpPr>
        <p:spPr/>
        <p:txBody>
          <a:bodyPr/>
          <a:lstStyle/>
          <a:p>
            <a:fld id="{0E7AAB0F-BE38-4073-B381-E2A8B75DEDE1}" type="datetimeFigureOut">
              <a:rPr lang="de-DE" smtClean="0"/>
              <a:t>30.05.2025</a:t>
            </a:fld>
            <a:endParaRPr lang="de-DE"/>
          </a:p>
        </p:txBody>
      </p:sp>
      <p:sp>
        <p:nvSpPr>
          <p:cNvPr id="8" name="Fußzeilenplatzhalter 7">
            <a:extLst>
              <a:ext uri="{FF2B5EF4-FFF2-40B4-BE49-F238E27FC236}">
                <a16:creationId xmlns:a16="http://schemas.microsoft.com/office/drawing/2014/main" id="{7A855823-DF95-4B39-9B9E-31F4DC400B1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18AD1A7-D8E6-48A9-8D61-26A725ABD7E6}"/>
              </a:ext>
            </a:extLst>
          </p:cNvPr>
          <p:cNvSpPr>
            <a:spLocks noGrp="1"/>
          </p:cNvSpPr>
          <p:nvPr>
            <p:ph type="sldNum" sz="quarter" idx="12"/>
          </p:nvPr>
        </p:nvSpPr>
        <p:spPr/>
        <p:txBody>
          <a:bodyPr/>
          <a:lstStyle/>
          <a:p>
            <a:fld id="{917BCDBF-73D8-4BF0-A62D-E5C2378CAC80}" type="slidenum">
              <a:rPr lang="de-DE" smtClean="0"/>
              <a:t>‹Nr.›</a:t>
            </a:fld>
            <a:endParaRPr lang="de-DE"/>
          </a:p>
        </p:txBody>
      </p:sp>
    </p:spTree>
    <p:extLst>
      <p:ext uri="{BB962C8B-B14F-4D97-AF65-F5344CB8AC3E}">
        <p14:creationId xmlns:p14="http://schemas.microsoft.com/office/powerpoint/2010/main" val="2446804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5917A2-2413-4050-9615-641B48D7F438}"/>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0FDBFC4F-EDDA-43B7-911B-10D72A7A2004}"/>
              </a:ext>
            </a:extLst>
          </p:cNvPr>
          <p:cNvSpPr>
            <a:spLocks noGrp="1"/>
          </p:cNvSpPr>
          <p:nvPr>
            <p:ph type="dt" sz="half" idx="10"/>
          </p:nvPr>
        </p:nvSpPr>
        <p:spPr/>
        <p:txBody>
          <a:bodyPr/>
          <a:lstStyle/>
          <a:p>
            <a:fld id="{0E7AAB0F-BE38-4073-B381-E2A8B75DEDE1}" type="datetimeFigureOut">
              <a:rPr lang="de-DE" smtClean="0"/>
              <a:t>30.05.2025</a:t>
            </a:fld>
            <a:endParaRPr lang="de-DE"/>
          </a:p>
        </p:txBody>
      </p:sp>
      <p:sp>
        <p:nvSpPr>
          <p:cNvPr id="4" name="Fußzeilenplatzhalter 3">
            <a:extLst>
              <a:ext uri="{FF2B5EF4-FFF2-40B4-BE49-F238E27FC236}">
                <a16:creationId xmlns:a16="http://schemas.microsoft.com/office/drawing/2014/main" id="{BC9ED598-1724-4AB2-BEDE-3FE70BC9263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12E0F92-2FAB-4395-AA40-713EFEC4F685}"/>
              </a:ext>
            </a:extLst>
          </p:cNvPr>
          <p:cNvSpPr>
            <a:spLocks noGrp="1"/>
          </p:cNvSpPr>
          <p:nvPr>
            <p:ph type="sldNum" sz="quarter" idx="12"/>
          </p:nvPr>
        </p:nvSpPr>
        <p:spPr/>
        <p:txBody>
          <a:bodyPr/>
          <a:lstStyle/>
          <a:p>
            <a:fld id="{917BCDBF-73D8-4BF0-A62D-E5C2378CAC80}" type="slidenum">
              <a:rPr lang="de-DE" smtClean="0"/>
              <a:t>‹Nr.›</a:t>
            </a:fld>
            <a:endParaRPr lang="de-DE"/>
          </a:p>
        </p:txBody>
      </p:sp>
    </p:spTree>
    <p:extLst>
      <p:ext uri="{BB962C8B-B14F-4D97-AF65-F5344CB8AC3E}">
        <p14:creationId xmlns:p14="http://schemas.microsoft.com/office/powerpoint/2010/main" val="1158475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4BA9EAA-9BFB-4884-89B8-D176615A4B00}"/>
              </a:ext>
            </a:extLst>
          </p:cNvPr>
          <p:cNvSpPr>
            <a:spLocks noGrp="1"/>
          </p:cNvSpPr>
          <p:nvPr>
            <p:ph type="dt" sz="half" idx="10"/>
          </p:nvPr>
        </p:nvSpPr>
        <p:spPr/>
        <p:txBody>
          <a:bodyPr/>
          <a:lstStyle/>
          <a:p>
            <a:fld id="{0E7AAB0F-BE38-4073-B381-E2A8B75DEDE1}" type="datetimeFigureOut">
              <a:rPr lang="de-DE" smtClean="0"/>
              <a:t>30.05.2025</a:t>
            </a:fld>
            <a:endParaRPr lang="de-DE"/>
          </a:p>
        </p:txBody>
      </p:sp>
      <p:sp>
        <p:nvSpPr>
          <p:cNvPr id="3" name="Fußzeilenplatzhalter 2">
            <a:extLst>
              <a:ext uri="{FF2B5EF4-FFF2-40B4-BE49-F238E27FC236}">
                <a16:creationId xmlns:a16="http://schemas.microsoft.com/office/drawing/2014/main" id="{CE29D94E-2AC9-42CD-B3BB-8EF81B25E60E}"/>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A19C4AA-183F-4D89-9E0E-3D8A4FA563E0}"/>
              </a:ext>
            </a:extLst>
          </p:cNvPr>
          <p:cNvSpPr>
            <a:spLocks noGrp="1"/>
          </p:cNvSpPr>
          <p:nvPr>
            <p:ph type="sldNum" sz="quarter" idx="12"/>
          </p:nvPr>
        </p:nvSpPr>
        <p:spPr/>
        <p:txBody>
          <a:bodyPr/>
          <a:lstStyle/>
          <a:p>
            <a:fld id="{917BCDBF-73D8-4BF0-A62D-E5C2378CAC80}" type="slidenum">
              <a:rPr lang="de-DE" smtClean="0"/>
              <a:t>‹Nr.›</a:t>
            </a:fld>
            <a:endParaRPr lang="de-DE"/>
          </a:p>
        </p:txBody>
      </p:sp>
    </p:spTree>
    <p:extLst>
      <p:ext uri="{BB962C8B-B14F-4D97-AF65-F5344CB8AC3E}">
        <p14:creationId xmlns:p14="http://schemas.microsoft.com/office/powerpoint/2010/main" val="1284222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39B795-559C-43CC-83AB-03786C313D2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0D13D69-150F-4862-B1B6-EFA3A063A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C87821BD-6730-453B-B3F6-E0FC503F58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2D4149E-5C11-4CDD-AED0-3199BF23A004}"/>
              </a:ext>
            </a:extLst>
          </p:cNvPr>
          <p:cNvSpPr>
            <a:spLocks noGrp="1"/>
          </p:cNvSpPr>
          <p:nvPr>
            <p:ph type="dt" sz="half" idx="10"/>
          </p:nvPr>
        </p:nvSpPr>
        <p:spPr/>
        <p:txBody>
          <a:bodyPr/>
          <a:lstStyle/>
          <a:p>
            <a:fld id="{0E7AAB0F-BE38-4073-B381-E2A8B75DEDE1}" type="datetimeFigureOut">
              <a:rPr lang="de-DE" smtClean="0"/>
              <a:t>30.05.2025</a:t>
            </a:fld>
            <a:endParaRPr lang="de-DE"/>
          </a:p>
        </p:txBody>
      </p:sp>
      <p:sp>
        <p:nvSpPr>
          <p:cNvPr id="6" name="Fußzeilenplatzhalter 5">
            <a:extLst>
              <a:ext uri="{FF2B5EF4-FFF2-40B4-BE49-F238E27FC236}">
                <a16:creationId xmlns:a16="http://schemas.microsoft.com/office/drawing/2014/main" id="{2B73EA0B-C1F6-4153-AC23-93C2D848A48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987487C-5020-456D-8ACC-C0C3543BBC23}"/>
              </a:ext>
            </a:extLst>
          </p:cNvPr>
          <p:cNvSpPr>
            <a:spLocks noGrp="1"/>
          </p:cNvSpPr>
          <p:nvPr>
            <p:ph type="sldNum" sz="quarter" idx="12"/>
          </p:nvPr>
        </p:nvSpPr>
        <p:spPr/>
        <p:txBody>
          <a:bodyPr/>
          <a:lstStyle/>
          <a:p>
            <a:fld id="{917BCDBF-73D8-4BF0-A62D-E5C2378CAC80}" type="slidenum">
              <a:rPr lang="de-DE" smtClean="0"/>
              <a:t>‹Nr.›</a:t>
            </a:fld>
            <a:endParaRPr lang="de-DE"/>
          </a:p>
        </p:txBody>
      </p:sp>
    </p:spTree>
    <p:extLst>
      <p:ext uri="{BB962C8B-B14F-4D97-AF65-F5344CB8AC3E}">
        <p14:creationId xmlns:p14="http://schemas.microsoft.com/office/powerpoint/2010/main" val="6125374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1C54DF-3709-40BC-9D4F-1D2A5E54E07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B097944-8C92-44EE-BE21-AB8D8410B7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B3D0F6B-7ACA-46C6-BC61-E0246F8F1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BF9965F-CDA5-469F-8CD7-9800ED197DB6}"/>
              </a:ext>
            </a:extLst>
          </p:cNvPr>
          <p:cNvSpPr>
            <a:spLocks noGrp="1"/>
          </p:cNvSpPr>
          <p:nvPr>
            <p:ph type="dt" sz="half" idx="10"/>
          </p:nvPr>
        </p:nvSpPr>
        <p:spPr/>
        <p:txBody>
          <a:bodyPr/>
          <a:lstStyle/>
          <a:p>
            <a:fld id="{0E7AAB0F-BE38-4073-B381-E2A8B75DEDE1}" type="datetimeFigureOut">
              <a:rPr lang="de-DE" smtClean="0"/>
              <a:t>30.05.2025</a:t>
            </a:fld>
            <a:endParaRPr lang="de-DE"/>
          </a:p>
        </p:txBody>
      </p:sp>
      <p:sp>
        <p:nvSpPr>
          <p:cNvPr id="6" name="Fußzeilenplatzhalter 5">
            <a:extLst>
              <a:ext uri="{FF2B5EF4-FFF2-40B4-BE49-F238E27FC236}">
                <a16:creationId xmlns:a16="http://schemas.microsoft.com/office/drawing/2014/main" id="{34B6BC3B-F23B-4162-9C61-ADC39CFF4F7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900AA64-E14F-497E-835F-36EEAD73437D}"/>
              </a:ext>
            </a:extLst>
          </p:cNvPr>
          <p:cNvSpPr>
            <a:spLocks noGrp="1"/>
          </p:cNvSpPr>
          <p:nvPr>
            <p:ph type="sldNum" sz="quarter" idx="12"/>
          </p:nvPr>
        </p:nvSpPr>
        <p:spPr/>
        <p:txBody>
          <a:bodyPr/>
          <a:lstStyle/>
          <a:p>
            <a:fld id="{917BCDBF-73D8-4BF0-A62D-E5C2378CAC80}" type="slidenum">
              <a:rPr lang="de-DE" smtClean="0"/>
              <a:t>‹Nr.›</a:t>
            </a:fld>
            <a:endParaRPr lang="de-DE"/>
          </a:p>
        </p:txBody>
      </p:sp>
    </p:spTree>
    <p:extLst>
      <p:ext uri="{BB962C8B-B14F-4D97-AF65-F5344CB8AC3E}">
        <p14:creationId xmlns:p14="http://schemas.microsoft.com/office/powerpoint/2010/main" val="4239344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0007AE1-EDB9-4717-B67C-4632373273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30B69920-AE35-4012-A10B-444B88089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31790E6-CFE8-4A44-A38D-351F582549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7AAB0F-BE38-4073-B381-E2A8B75DEDE1}" type="datetimeFigureOut">
              <a:rPr lang="de-DE" smtClean="0"/>
              <a:t>30.05.2025</a:t>
            </a:fld>
            <a:endParaRPr lang="de-DE"/>
          </a:p>
        </p:txBody>
      </p:sp>
      <p:sp>
        <p:nvSpPr>
          <p:cNvPr id="5" name="Fußzeilenplatzhalter 4">
            <a:extLst>
              <a:ext uri="{FF2B5EF4-FFF2-40B4-BE49-F238E27FC236}">
                <a16:creationId xmlns:a16="http://schemas.microsoft.com/office/drawing/2014/main" id="{34113374-CC6B-4BF6-9B10-818E1895C4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784AC0B0-BFDD-48C5-AB06-39BA5997B9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7BCDBF-73D8-4BF0-A62D-E5C2378CAC80}" type="slidenum">
              <a:rPr lang="de-DE" smtClean="0"/>
              <a:t>‹Nr.›</a:t>
            </a:fld>
            <a:endParaRPr lang="de-DE"/>
          </a:p>
        </p:txBody>
      </p:sp>
    </p:spTree>
    <p:extLst>
      <p:ext uri="{BB962C8B-B14F-4D97-AF65-F5344CB8AC3E}">
        <p14:creationId xmlns:p14="http://schemas.microsoft.com/office/powerpoint/2010/main" val="3764877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feld 6">
            <a:extLst>
              <a:ext uri="{FF2B5EF4-FFF2-40B4-BE49-F238E27FC236}">
                <a16:creationId xmlns:a16="http://schemas.microsoft.com/office/drawing/2014/main" id="{1C35BC8B-176A-4512-9C39-AE2713998C19}"/>
              </a:ext>
            </a:extLst>
          </p:cNvPr>
          <p:cNvSpPr txBox="1"/>
          <p:nvPr/>
        </p:nvSpPr>
        <p:spPr>
          <a:xfrm>
            <a:off x="954992" y="787910"/>
            <a:ext cx="9180319" cy="4466223"/>
          </a:xfrm>
          <a:prstGeom prst="rect">
            <a:avLst/>
          </a:prstGeom>
          <a:noFill/>
        </p:spPr>
        <p:txBody>
          <a:bodyPr wrap="square">
            <a:spAutoFit/>
          </a:bodyPr>
          <a:lstStyle/>
          <a:p>
            <a:pPr>
              <a:lnSpc>
                <a:spcPct val="107000"/>
              </a:lnSpc>
              <a:spcAft>
                <a:spcPts val="800"/>
              </a:spcAft>
            </a:pPr>
            <a:r>
              <a:rPr lang="de-DE" sz="1000" dirty="0">
                <a:effectLst/>
                <a:latin typeface="Calibri" panose="020F0502020204030204" pitchFamily="34" charset="0"/>
                <a:ea typeface="Calibri" panose="020F0502020204030204" pitchFamily="34" charset="0"/>
                <a:cs typeface="Times New Roman" panose="02020603050405020304" pitchFamily="18" charset="0"/>
              </a:rPr>
              <a:t>Ein </a:t>
            </a:r>
            <a:r>
              <a:rPr lang="de-DE" sz="1000" b="1" dirty="0" err="1">
                <a:effectLst/>
                <a:latin typeface="Calibri" panose="020F0502020204030204" pitchFamily="34" charset="0"/>
                <a:ea typeface="Calibri" panose="020F0502020204030204" pitchFamily="34" charset="0"/>
                <a:cs typeface="Times New Roman" panose="02020603050405020304" pitchFamily="18" charset="0"/>
              </a:rPr>
              <a:t>TierTaxi</a:t>
            </a:r>
            <a:r>
              <a:rPr lang="de-DE" sz="1000" b="1" dirty="0">
                <a:effectLst/>
                <a:latin typeface="Calibri" panose="020F0502020204030204" pitchFamily="34" charset="0"/>
                <a:ea typeface="Calibri" panose="020F0502020204030204" pitchFamily="34" charset="0"/>
                <a:cs typeface="Times New Roman" panose="02020603050405020304" pitchFamily="18" charset="0"/>
              </a:rPr>
              <a:t>-Unternehmen</a:t>
            </a:r>
            <a:r>
              <a:rPr lang="de-DE" sz="1000" dirty="0">
                <a:effectLst/>
                <a:latin typeface="Calibri" panose="020F0502020204030204" pitchFamily="34" charset="0"/>
                <a:ea typeface="Calibri" panose="020F0502020204030204" pitchFamily="34" charset="0"/>
                <a:cs typeface="Times New Roman" panose="02020603050405020304" pitchFamily="18" charset="0"/>
              </a:rPr>
              <a:t> bietet Transporte via Tiere an.</a:t>
            </a:r>
          </a:p>
          <a:p>
            <a:pPr>
              <a:lnSpc>
                <a:spcPct val="107000"/>
              </a:lnSpc>
              <a:spcAft>
                <a:spcPts val="800"/>
              </a:spcAft>
            </a:pPr>
            <a:r>
              <a:rPr lang="de-DE" sz="10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Kunden</a:t>
            </a:r>
            <a:r>
              <a:rPr lang="de-DE" sz="1000" dirty="0">
                <a:effectLst/>
                <a:latin typeface="Calibri" panose="020F0502020204030204" pitchFamily="34" charset="0"/>
                <a:ea typeface="Calibri" panose="020F0502020204030204" pitchFamily="34" charset="0"/>
                <a:cs typeface="Times New Roman" panose="02020603050405020304" pitchFamily="18" charset="0"/>
              </a:rPr>
              <a:t> können sich Tiere zum Transport an ihrem </a:t>
            </a:r>
            <a:r>
              <a:rPr lang="de-DE" sz="10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Standort </a:t>
            </a:r>
            <a:r>
              <a:rPr lang="de-DE" sz="1000" dirty="0">
                <a:effectLst/>
                <a:latin typeface="Calibri" panose="020F0502020204030204" pitchFamily="34" charset="0"/>
                <a:ea typeface="Calibri" panose="020F0502020204030204" pitchFamily="34" charset="0"/>
                <a:cs typeface="Times New Roman" panose="02020603050405020304" pitchFamily="18" charset="0"/>
              </a:rPr>
              <a:t>für eine gewünschte nicht definierte Dauer mieten. Ein Kunde kann je Auftrag ein Tier buchen. </a:t>
            </a:r>
          </a:p>
          <a:p>
            <a:pPr>
              <a:lnSpc>
                <a:spcPct val="107000"/>
              </a:lnSpc>
              <a:spcAft>
                <a:spcPts val="800"/>
              </a:spcAft>
            </a:pPr>
            <a:r>
              <a:rPr lang="de-DE" sz="1000" dirty="0">
                <a:effectLst/>
                <a:latin typeface="Calibri" panose="020F0502020204030204" pitchFamily="34" charset="0"/>
                <a:ea typeface="Calibri" panose="020F0502020204030204" pitchFamily="34" charset="0"/>
                <a:cs typeface="Times New Roman" panose="02020603050405020304" pitchFamily="18" charset="0"/>
              </a:rPr>
              <a:t>Der </a:t>
            </a:r>
            <a:r>
              <a:rPr lang="de-DE" sz="10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Buchungsprozess </a:t>
            </a:r>
            <a:r>
              <a:rPr lang="de-DE" sz="1000" dirty="0">
                <a:effectLst/>
                <a:latin typeface="Calibri" panose="020F0502020204030204" pitchFamily="34" charset="0"/>
                <a:ea typeface="Calibri" panose="020F0502020204030204" pitchFamily="34" charset="0"/>
                <a:cs typeface="Times New Roman" panose="02020603050405020304" pitchFamily="18" charset="0"/>
              </a:rPr>
              <a:t>beginnt, wenn ein Kunde ein Tier für den Transport </a:t>
            </a:r>
            <a:r>
              <a:rPr lang="de-DE" sz="10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anfragt</a:t>
            </a:r>
            <a:r>
              <a:rPr lang="de-DE" sz="1000" dirty="0">
                <a:effectLst/>
                <a:latin typeface="Calibri" panose="020F0502020204030204" pitchFamily="34" charset="0"/>
                <a:ea typeface="Calibri" panose="020F0502020204030204" pitchFamily="34" charset="0"/>
                <a:cs typeface="Times New Roman" panose="02020603050405020304" pitchFamily="18" charset="0"/>
              </a:rPr>
              <a:t>. Hierbei wird ein Auftrag angelegt. Der Auftrag muss </a:t>
            </a:r>
            <a:r>
              <a:rPr lang="de-DE" sz="10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genehmigt </a:t>
            </a:r>
            <a:r>
              <a:rPr lang="de-DE" sz="1000" dirty="0">
                <a:effectLst/>
                <a:latin typeface="Calibri" panose="020F0502020204030204" pitchFamily="34" charset="0"/>
                <a:ea typeface="Calibri" panose="020F0502020204030204" pitchFamily="34" charset="0"/>
                <a:cs typeface="Times New Roman" panose="02020603050405020304" pitchFamily="18" charset="0"/>
              </a:rPr>
              <a:t>werden. Es werden folgende Punkte geprüft:</a:t>
            </a:r>
          </a:p>
          <a:p>
            <a:pPr marL="342900" lvl="0" indent="-342900">
              <a:lnSpc>
                <a:spcPct val="107000"/>
              </a:lnSpc>
              <a:buFont typeface="Symbol" panose="05050102010706020507" pitchFamily="18" charset="2"/>
              <a:buChar char=""/>
            </a:pPr>
            <a:r>
              <a:rPr lang="de-DE" sz="1000" dirty="0">
                <a:effectLst/>
                <a:latin typeface="Calibri" panose="020F0502020204030204" pitchFamily="34" charset="0"/>
                <a:ea typeface="Calibri" panose="020F0502020204030204" pitchFamily="34" charset="0"/>
                <a:cs typeface="Times New Roman" panose="02020603050405020304" pitchFamily="18" charset="0"/>
              </a:rPr>
              <a:t>Verfügbarkeit eines Tieres am Standort</a:t>
            </a:r>
          </a:p>
          <a:p>
            <a:pPr marL="342900" lvl="0" indent="-342900">
              <a:lnSpc>
                <a:spcPct val="107000"/>
              </a:lnSpc>
              <a:buFont typeface="Symbol" panose="05050102010706020507" pitchFamily="18" charset="2"/>
              <a:buChar char=""/>
            </a:pPr>
            <a:r>
              <a:rPr lang="de-DE" sz="1000" dirty="0">
                <a:effectLst/>
                <a:latin typeface="Calibri" panose="020F0502020204030204" pitchFamily="34" charset="0"/>
                <a:ea typeface="Calibri" panose="020F0502020204030204" pitchFamily="34" charset="0"/>
                <a:cs typeface="Times New Roman" panose="02020603050405020304" pitchFamily="18" charset="0"/>
              </a:rPr>
              <a:t>Gewicht des Kunden darf zulässiges Gewicht des Tieres nicht überschreiten</a:t>
            </a:r>
          </a:p>
          <a:p>
            <a:pPr marL="342900" lvl="0" indent="-342900">
              <a:lnSpc>
                <a:spcPct val="107000"/>
              </a:lnSpc>
              <a:spcAft>
                <a:spcPts val="800"/>
              </a:spcAft>
              <a:buFont typeface="Symbol" panose="05050102010706020507" pitchFamily="18" charset="2"/>
              <a:buChar char=""/>
            </a:pPr>
            <a:r>
              <a:rPr lang="de-DE" sz="1000" dirty="0">
                <a:effectLst/>
                <a:latin typeface="Calibri" panose="020F0502020204030204" pitchFamily="34" charset="0"/>
                <a:ea typeface="Calibri" panose="020F0502020204030204" pitchFamily="34" charset="0"/>
                <a:cs typeface="Times New Roman" panose="02020603050405020304" pitchFamily="18" charset="0"/>
              </a:rPr>
              <a:t>Gültiges Tierarztprotokoll (Tierarztprotokoll darf nicht älter als ein Jahr sein)</a:t>
            </a:r>
          </a:p>
          <a:p>
            <a:pPr>
              <a:lnSpc>
                <a:spcPct val="107000"/>
              </a:lnSpc>
              <a:spcAft>
                <a:spcPts val="800"/>
              </a:spcAft>
            </a:pPr>
            <a:r>
              <a:rPr lang="de-DE" sz="1000" dirty="0">
                <a:effectLst/>
                <a:latin typeface="Calibri" panose="020F0502020204030204" pitchFamily="34" charset="0"/>
                <a:ea typeface="Calibri" panose="020F0502020204030204" pitchFamily="34" charset="0"/>
                <a:cs typeface="Times New Roman" panose="02020603050405020304" pitchFamily="18" charset="0"/>
              </a:rPr>
              <a:t>Mit der Genehmigung des Auftrages geht der Auftrag in die </a:t>
            </a:r>
            <a:r>
              <a:rPr lang="de-DE" sz="10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Durchführung</a:t>
            </a:r>
            <a:r>
              <a:rPr lang="de-DE" sz="1000" dirty="0">
                <a:effectLst/>
                <a:latin typeface="Calibri" panose="020F0502020204030204" pitchFamily="34" charset="0"/>
                <a:ea typeface="Calibri" panose="020F0502020204030204" pitchFamily="34" charset="0"/>
                <a:cs typeface="Times New Roman" panose="02020603050405020304" pitchFamily="18" charset="0"/>
              </a:rPr>
              <a:t>. Entspricht die angefragte Buchung nicht den geprüften Kriterien, wird der Auftrag abgelehnt und der Buchungsprozess ist </a:t>
            </a:r>
            <a:r>
              <a:rPr lang="de-DE" sz="10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beendet</a:t>
            </a:r>
            <a:r>
              <a:rPr lang="de-DE" sz="1000" dirty="0">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de-DE" sz="1000" dirty="0">
                <a:effectLst/>
                <a:latin typeface="Calibri" panose="020F0502020204030204" pitchFamily="34" charset="0"/>
                <a:ea typeface="Calibri" panose="020F0502020204030204" pitchFamily="34" charset="0"/>
                <a:cs typeface="Times New Roman" panose="02020603050405020304" pitchFamily="18" charset="0"/>
              </a:rPr>
              <a:t>Der Buchungsprozess kann durch die gespeicherten Prozedur </a:t>
            </a:r>
            <a:r>
              <a:rPr lang="de-DE" sz="10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sp_Buchungsprozess</a:t>
            </a:r>
            <a:r>
              <a:rPr lang="de-DE" sz="10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de-DE" sz="1000" dirty="0">
                <a:effectLst/>
                <a:latin typeface="Calibri" panose="020F0502020204030204" pitchFamily="34" charset="0"/>
                <a:ea typeface="Calibri" panose="020F0502020204030204" pitchFamily="34" charset="0"/>
                <a:cs typeface="Times New Roman" panose="02020603050405020304" pitchFamily="18" charset="0"/>
              </a:rPr>
              <a:t>angestoßen werden. Der Prozedur wird eine Kunden ID übergeben. Zunächst wird geprüft, ob der Kunde bereits angelegt ist und es am Kunden-Standort geeignete Tiere (siehe oben) gibt. Sofern es ein geeignetes Tier für den Kunden gibt, wird ein Auftrag in der Auftrags-Tabelle angelegt und das Tier ist nicht mehr für Buchungen verfügbar, bis die Endzeit der Buchung eingetragen wird und der Buchungsstatus sich wieder ändert. Die Prozedur greift auf die Tabellenwertfunktion</a:t>
            </a:r>
            <a:r>
              <a:rPr lang="de-DE" sz="10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de-DE" sz="10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tf_Verfuegbarkeit_Tier</a:t>
            </a:r>
            <a:r>
              <a:rPr lang="de-DE" sz="10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de-DE" sz="1000" dirty="0">
                <a:effectLst/>
                <a:latin typeface="Calibri" panose="020F0502020204030204" pitchFamily="34" charset="0"/>
                <a:ea typeface="Calibri" panose="020F0502020204030204" pitchFamily="34" charset="0"/>
                <a:cs typeface="Times New Roman" panose="02020603050405020304" pitchFamily="18" charset="0"/>
              </a:rPr>
              <a:t>und die </a:t>
            </a:r>
            <a:r>
              <a:rPr lang="de-DE" sz="1000" dirty="0" err="1">
                <a:effectLst/>
                <a:latin typeface="Calibri" panose="020F0502020204030204" pitchFamily="34" charset="0"/>
                <a:ea typeface="Calibri" panose="020F0502020204030204" pitchFamily="34" charset="0"/>
                <a:cs typeface="Times New Roman" panose="02020603050405020304" pitchFamily="18" charset="0"/>
              </a:rPr>
              <a:t>Skalarwert</a:t>
            </a:r>
            <a:r>
              <a:rPr lang="de-DE" sz="1000" dirty="0">
                <a:effectLst/>
                <a:latin typeface="Calibri" panose="020F0502020204030204" pitchFamily="34" charset="0"/>
                <a:ea typeface="Calibri" panose="020F0502020204030204" pitchFamily="34" charset="0"/>
                <a:cs typeface="Times New Roman" panose="02020603050405020304" pitchFamily="18" charset="0"/>
              </a:rPr>
              <a:t>-Funktion </a:t>
            </a:r>
            <a:r>
              <a:rPr lang="de-DE" sz="10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sf_Tier_in_Durchfuehrung</a:t>
            </a:r>
            <a:r>
              <a:rPr lang="de-DE" sz="10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de-DE" sz="1000" dirty="0">
                <a:effectLst/>
                <a:latin typeface="Calibri" panose="020F0502020204030204" pitchFamily="34" charset="0"/>
                <a:ea typeface="Calibri" panose="020F0502020204030204" pitchFamily="34" charset="0"/>
                <a:cs typeface="Times New Roman" panose="02020603050405020304" pitchFamily="18" charset="0"/>
              </a:rPr>
              <a:t>zu.</a:t>
            </a:r>
          </a:p>
          <a:p>
            <a:pPr>
              <a:lnSpc>
                <a:spcPct val="107000"/>
              </a:lnSpc>
              <a:spcAft>
                <a:spcPts val="800"/>
              </a:spcAft>
            </a:pPr>
            <a:r>
              <a:rPr lang="de-DE" sz="1000" dirty="0">
                <a:effectLst/>
                <a:latin typeface="Calibri" panose="020F0502020204030204" pitchFamily="34" charset="0"/>
                <a:ea typeface="Calibri" panose="020F0502020204030204" pitchFamily="34" charset="0"/>
                <a:cs typeface="Times New Roman" panose="02020603050405020304" pitchFamily="18" charset="0"/>
              </a:rPr>
              <a:t>Wenn bei einem genehmigten Auftrag der Kunde die Mietdauer beendet, und somit das Enddatum und die Enduhrzeit feststehen, ist der Auftrag </a:t>
            </a:r>
            <a:r>
              <a:rPr lang="de-DE" sz="10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abgeschlossen</a:t>
            </a:r>
            <a:r>
              <a:rPr lang="de-DE" sz="1000" dirty="0">
                <a:effectLst/>
                <a:latin typeface="Calibri" panose="020F0502020204030204" pitchFamily="34" charset="0"/>
                <a:ea typeface="Calibri" panose="020F0502020204030204" pitchFamily="34" charset="0"/>
                <a:cs typeface="Times New Roman" panose="02020603050405020304" pitchFamily="18" charset="0"/>
              </a:rPr>
              <a:t>. Es erfolgt eine </a:t>
            </a:r>
            <a:r>
              <a:rPr lang="de-DE" sz="10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Rechnung</a:t>
            </a:r>
            <a:r>
              <a:rPr lang="de-DE" sz="1000" dirty="0">
                <a:effectLst/>
                <a:latin typeface="Calibri" panose="020F0502020204030204" pitchFamily="34" charset="0"/>
                <a:ea typeface="Calibri" panose="020F0502020204030204" pitchFamily="34" charset="0"/>
                <a:cs typeface="Times New Roman" panose="02020603050405020304" pitchFamily="18" charset="0"/>
              </a:rPr>
              <a:t>. Abgerechnet wird die gemietete Zeit in angefangen Stunden (aufgerundet auf die volle Stunde). Die Futterkosten variieren je nach Futtertyp (Karnivore, Omnivore, Herbivore) und Größe (Futtermenge) des Tieres. </a:t>
            </a:r>
          </a:p>
          <a:p>
            <a:pPr>
              <a:lnSpc>
                <a:spcPct val="107000"/>
              </a:lnSpc>
              <a:spcAft>
                <a:spcPts val="800"/>
              </a:spcAft>
            </a:pPr>
            <a:r>
              <a:rPr lang="de-DE" sz="1000" dirty="0">
                <a:effectLst/>
                <a:latin typeface="Calibri" panose="020F0502020204030204" pitchFamily="34" charset="0"/>
                <a:ea typeface="Calibri" panose="020F0502020204030204" pitchFamily="34" charset="0"/>
                <a:cs typeface="Times New Roman" panose="02020603050405020304" pitchFamily="18" charset="0"/>
              </a:rPr>
              <a:t>Der Trigger </a:t>
            </a:r>
            <a:r>
              <a:rPr lang="de-DE" sz="10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trg_Buchungszeit_Insert</a:t>
            </a:r>
            <a:r>
              <a:rPr lang="de-DE" sz="1000" dirty="0">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 </a:t>
            </a:r>
            <a:r>
              <a:rPr lang="de-DE" sz="1000" dirty="0">
                <a:effectLst/>
                <a:latin typeface="Calibri" panose="020F0502020204030204" pitchFamily="34" charset="0"/>
                <a:ea typeface="Calibri" panose="020F0502020204030204" pitchFamily="34" charset="0"/>
                <a:cs typeface="Times New Roman" panose="02020603050405020304" pitchFamily="18" charset="0"/>
              </a:rPr>
              <a:t>wird ausgelöst, sobald eine Endzeit der Buchung in die Tabelle </a:t>
            </a:r>
            <a:r>
              <a:rPr lang="de-DE" sz="1000" dirty="0">
                <a:solidFill>
                  <a:srgbClr val="4472C4"/>
                </a:solidFill>
                <a:effectLst/>
                <a:latin typeface="Calibri" panose="020F0502020204030204" pitchFamily="34" charset="0"/>
                <a:ea typeface="Calibri" panose="020F0502020204030204" pitchFamily="34" charset="0"/>
                <a:cs typeface="Times New Roman" panose="02020603050405020304" pitchFamily="18" charset="0"/>
              </a:rPr>
              <a:t>Aufträge </a:t>
            </a:r>
            <a:r>
              <a:rPr lang="de-DE" sz="1000" dirty="0">
                <a:effectLst/>
                <a:latin typeface="Calibri" panose="020F0502020204030204" pitchFamily="34" charset="0"/>
                <a:ea typeface="Calibri" panose="020F0502020204030204" pitchFamily="34" charset="0"/>
                <a:cs typeface="Times New Roman" panose="02020603050405020304" pitchFamily="18" charset="0"/>
              </a:rPr>
              <a:t>eingetragen wird. Daraufhin berechnet sich automatisch die Gesamtdauer der Buchung (berechnete Spalte) und es wird (ausgelöst durch diesen Trigger) eine Zeile in der Tabelle Rechnung mit den entsprechenden Daten angelegt.</a:t>
            </a:r>
          </a:p>
          <a:p>
            <a:pPr>
              <a:lnSpc>
                <a:spcPct val="107000"/>
              </a:lnSpc>
              <a:spcAft>
                <a:spcPts val="800"/>
              </a:spcAft>
            </a:pPr>
            <a:r>
              <a:rPr lang="de-DE" sz="1000" dirty="0">
                <a:effectLst/>
                <a:latin typeface="Calibri" panose="020F0502020204030204" pitchFamily="34" charset="0"/>
                <a:ea typeface="Calibri" panose="020F0502020204030204" pitchFamily="34" charset="0"/>
                <a:cs typeface="Times New Roman" panose="02020603050405020304" pitchFamily="18" charset="0"/>
              </a:rPr>
              <a:t>Die Tiere müssen regelmäßig zum Tierarzt. Eine gespeicherte Prozedur (</a:t>
            </a:r>
            <a:r>
              <a:rPr lang="de-DE" sz="1000" dirty="0" err="1">
                <a:solidFill>
                  <a:srgbClr val="538135"/>
                </a:solidFill>
                <a:effectLst/>
                <a:latin typeface="Calibri" panose="020F0502020204030204" pitchFamily="34" charset="0"/>
                <a:ea typeface="Calibri" panose="020F0502020204030204" pitchFamily="34" charset="0"/>
                <a:cs typeface="Times New Roman" panose="02020603050405020304" pitchFamily="18" charset="0"/>
              </a:rPr>
              <a:t>sp_TAP_aktualiseren</a:t>
            </a:r>
            <a:r>
              <a:rPr lang="de-DE" sz="1000" dirty="0">
                <a:effectLst/>
                <a:latin typeface="Calibri" panose="020F0502020204030204" pitchFamily="34" charset="0"/>
                <a:ea typeface="Calibri" panose="020F0502020204030204" pitchFamily="34" charset="0"/>
                <a:cs typeface="Times New Roman" panose="02020603050405020304" pitchFamily="18" charset="0"/>
              </a:rPr>
              <a:t>) prüft, ob das Tierarztprotokoll der Tiere noch gültig ist. Falls der letzte Termin zu weit in der Vergangenheit liegt, wird der Status des Tierarztprotokolls für das Tier auf abgelaufen gesetzt und das Tier kann nicht mehr gebucht werden.</a:t>
            </a:r>
          </a:p>
          <a:p>
            <a:pPr>
              <a:lnSpc>
                <a:spcPct val="107000"/>
              </a:lnSpc>
              <a:spcAft>
                <a:spcPts val="800"/>
              </a:spcAft>
            </a:pPr>
            <a:r>
              <a:rPr lang="de-DE" sz="1000" dirty="0">
                <a:effectLst/>
                <a:latin typeface="Calibri" panose="020F0502020204030204" pitchFamily="34" charset="0"/>
                <a:ea typeface="Calibri" panose="020F0502020204030204" pitchFamily="34" charset="0"/>
                <a:cs typeface="Times New Roman" panose="02020603050405020304" pitchFamily="18" charset="0"/>
              </a:rPr>
              <a:t>Bei Zahlungseingang wird der Bestellstatus manuell auf „bezahlt“ gesetzt.</a:t>
            </a:r>
          </a:p>
        </p:txBody>
      </p:sp>
    </p:spTree>
    <p:extLst>
      <p:ext uri="{BB962C8B-B14F-4D97-AF65-F5344CB8AC3E}">
        <p14:creationId xmlns:p14="http://schemas.microsoft.com/office/powerpoint/2010/main" val="302281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7DD6D5-FF4F-4D7F-98DB-51CF9FE9787D}"/>
              </a:ext>
            </a:extLst>
          </p:cNvPr>
          <p:cNvSpPr>
            <a:spLocks noGrp="1"/>
          </p:cNvSpPr>
          <p:nvPr>
            <p:ph type="ctrTitle"/>
          </p:nvPr>
        </p:nvSpPr>
        <p:spPr>
          <a:xfrm>
            <a:off x="1524000" y="1122363"/>
            <a:ext cx="9144000" cy="766258"/>
          </a:xfrm>
        </p:spPr>
        <p:txBody>
          <a:bodyPr>
            <a:normAutofit fontScale="90000"/>
          </a:bodyPr>
          <a:lstStyle/>
          <a:p>
            <a:r>
              <a:rPr lang="de-DE" dirty="0"/>
              <a:t>Buchungsprozess</a:t>
            </a:r>
          </a:p>
        </p:txBody>
      </p:sp>
      <p:sp>
        <p:nvSpPr>
          <p:cNvPr id="6" name="Rechteck 5">
            <a:extLst>
              <a:ext uri="{FF2B5EF4-FFF2-40B4-BE49-F238E27FC236}">
                <a16:creationId xmlns:a16="http://schemas.microsoft.com/office/drawing/2014/main" id="{E43DCE48-FF21-4166-96DE-FA397EEB87DF}"/>
              </a:ext>
            </a:extLst>
          </p:cNvPr>
          <p:cNvSpPr/>
          <p:nvPr/>
        </p:nvSpPr>
        <p:spPr>
          <a:xfrm>
            <a:off x="4172841" y="2931207"/>
            <a:ext cx="1646490" cy="991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Auftrag in Durchführung</a:t>
            </a:r>
          </a:p>
        </p:txBody>
      </p:sp>
      <p:sp>
        <p:nvSpPr>
          <p:cNvPr id="7" name="Rechteck 6">
            <a:extLst>
              <a:ext uri="{FF2B5EF4-FFF2-40B4-BE49-F238E27FC236}">
                <a16:creationId xmlns:a16="http://schemas.microsoft.com/office/drawing/2014/main" id="{30F8E808-B60A-4B65-BEED-252BF0BBEBAF}"/>
              </a:ext>
            </a:extLst>
          </p:cNvPr>
          <p:cNvSpPr/>
          <p:nvPr/>
        </p:nvSpPr>
        <p:spPr>
          <a:xfrm>
            <a:off x="4255095" y="4784910"/>
            <a:ext cx="1583821" cy="991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Auftrag wird abgelehnt</a:t>
            </a:r>
          </a:p>
        </p:txBody>
      </p:sp>
      <p:sp>
        <p:nvSpPr>
          <p:cNvPr id="10" name="Rechteck 9">
            <a:extLst>
              <a:ext uri="{FF2B5EF4-FFF2-40B4-BE49-F238E27FC236}">
                <a16:creationId xmlns:a16="http://schemas.microsoft.com/office/drawing/2014/main" id="{2E541977-6DD0-4E0F-A461-02721CF3DAE7}"/>
              </a:ext>
            </a:extLst>
          </p:cNvPr>
          <p:cNvSpPr/>
          <p:nvPr/>
        </p:nvSpPr>
        <p:spPr>
          <a:xfrm>
            <a:off x="6261578" y="2924801"/>
            <a:ext cx="1316052" cy="991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Rechnung Erstellung</a:t>
            </a:r>
          </a:p>
        </p:txBody>
      </p:sp>
      <p:sp>
        <p:nvSpPr>
          <p:cNvPr id="11" name="Rechteck 10">
            <a:extLst>
              <a:ext uri="{FF2B5EF4-FFF2-40B4-BE49-F238E27FC236}">
                <a16:creationId xmlns:a16="http://schemas.microsoft.com/office/drawing/2014/main" id="{29F17F50-760F-4014-A103-D1E8281D64D9}"/>
              </a:ext>
            </a:extLst>
          </p:cNvPr>
          <p:cNvSpPr/>
          <p:nvPr/>
        </p:nvSpPr>
        <p:spPr>
          <a:xfrm>
            <a:off x="8065107" y="2924801"/>
            <a:ext cx="1204951" cy="991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Rechnung bezahlt</a:t>
            </a:r>
          </a:p>
        </p:txBody>
      </p:sp>
      <p:sp>
        <p:nvSpPr>
          <p:cNvPr id="14" name="Ellipse 13">
            <a:extLst>
              <a:ext uri="{FF2B5EF4-FFF2-40B4-BE49-F238E27FC236}">
                <a16:creationId xmlns:a16="http://schemas.microsoft.com/office/drawing/2014/main" id="{429293B6-7CF5-4A38-9259-0CB142D0B397}"/>
              </a:ext>
            </a:extLst>
          </p:cNvPr>
          <p:cNvSpPr/>
          <p:nvPr/>
        </p:nvSpPr>
        <p:spPr>
          <a:xfrm>
            <a:off x="4204176" y="4035755"/>
            <a:ext cx="1583820" cy="34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Auftragsstatus 3</a:t>
            </a:r>
          </a:p>
        </p:txBody>
      </p:sp>
      <p:sp>
        <p:nvSpPr>
          <p:cNvPr id="16" name="Ellipse 15">
            <a:extLst>
              <a:ext uri="{FF2B5EF4-FFF2-40B4-BE49-F238E27FC236}">
                <a16:creationId xmlns:a16="http://schemas.microsoft.com/office/drawing/2014/main" id="{95A9CE52-F900-4D40-BB4B-E4F9AECE854B}"/>
              </a:ext>
            </a:extLst>
          </p:cNvPr>
          <p:cNvSpPr/>
          <p:nvPr/>
        </p:nvSpPr>
        <p:spPr>
          <a:xfrm>
            <a:off x="6127694" y="4035755"/>
            <a:ext cx="1583820" cy="34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Auftragsstatus 5</a:t>
            </a:r>
          </a:p>
        </p:txBody>
      </p:sp>
      <p:sp>
        <p:nvSpPr>
          <p:cNvPr id="17" name="Ellipse 16">
            <a:extLst>
              <a:ext uri="{FF2B5EF4-FFF2-40B4-BE49-F238E27FC236}">
                <a16:creationId xmlns:a16="http://schemas.microsoft.com/office/drawing/2014/main" id="{D47E3DD8-F45A-4E7F-9ED0-04AE12F65B54}"/>
              </a:ext>
            </a:extLst>
          </p:cNvPr>
          <p:cNvSpPr/>
          <p:nvPr/>
        </p:nvSpPr>
        <p:spPr>
          <a:xfrm>
            <a:off x="7875673" y="4035754"/>
            <a:ext cx="1583820" cy="34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Auftragsstatus 6 </a:t>
            </a:r>
          </a:p>
        </p:txBody>
      </p:sp>
      <p:sp>
        <p:nvSpPr>
          <p:cNvPr id="18" name="Ellipse 17">
            <a:extLst>
              <a:ext uri="{FF2B5EF4-FFF2-40B4-BE49-F238E27FC236}">
                <a16:creationId xmlns:a16="http://schemas.microsoft.com/office/drawing/2014/main" id="{CCCE0E6A-9111-4456-B4DC-B6FEC30BFC70}"/>
              </a:ext>
            </a:extLst>
          </p:cNvPr>
          <p:cNvSpPr/>
          <p:nvPr/>
        </p:nvSpPr>
        <p:spPr>
          <a:xfrm>
            <a:off x="4327377" y="5864873"/>
            <a:ext cx="1583820" cy="346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000" dirty="0"/>
              <a:t>Auftragsstatus 7</a:t>
            </a:r>
          </a:p>
        </p:txBody>
      </p:sp>
      <p:cxnSp>
        <p:nvCxnSpPr>
          <p:cNvPr id="20" name="Gerade Verbindung mit Pfeil 19">
            <a:extLst>
              <a:ext uri="{FF2B5EF4-FFF2-40B4-BE49-F238E27FC236}">
                <a16:creationId xmlns:a16="http://schemas.microsoft.com/office/drawing/2014/main" id="{DAC28C47-CE96-4357-9F7A-E79E967B500B}"/>
              </a:ext>
            </a:extLst>
          </p:cNvPr>
          <p:cNvCxnSpPr>
            <a:cxnSpLocks/>
          </p:cNvCxnSpPr>
          <p:nvPr/>
        </p:nvCxnSpPr>
        <p:spPr>
          <a:xfrm>
            <a:off x="3219815" y="3420457"/>
            <a:ext cx="7023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hteck: abgerundete Ecken 20">
            <a:extLst>
              <a:ext uri="{FF2B5EF4-FFF2-40B4-BE49-F238E27FC236}">
                <a16:creationId xmlns:a16="http://schemas.microsoft.com/office/drawing/2014/main" id="{6FD437D9-ECB6-4D60-A303-8F697689ABD4}"/>
              </a:ext>
            </a:extLst>
          </p:cNvPr>
          <p:cNvSpPr/>
          <p:nvPr/>
        </p:nvSpPr>
        <p:spPr>
          <a:xfrm>
            <a:off x="1835396" y="3082898"/>
            <a:ext cx="1250535" cy="6751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Kunden-anfrage</a:t>
            </a:r>
          </a:p>
        </p:txBody>
      </p:sp>
      <p:cxnSp>
        <p:nvCxnSpPr>
          <p:cNvPr id="25" name="Gerade Verbindung mit Pfeil 24">
            <a:extLst>
              <a:ext uri="{FF2B5EF4-FFF2-40B4-BE49-F238E27FC236}">
                <a16:creationId xmlns:a16="http://schemas.microsoft.com/office/drawing/2014/main" id="{68AFF541-E33B-4EC9-A495-8D2102BAFFFE}"/>
              </a:ext>
            </a:extLst>
          </p:cNvPr>
          <p:cNvCxnSpPr>
            <a:cxnSpLocks/>
          </p:cNvCxnSpPr>
          <p:nvPr/>
        </p:nvCxnSpPr>
        <p:spPr>
          <a:xfrm>
            <a:off x="3219815" y="3470108"/>
            <a:ext cx="953026" cy="1226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a:extLst>
              <a:ext uri="{FF2B5EF4-FFF2-40B4-BE49-F238E27FC236}">
                <a16:creationId xmlns:a16="http://schemas.microsoft.com/office/drawing/2014/main" id="{E2D5BE55-1B1B-4F03-9A10-CEBAD005CFC0}"/>
              </a:ext>
            </a:extLst>
          </p:cNvPr>
          <p:cNvCxnSpPr/>
          <p:nvPr/>
        </p:nvCxnSpPr>
        <p:spPr>
          <a:xfrm>
            <a:off x="5911197" y="3420457"/>
            <a:ext cx="216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58DBFAC5-CD43-450B-AF73-259A0447D9B9}"/>
              </a:ext>
            </a:extLst>
          </p:cNvPr>
          <p:cNvCxnSpPr/>
          <p:nvPr/>
        </p:nvCxnSpPr>
        <p:spPr>
          <a:xfrm>
            <a:off x="7711514" y="3420457"/>
            <a:ext cx="2848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9892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E47EEDDB-745E-49F9-B01E-81C80166E6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343" y="111094"/>
            <a:ext cx="10043314" cy="6746905"/>
          </a:xfrm>
          <a:prstGeom prst="rect">
            <a:avLst/>
          </a:prstGeom>
        </p:spPr>
      </p:pic>
    </p:spTree>
    <p:extLst>
      <p:ext uri="{BB962C8B-B14F-4D97-AF65-F5344CB8AC3E}">
        <p14:creationId xmlns:p14="http://schemas.microsoft.com/office/powerpoint/2010/main" val="262492846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443</Words>
  <Application>Microsoft Office PowerPoint</Application>
  <PresentationFormat>Breitbild</PresentationFormat>
  <Paragraphs>22</Paragraphs>
  <Slides>3</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vt:i4>
      </vt:variant>
    </vt:vector>
  </HeadingPairs>
  <TitlesOfParts>
    <vt:vector size="8" baseType="lpstr">
      <vt:lpstr>Arial</vt:lpstr>
      <vt:lpstr>Calibri</vt:lpstr>
      <vt:lpstr>Calibri Light</vt:lpstr>
      <vt:lpstr>Symbol</vt:lpstr>
      <vt:lpstr>Office</vt:lpstr>
      <vt:lpstr>PowerPoint-Präsentation</vt:lpstr>
      <vt:lpstr>Buchungsprozess</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Buchungsprozess</dc:title>
  <dc:creator>alfa</dc:creator>
  <cp:lastModifiedBy>alfa</cp:lastModifiedBy>
  <cp:revision>5</cp:revision>
  <dcterms:created xsi:type="dcterms:W3CDTF">2025-05-28T20:17:47Z</dcterms:created>
  <dcterms:modified xsi:type="dcterms:W3CDTF">2025-05-30T07:39:07Z</dcterms:modified>
</cp:coreProperties>
</file>