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  <p:sldMasterId id="2147483652" r:id="rId3"/>
    <p:sldMasterId id="2147483655" r:id="rId4"/>
    <p:sldMasterId id="2147483658" r:id="rId5"/>
    <p:sldMasterId id="2147483659" r:id="rId6"/>
  </p:sldMasterIdLst>
  <p:notesMasterIdLst>
    <p:notesMasterId r:id="rId9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x="9144000" cy="5143500" type="screen16x9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97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7E98EC9-FF9F-4CD4-85C6-24410C8D3E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B04ABF2-C701-4F25-8943-59B86535CEA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altLang="pl-PL" noProof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CD8E23-118C-4B15-87CF-63D5C86E1BB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FD978035-30C9-4E70-873D-9A2649F3654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3489DE04-3421-4DE2-9B59-ADBE6893B0C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E3B8B6F-D183-44E8-8B82-8EBF0BA8195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42C56019-8118-4756-A5A4-AD512A2E023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F500198D-EB98-4796-B499-2706FF6147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2868A02-9639-4880-9499-B28DDF8BC8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B0A2DBEF-58F9-4FAA-8BF0-856B51AFDAF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A4ABBB04-B98D-4E58-AA10-6842766B33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F9ACE602-A817-41D8-ABF8-5A7E9971C1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C35E12B4-A904-4722-B13C-C36C5C5B06F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E547B551-80D9-42F3-B535-AFC2C49E36A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2EE87AC-D8C1-4016-8C47-62BC882E53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D61BF8B1-0B49-4E2C-AC14-7AD1EC89A6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C70B5322-56E8-4E74-9395-3213989899F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339EF195-B3DF-4632-AB81-359E863FB53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107BEC8-6606-434A-8E09-ECF1693E2D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47313A51-0F47-46E4-80F5-20A0513C81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296BD66-971C-4746-A852-ECA2D447A4F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8F29605E-9BAD-40D9-B5F6-633AA4AE0C8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87AE354-6D61-447D-9C1D-0F685B6B66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67EEE9C3-D1C8-49AA-819F-F57BF46C18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1A31D3A-0BB8-4BD4-A63F-5A1C47D974B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88CD2321-2C27-439C-BC87-90C8DBF8149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732BFE39-F1FF-464D-8D0D-B9FEB63CE85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BA1F67F8-A1F6-4B2E-985C-637F9890CB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F5ACB3-2C7C-465C-A8D5-4B808A596581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077E26E3-ED87-4ED1-AA8C-278B9FC864B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0BE2DEFA-950E-4FC6-B263-62BC8C2975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05FC885C-E881-495B-A60A-4F291259D3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35B4F7D-013A-4B20-921C-1871314768F0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AB123142-E2D4-4189-9B60-81D66904EB9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374E2AB-F4BF-4EE1-8B9C-C07FB08DFF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0E9F5B08-8817-4710-8C21-2EA3ABDDF2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0DCA08A-C2D7-4CF6-A088-C4897805977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2498BEAF-BFFB-47F8-83E0-90A0C27C3B2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DFE5761-36AA-4532-A26D-F059A01237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FBDB47BF-553D-41FF-8E89-624B6A80888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48F6379-43B6-479A-8F2F-AFCCC6C9304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EA350A8D-8D25-460B-87F8-9DC468BB67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E701882-9A4D-4CC7-B7AF-116FF6D6F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7B3EE0A4-56AC-40E9-84C2-49A6BEFABF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0692959-9076-4D63-9FB5-FD299AD66BD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C0305D99-BFF6-4981-89FD-BB057D03AEB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ACBE447B-BE71-4303-81BA-5B50CA9124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4C1EC22E-F33E-44F4-8DFE-0A9A4225E6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087F2B9-52C0-433E-8D5D-5E95CF76BCC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9AB0EBBE-D26B-48A9-AC0E-298A639D8D4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D9CFE3C-15E2-4EC1-8061-AEB8F5FCCD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A00F7FA5-7B29-445D-82A3-59D997B59B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AA82760-B152-4DAC-88F2-403398304E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B0E4F85B-3032-4D26-8F83-81DA9F5DD0D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C5F1388-6FA5-4D2F-B9E9-FD6E53E42E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47500F86-8C64-4FD6-8AB6-675673326CA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AF46C0B-8233-49A1-9CBF-7487DF0DB4D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FB2C084D-972E-43F3-AD35-0E9601C4449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40C0F9D-E9C0-49F2-90C2-9AD9C9761E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76120F30-4DA2-4914-B1FA-7FA219B092E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B9E343F-8561-4C56-91FD-7DDF4DB41D1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89F66615-1B7F-4838-A806-C57E06EE84D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8ACB5C08-C4FB-45FD-9658-340D33B76D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0BBA22A1-1F85-4766-83DD-052940BE5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8A5A8004-445B-436F-A09C-868CEC1C96B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6B2F7FEF-F140-410B-90F4-0A83B2AE433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43B05F6-70A9-4620-B9BB-A7EA0546D5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5EA6B03A-1604-4A02-B6A2-067F2BC8DCC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CF37BF4-BD67-4723-AB9C-BAEDB38A82E0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EBE9E8AE-B048-40E6-9766-2C706C7907B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4875E008-3334-4EA4-B4AB-03EA92C719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7B4F8D5A-7152-4D00-BF7F-269FB510DE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884A1C9-0A4B-4D40-AB24-4F4754E8487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1F712528-5C93-4865-ACB3-4B96D58415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E6DFC51-2E8A-4486-995C-DBC34297F5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7F145489-5843-46A5-B703-6DF1803AC2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2D1E7D7-0732-4CA1-A43D-733DF44FBDA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2581C506-049F-4691-9640-96CE861E0F8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DDA4138-FDFC-4CF1-91D8-7B07C94238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1795934F-B8C7-459C-B91B-9066A84B8A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92ACA4D-38DF-4CEA-A714-F497CCB3294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31B8EED6-ACE6-415B-943D-CCFB8D10615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279D1A1F-F224-4583-A233-D68BE9F2AD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992D0E8D-F61D-4812-BFC9-CA55D6789D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FA20541-5AB6-4AA1-B712-BE1D3DB8BD7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2B879287-4F19-4DA5-AEA4-43E698848F8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766359DB-EFD1-46FA-B814-4DDE603BF5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E6535BB5-4D4E-4B21-BBE0-56D517AE6A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F3CB7D8-4793-4EEF-B9FA-4BEE90409F7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35D8D8FF-EE9E-44A0-9F99-D03B3C032D4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925A7FA5-A5D7-4F30-8537-E7FDB2AD69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75BA0FE9-12DC-4C92-A985-53BDA0C5F9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D85CC16-F7DD-431D-A281-5526B68B30F8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CBFBF24B-A3A0-452E-ABCE-74EEC47979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69C4604-8D9E-4EAC-BD97-983F6CF056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118F6919-74BC-456E-B89C-54B7840EF7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3331D5D-042A-4EFF-A164-9B02E13570B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B289A4B6-B5C7-4287-AD9F-EB29F8721B1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34605ED-F96F-4439-80DD-695358A8AD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E1C05BD4-A835-4D9B-BBD2-5319A1274B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A9DB1D1-14C6-4722-AAC6-55E4B1640B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3279CB88-2BB3-405A-8684-65105A30A3C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14594F4A-174C-4151-A00A-FCC872761C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A78F1F69-AE63-400F-A340-7F9455894D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1A707CE-9A7B-4642-AB85-887D5D391AD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B019F4CA-164C-47F9-A442-B0C99FCD6D5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8467EA0D-40CE-4673-954B-0B8E6893FF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7A019141-76F3-47F8-9D33-2164B54652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4C54F32-44C3-4392-B8F3-B611A7B119E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1A2FF773-977B-42EF-80DC-C537DECBEC8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01F9DA06-345A-4D85-8EA7-0FFEC6559B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4AA8865D-B55A-44BE-A1A4-FCB27BBCF8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59BB6DB-3D49-4617-8C89-88E34566654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0AB10659-D371-497A-A97A-6C3E3C14FAB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16E6194B-2E8C-4ED0-8F9C-AECBF5483E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29A8C5BD-23CC-45B5-83D6-D5E71183D03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73F8297-C7D2-4BA0-B20A-35F6B4D895F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245E27E9-FEC9-4970-9232-D83D2E65D18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F635D28B-48EC-4DDA-A6F5-94BCB6E943E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6E053A7B-A69C-4470-89B7-7100F09C2B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A9077D7-F91F-4831-A1F0-4499C18D73C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FB519FAD-ABFD-4611-A6AB-61AE68E5FC9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CF99801-BD3E-4169-8E97-1544C45BAC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A6F4B913-19C1-4513-915B-1C69689932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43B794E-E508-4166-80DE-36B36B27945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5DA83908-7194-4E46-9124-BCAE949ADA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65E33057-981D-4504-90DB-A71C9B5390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23E6300C-BD12-4F07-B81D-CC4FC9E773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F1A5640-F76C-437A-96BC-CEB4413B30F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101FCA14-733A-488C-BCE6-9C14E9427BF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98C4FA0A-FE3E-49FA-85E1-378DCED28F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>
            <a:extLst>
              <a:ext uri="{FF2B5EF4-FFF2-40B4-BE49-F238E27FC236}">
                <a16:creationId xmlns:a16="http://schemas.microsoft.com/office/drawing/2014/main" id="{663E5EC1-3F8B-4C7D-A197-29496775234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6484433-94E3-436B-A9F6-76AD6DE189C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D24ECAFF-2B9B-4EA9-98BA-21ED9538C94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58961B5E-CDE5-4FA5-B27E-8F94302D45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>
            <a:extLst>
              <a:ext uri="{FF2B5EF4-FFF2-40B4-BE49-F238E27FC236}">
                <a16:creationId xmlns:a16="http://schemas.microsoft.com/office/drawing/2014/main" id="{39BBC194-CAD9-4900-8C08-969D141DA7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BAACB2A-96B8-4A95-B245-724085C1407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443F8F13-2AFE-422A-9AFC-D1A7DE921D1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39F48CEB-F038-49BA-888F-FC0EC0FB3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F747CDB8-703D-4E85-8DC4-E35B7A0637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3A5C5AC-C0D8-4140-8E5C-BD82CFBFC53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E0A19A63-B3DA-4994-B41E-3697CC9D85E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9F2007F9-407F-4247-9C5F-AD8C70A7AA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B7A370E1-82FE-43BB-A2FA-DC1083F3F3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1F8C4B9-D9C2-430A-94CA-93D89DAC18D1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3B6F8B17-563D-4AEF-837E-1D6823BB8A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B6CC5592-1355-4745-B22E-2E7D3E6EA8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D8E0D5D4-1705-4598-9DA7-E72BE3535F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9457EAB-D20B-4B52-8CA7-71BB77B437E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733202B9-CA58-4EE9-8619-399A6C071C8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8CA077F7-2817-4454-BCC7-82656C3D7D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FD44938E-70BA-400E-8281-6195DBE793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73662FB-503A-4F8B-A9E4-1D2525CF211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E16EB045-897D-4718-96B0-F7AE5F837E0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A6F8EE07-4700-427A-A6A1-07011AD9ED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3B3AFF33-86E1-482D-95C9-C68E513F64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1F760E1-0884-46BC-84D9-BA7264BFA0B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090FB162-C0D1-4932-9D34-328FCF7E270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4C54F7EF-C469-45E2-9293-6EAFB5141F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56AA3BA6-F50F-4CED-B42A-BB7A67B873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82E97BF-2AB7-455C-B5A0-2F1DCF67117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8BFC2C6D-256E-4213-92D2-8842424D0D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DB5CD3B2-84BE-4360-B840-4EF500940F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A29FF83C-99BB-474A-BEBC-C950E9EC53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327C641-E697-4B45-9A06-45AB2146ED2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0355" name="Rectangle 1">
            <a:extLst>
              <a:ext uri="{FF2B5EF4-FFF2-40B4-BE49-F238E27FC236}">
                <a16:creationId xmlns:a16="http://schemas.microsoft.com/office/drawing/2014/main" id="{7DEF51C2-CE1A-4C8C-88CC-69B2361B204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DC5E5540-4A44-47FB-82ED-8AC83478BC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52E51878-E43C-4790-86C9-8474917303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C1451CD-F13B-4BA5-9387-1566D8DFFFE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03" name="Rectangle 1">
            <a:extLst>
              <a:ext uri="{FF2B5EF4-FFF2-40B4-BE49-F238E27FC236}">
                <a16:creationId xmlns:a16="http://schemas.microsoft.com/office/drawing/2014/main" id="{0460012D-2D1F-4B60-8660-361A1C41A7B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61C94844-C2C3-4A7D-9220-90EB162D0B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6D2F3F1F-4218-4D4E-BFE6-7F81BF58AD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46DAD89-B187-4373-A29D-076D76B7C1E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4451" name="Rectangle 1">
            <a:extLst>
              <a:ext uri="{FF2B5EF4-FFF2-40B4-BE49-F238E27FC236}">
                <a16:creationId xmlns:a16="http://schemas.microsoft.com/office/drawing/2014/main" id="{563581BD-D48D-46FC-A503-CE3BB39428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FCBDC730-876C-4EF2-ADB8-E1BB482055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80D223E5-CE6B-415E-828B-82CD02D818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4ECFBBC-281A-46D6-B0E0-E28BDD2162C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6499" name="Rectangle 1">
            <a:extLst>
              <a:ext uri="{FF2B5EF4-FFF2-40B4-BE49-F238E27FC236}">
                <a16:creationId xmlns:a16="http://schemas.microsoft.com/office/drawing/2014/main" id="{DFEB8DD0-7AC6-4E02-ACD1-4179370FE0C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8E225D5A-8D5B-44A1-B4A1-5C5496619E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>
            <a:extLst>
              <a:ext uri="{FF2B5EF4-FFF2-40B4-BE49-F238E27FC236}">
                <a16:creationId xmlns:a16="http://schemas.microsoft.com/office/drawing/2014/main" id="{2537D311-5E0B-4ABD-8EB4-BA792F427F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FAEB5EA-325C-403A-8287-5D0E8A64106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A646DE05-3098-45FB-944A-5852D4949E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93CA59D6-3C97-4FEA-AB2C-1E3210485C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8DA0CCFB-1EA2-40CE-9CEF-F7E64A7518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A4B03F0-9BF9-474D-874A-7E9B0828483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82E8A1FD-1D5E-4AB7-83FD-FD8CCDB443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29A35F7-1C85-4064-B5D6-4926400C5A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>
            <a:extLst>
              <a:ext uri="{FF2B5EF4-FFF2-40B4-BE49-F238E27FC236}">
                <a16:creationId xmlns:a16="http://schemas.microsoft.com/office/drawing/2014/main" id="{AAFD0DE0-9D5B-424F-B1AD-E705CA60B5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3CE7AD7-C9CA-452F-9C1D-14B51E0F004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BA061706-D05E-4D48-A071-A8F8F016BA2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04E7E886-4280-4812-B57E-EA0B541E5A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>
            <a:extLst>
              <a:ext uri="{FF2B5EF4-FFF2-40B4-BE49-F238E27FC236}">
                <a16:creationId xmlns:a16="http://schemas.microsoft.com/office/drawing/2014/main" id="{E33C746C-431B-441E-B90B-2BAEFA2683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F64FB92-D18D-424D-9DDB-9DAE64CEBB8C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672D0D50-140C-46C8-9424-04873DFC8B1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E87FEFC9-F618-48BE-A706-155794D651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>
            <a:extLst>
              <a:ext uri="{FF2B5EF4-FFF2-40B4-BE49-F238E27FC236}">
                <a16:creationId xmlns:a16="http://schemas.microsoft.com/office/drawing/2014/main" id="{716AE317-DB22-4A66-8602-E9163D537F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335A466-33FC-4565-BB73-FF6BF27EFFF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D554420A-7A60-4CCB-91DA-E1A37F198A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F13221AA-2F2E-4C73-BCAA-1767F0B6C5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>
            <a:extLst>
              <a:ext uri="{FF2B5EF4-FFF2-40B4-BE49-F238E27FC236}">
                <a16:creationId xmlns:a16="http://schemas.microsoft.com/office/drawing/2014/main" id="{4B2CBF7F-270B-4297-8D47-4B2B23F293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2B50934-D888-4A6B-9E00-823E84FF04C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7151CDC2-2C82-4495-964A-C76D9549EC8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77992D95-8E01-44CD-9C08-62C7C469E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>
            <a:extLst>
              <a:ext uri="{FF2B5EF4-FFF2-40B4-BE49-F238E27FC236}">
                <a16:creationId xmlns:a16="http://schemas.microsoft.com/office/drawing/2014/main" id="{A3BED309-60A8-47A1-91C8-68043CBF50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97A0325-5407-4A9B-AE56-F90324D9660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18787" name="Rectangle 1">
            <a:extLst>
              <a:ext uri="{FF2B5EF4-FFF2-40B4-BE49-F238E27FC236}">
                <a16:creationId xmlns:a16="http://schemas.microsoft.com/office/drawing/2014/main" id="{F125572E-AFFB-421D-90DC-C56B2C09E4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9A21AA2F-7575-46DA-AC2C-FCCFD04DC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>
            <a:extLst>
              <a:ext uri="{FF2B5EF4-FFF2-40B4-BE49-F238E27FC236}">
                <a16:creationId xmlns:a16="http://schemas.microsoft.com/office/drawing/2014/main" id="{63D879E2-19E4-436B-BF44-71C7D597F7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BEB7415-F6E0-44CF-99DC-B73DAA8058C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0835" name="Rectangle 1">
            <a:extLst>
              <a:ext uri="{FF2B5EF4-FFF2-40B4-BE49-F238E27FC236}">
                <a16:creationId xmlns:a16="http://schemas.microsoft.com/office/drawing/2014/main" id="{FF039772-1DCB-4913-A906-39E27307A60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0733CEE7-9523-481F-9653-26B37C3B8C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>
            <a:extLst>
              <a:ext uri="{FF2B5EF4-FFF2-40B4-BE49-F238E27FC236}">
                <a16:creationId xmlns:a16="http://schemas.microsoft.com/office/drawing/2014/main" id="{D89BFE6E-069A-4E94-8B49-97B797FDA6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D6E6CCF-C68A-4D14-9FBD-CFAB641588F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2883" name="Rectangle 1">
            <a:extLst>
              <a:ext uri="{FF2B5EF4-FFF2-40B4-BE49-F238E27FC236}">
                <a16:creationId xmlns:a16="http://schemas.microsoft.com/office/drawing/2014/main" id="{4EE4D2AE-FA95-44FA-9E10-05FAD344D4C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591730AF-8DCF-4612-B9FD-41B5BD2313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>
            <a:extLst>
              <a:ext uri="{FF2B5EF4-FFF2-40B4-BE49-F238E27FC236}">
                <a16:creationId xmlns:a16="http://schemas.microsoft.com/office/drawing/2014/main" id="{D6261CEB-E7D2-4D03-A4F7-D6D1CEDA016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186483B-FC05-48CF-B252-3FB123BEAF88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4931" name="Rectangle 1">
            <a:extLst>
              <a:ext uri="{FF2B5EF4-FFF2-40B4-BE49-F238E27FC236}">
                <a16:creationId xmlns:a16="http://schemas.microsoft.com/office/drawing/2014/main" id="{E28E5E02-6017-4909-AA07-CFBA2191E01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7D983A4B-CFB2-4AB7-A2CE-0EB1E61274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>
            <a:extLst>
              <a:ext uri="{FF2B5EF4-FFF2-40B4-BE49-F238E27FC236}">
                <a16:creationId xmlns:a16="http://schemas.microsoft.com/office/drawing/2014/main" id="{C531B16E-6796-4EEA-871A-A622A2B621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9F24405-B53A-4F4E-A0C2-A5A3D6950B7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6979" name="Rectangle 1">
            <a:extLst>
              <a:ext uri="{FF2B5EF4-FFF2-40B4-BE49-F238E27FC236}">
                <a16:creationId xmlns:a16="http://schemas.microsoft.com/office/drawing/2014/main" id="{86F0039D-CBB6-4DBF-B2F2-EA991B80C6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61208EE7-F874-4671-886D-A9A472F5B2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>
            <a:extLst>
              <a:ext uri="{FF2B5EF4-FFF2-40B4-BE49-F238E27FC236}">
                <a16:creationId xmlns:a16="http://schemas.microsoft.com/office/drawing/2014/main" id="{13F40F9A-74C5-48DA-BE11-09E86B830C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FA664E6-126C-45B6-9175-FB46A2C1872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29027" name="Rectangle 1">
            <a:extLst>
              <a:ext uri="{FF2B5EF4-FFF2-40B4-BE49-F238E27FC236}">
                <a16:creationId xmlns:a16="http://schemas.microsoft.com/office/drawing/2014/main" id="{6E94B9B3-8FE2-4A86-A29D-E0525C93253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22A3395C-2620-46A5-BB67-36803007DF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1914FD8E-6BFA-482E-B198-9CE38C1EB7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DEEF70C-0465-418D-AEC1-5E5AE73F695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EE502D7-2EB3-408B-BDCD-AF3D0732D63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4EC3718-8587-4824-8C42-91B22A30EB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6">
            <a:extLst>
              <a:ext uri="{FF2B5EF4-FFF2-40B4-BE49-F238E27FC236}">
                <a16:creationId xmlns:a16="http://schemas.microsoft.com/office/drawing/2014/main" id="{E2C25167-A205-44B4-B746-0DE35EBB3F8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D4E5067-F780-47AE-9153-DFCA5A096C7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1075" name="Rectangle 1">
            <a:extLst>
              <a:ext uri="{FF2B5EF4-FFF2-40B4-BE49-F238E27FC236}">
                <a16:creationId xmlns:a16="http://schemas.microsoft.com/office/drawing/2014/main" id="{3603CBD5-6EFF-495F-AC61-92F2F7B0C89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55610761-01BC-40EC-A347-B18B4D2E65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6">
            <a:extLst>
              <a:ext uri="{FF2B5EF4-FFF2-40B4-BE49-F238E27FC236}">
                <a16:creationId xmlns:a16="http://schemas.microsoft.com/office/drawing/2014/main" id="{52892978-530B-4EA5-8F48-716E3E3743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31EE2A0-AFBE-4897-B20A-96F7FAFCD43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3123" name="Rectangle 1">
            <a:extLst>
              <a:ext uri="{FF2B5EF4-FFF2-40B4-BE49-F238E27FC236}">
                <a16:creationId xmlns:a16="http://schemas.microsoft.com/office/drawing/2014/main" id="{2E4D0B0C-2F12-4E3A-9F92-FF30AC6088F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10AA1AC7-2366-4B79-AAC0-D634DBC85A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>
            <a:extLst>
              <a:ext uri="{FF2B5EF4-FFF2-40B4-BE49-F238E27FC236}">
                <a16:creationId xmlns:a16="http://schemas.microsoft.com/office/drawing/2014/main" id="{46DBC953-72A8-493D-8B61-53306EF0E0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4CF4E40-EE46-499F-BD9D-208BC6872BE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5171" name="Rectangle 1">
            <a:extLst>
              <a:ext uri="{FF2B5EF4-FFF2-40B4-BE49-F238E27FC236}">
                <a16:creationId xmlns:a16="http://schemas.microsoft.com/office/drawing/2014/main" id="{4A68249A-7F4F-498D-9365-0E5BF4F7FCD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249C2B93-F6A4-4C39-AA0F-0EA87706DC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>
            <a:extLst>
              <a:ext uri="{FF2B5EF4-FFF2-40B4-BE49-F238E27FC236}">
                <a16:creationId xmlns:a16="http://schemas.microsoft.com/office/drawing/2014/main" id="{72A6F1EC-92C2-4552-A23D-5E2CBDDA08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1CB17C1A-3C0C-4BBB-B8C0-A8E6864CA46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7219" name="Rectangle 1">
            <a:extLst>
              <a:ext uri="{FF2B5EF4-FFF2-40B4-BE49-F238E27FC236}">
                <a16:creationId xmlns:a16="http://schemas.microsoft.com/office/drawing/2014/main" id="{2FF7A64D-6E1A-46F4-A286-A1FD7E9F307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EFB79A84-AB3B-4CB8-818C-77F32DB3D9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>
            <a:extLst>
              <a:ext uri="{FF2B5EF4-FFF2-40B4-BE49-F238E27FC236}">
                <a16:creationId xmlns:a16="http://schemas.microsoft.com/office/drawing/2014/main" id="{2BD80DED-7CAE-4CEB-945B-C71B54DA27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6FEB881-508D-4CB2-A005-E8541162B9D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9267" name="Rectangle 1">
            <a:extLst>
              <a:ext uri="{FF2B5EF4-FFF2-40B4-BE49-F238E27FC236}">
                <a16:creationId xmlns:a16="http://schemas.microsoft.com/office/drawing/2014/main" id="{CFCAF265-1847-4FFE-9906-9D5CF24C490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DC0155D3-63A4-4EDA-8137-48448E9C34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6">
            <a:extLst>
              <a:ext uri="{FF2B5EF4-FFF2-40B4-BE49-F238E27FC236}">
                <a16:creationId xmlns:a16="http://schemas.microsoft.com/office/drawing/2014/main" id="{3679F098-DD77-4CB6-89A9-D5B86ABEA3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A47C493-4636-4ADC-ABE2-517A90A44B8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1315" name="Rectangle 1">
            <a:extLst>
              <a:ext uri="{FF2B5EF4-FFF2-40B4-BE49-F238E27FC236}">
                <a16:creationId xmlns:a16="http://schemas.microsoft.com/office/drawing/2014/main" id="{882F61F4-AE75-4247-88C1-6EFA0720BF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A12E1A61-3430-476B-B524-8F006DC3B9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6">
            <a:extLst>
              <a:ext uri="{FF2B5EF4-FFF2-40B4-BE49-F238E27FC236}">
                <a16:creationId xmlns:a16="http://schemas.microsoft.com/office/drawing/2014/main" id="{D4A1BE86-C814-4858-8464-17E936E9B5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D748A68-944E-4106-AB66-6281BD19FEC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3363" name="Rectangle 1">
            <a:extLst>
              <a:ext uri="{FF2B5EF4-FFF2-40B4-BE49-F238E27FC236}">
                <a16:creationId xmlns:a16="http://schemas.microsoft.com/office/drawing/2014/main" id="{2005CAC2-365C-453F-ACB6-1CD6BD0CB85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id="{0061D8DC-9680-49E2-B858-9E20A4D77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6">
            <a:extLst>
              <a:ext uri="{FF2B5EF4-FFF2-40B4-BE49-F238E27FC236}">
                <a16:creationId xmlns:a16="http://schemas.microsoft.com/office/drawing/2014/main" id="{0B6CA915-8481-454D-89B6-3C2F4E9A69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CEF658E-0C9F-405B-8AE2-473FB27E087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5411" name="Rectangle 1">
            <a:extLst>
              <a:ext uri="{FF2B5EF4-FFF2-40B4-BE49-F238E27FC236}">
                <a16:creationId xmlns:a16="http://schemas.microsoft.com/office/drawing/2014/main" id="{7892060C-10E4-4533-B971-9B79F6065DA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C448115B-EB94-4DEC-9FDA-C8D01E3F0D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6">
            <a:extLst>
              <a:ext uri="{FF2B5EF4-FFF2-40B4-BE49-F238E27FC236}">
                <a16:creationId xmlns:a16="http://schemas.microsoft.com/office/drawing/2014/main" id="{473EB16E-036D-49BE-9369-D4FE9E69B6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23C11DD-197F-4F47-A0DD-85C08388318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7459" name="Rectangle 1">
            <a:extLst>
              <a:ext uri="{FF2B5EF4-FFF2-40B4-BE49-F238E27FC236}">
                <a16:creationId xmlns:a16="http://schemas.microsoft.com/office/drawing/2014/main" id="{3852F9FE-F980-43E6-9B1D-7C8490CEC43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id="{70660845-BEE2-4149-BE86-25541E6F5F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>
            <a:extLst>
              <a:ext uri="{FF2B5EF4-FFF2-40B4-BE49-F238E27FC236}">
                <a16:creationId xmlns:a16="http://schemas.microsoft.com/office/drawing/2014/main" id="{DABDC156-5051-48F3-B6EF-8FD1E3B9E0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B29B25C-6017-45F3-A015-6D8C704F7E10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49507" name="Rectangle 1">
            <a:extLst>
              <a:ext uri="{FF2B5EF4-FFF2-40B4-BE49-F238E27FC236}">
                <a16:creationId xmlns:a16="http://schemas.microsoft.com/office/drawing/2014/main" id="{7D842A88-9D5B-4EE9-848A-B0221875F86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id="{506A84AD-CA7A-407A-8145-743BFBDC00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6E23B2E4-CAC6-45B5-8A47-4CDF247303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7AFF382A-AC85-42F1-819C-E0E12978C96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42FF2680-E8B4-4BDB-9B88-5F6A056696C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6AC52DC8-B43F-4703-8633-5FB485C578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6">
            <a:extLst>
              <a:ext uri="{FF2B5EF4-FFF2-40B4-BE49-F238E27FC236}">
                <a16:creationId xmlns:a16="http://schemas.microsoft.com/office/drawing/2014/main" id="{B8CD1907-4114-49BD-B079-A022FE3F7F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70EE5F5-CBDB-49AB-9302-CF20645C22CD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1555" name="Rectangle 1">
            <a:extLst>
              <a:ext uri="{FF2B5EF4-FFF2-40B4-BE49-F238E27FC236}">
                <a16:creationId xmlns:a16="http://schemas.microsoft.com/office/drawing/2014/main" id="{94B172C3-CAD7-4A43-BEB2-6EAEAC36DC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id="{73248FEF-3126-4C8B-913B-592BE632AD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6">
            <a:extLst>
              <a:ext uri="{FF2B5EF4-FFF2-40B4-BE49-F238E27FC236}">
                <a16:creationId xmlns:a16="http://schemas.microsoft.com/office/drawing/2014/main" id="{164B1F19-42FD-4E87-93A4-5F927CAB40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592789C-681D-4C9F-ADEB-158DEB628CC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3603" name="Rectangle 1">
            <a:extLst>
              <a:ext uri="{FF2B5EF4-FFF2-40B4-BE49-F238E27FC236}">
                <a16:creationId xmlns:a16="http://schemas.microsoft.com/office/drawing/2014/main" id="{1177D2E6-8BBD-47E2-A072-556ABC2260A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id="{9DC3FDFC-A607-4349-B914-1E35680D74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6">
            <a:extLst>
              <a:ext uri="{FF2B5EF4-FFF2-40B4-BE49-F238E27FC236}">
                <a16:creationId xmlns:a16="http://schemas.microsoft.com/office/drawing/2014/main" id="{8B4EE028-54CB-4F54-A3C0-82BCF8E1941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EEF87FE-B3F9-4512-9811-861EC85B26E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5651" name="Rectangle 1">
            <a:extLst>
              <a:ext uri="{FF2B5EF4-FFF2-40B4-BE49-F238E27FC236}">
                <a16:creationId xmlns:a16="http://schemas.microsoft.com/office/drawing/2014/main" id="{F0569869-285C-4C87-A658-20879BEF25A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6F27A4EE-C189-4000-AF90-5B67BEE702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6">
            <a:extLst>
              <a:ext uri="{FF2B5EF4-FFF2-40B4-BE49-F238E27FC236}">
                <a16:creationId xmlns:a16="http://schemas.microsoft.com/office/drawing/2014/main" id="{8949B8F2-B920-4EFD-9ADD-47D8D5E827C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7335C63-E543-4DD4-AE50-74E18BC61E64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7699" name="Rectangle 1">
            <a:extLst>
              <a:ext uri="{FF2B5EF4-FFF2-40B4-BE49-F238E27FC236}">
                <a16:creationId xmlns:a16="http://schemas.microsoft.com/office/drawing/2014/main" id="{98F226BB-67E6-4E16-A159-8ECE8336C85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0" name="Rectangle 2">
            <a:extLst>
              <a:ext uri="{FF2B5EF4-FFF2-40B4-BE49-F238E27FC236}">
                <a16:creationId xmlns:a16="http://schemas.microsoft.com/office/drawing/2014/main" id="{A4910CF9-47DB-4AFC-826C-87297B58DE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6">
            <a:extLst>
              <a:ext uri="{FF2B5EF4-FFF2-40B4-BE49-F238E27FC236}">
                <a16:creationId xmlns:a16="http://schemas.microsoft.com/office/drawing/2014/main" id="{2B2CE3ED-DCE5-4B64-839B-01E727015A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748295E-0053-4B00-9BAF-DACC0C670A6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9747" name="Rectangle 1">
            <a:extLst>
              <a:ext uri="{FF2B5EF4-FFF2-40B4-BE49-F238E27FC236}">
                <a16:creationId xmlns:a16="http://schemas.microsoft.com/office/drawing/2014/main" id="{01E14576-6A7C-4741-8935-076B0B68BC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8B98D781-5DC5-4C1D-B5B9-BEF7D65537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6">
            <a:extLst>
              <a:ext uri="{FF2B5EF4-FFF2-40B4-BE49-F238E27FC236}">
                <a16:creationId xmlns:a16="http://schemas.microsoft.com/office/drawing/2014/main" id="{6A31EB62-5112-4AB2-B19E-523EAA6C88B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DEC48A4-DC15-4E2C-8F8A-1930BA8D906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1795" name="Rectangle 1">
            <a:extLst>
              <a:ext uri="{FF2B5EF4-FFF2-40B4-BE49-F238E27FC236}">
                <a16:creationId xmlns:a16="http://schemas.microsoft.com/office/drawing/2014/main" id="{BB54EA2E-6E5E-4B7C-8CA8-82A7C1BED99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4E81287B-B95F-45B6-B7FC-0C872367F8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6">
            <a:extLst>
              <a:ext uri="{FF2B5EF4-FFF2-40B4-BE49-F238E27FC236}">
                <a16:creationId xmlns:a16="http://schemas.microsoft.com/office/drawing/2014/main" id="{C053BCB0-121D-452B-AC63-F60F3466ECE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2924BDE2-2802-4C3C-815C-8BD46473FF9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3843" name="Rectangle 1">
            <a:extLst>
              <a:ext uri="{FF2B5EF4-FFF2-40B4-BE49-F238E27FC236}">
                <a16:creationId xmlns:a16="http://schemas.microsoft.com/office/drawing/2014/main" id="{0770CD51-09EF-4651-86B1-76CCB871670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B938C861-3200-4985-904F-350C05EB75B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6">
            <a:extLst>
              <a:ext uri="{FF2B5EF4-FFF2-40B4-BE49-F238E27FC236}">
                <a16:creationId xmlns:a16="http://schemas.microsoft.com/office/drawing/2014/main" id="{DD499D3D-92B0-4813-8035-D93424DE59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B67F634-985A-4108-B589-96217C310F3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5891" name="Rectangle 1">
            <a:extLst>
              <a:ext uri="{FF2B5EF4-FFF2-40B4-BE49-F238E27FC236}">
                <a16:creationId xmlns:a16="http://schemas.microsoft.com/office/drawing/2014/main" id="{0D7CBF3B-E403-4F70-B6A2-1C50AB9453D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45E43882-B615-487E-A84B-8C6A855A0D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>
            <a:extLst>
              <a:ext uri="{FF2B5EF4-FFF2-40B4-BE49-F238E27FC236}">
                <a16:creationId xmlns:a16="http://schemas.microsoft.com/office/drawing/2014/main" id="{5745A811-F435-4FF6-A7E5-669558ED05A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2B39E73-DE4D-4D73-B6FC-B3BCBDC13D23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7939" name="Rectangle 1">
            <a:extLst>
              <a:ext uri="{FF2B5EF4-FFF2-40B4-BE49-F238E27FC236}">
                <a16:creationId xmlns:a16="http://schemas.microsoft.com/office/drawing/2014/main" id="{D18CB733-6D40-4455-8D42-49ECE543499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40" name="Rectangle 2">
            <a:extLst>
              <a:ext uri="{FF2B5EF4-FFF2-40B4-BE49-F238E27FC236}">
                <a16:creationId xmlns:a16="http://schemas.microsoft.com/office/drawing/2014/main" id="{0847E316-9772-4FCC-94AF-0D33D0E93E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6">
            <a:extLst>
              <a:ext uri="{FF2B5EF4-FFF2-40B4-BE49-F238E27FC236}">
                <a16:creationId xmlns:a16="http://schemas.microsoft.com/office/drawing/2014/main" id="{E068D3EF-E82D-467B-A563-B000FAFCC0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3CE3F96E-BBCE-4BB4-A85B-A3509360B29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69987" name="Rectangle 1">
            <a:extLst>
              <a:ext uri="{FF2B5EF4-FFF2-40B4-BE49-F238E27FC236}">
                <a16:creationId xmlns:a16="http://schemas.microsoft.com/office/drawing/2014/main" id="{649EC5E0-31FE-4511-B951-7A7B44CC804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32E9CB65-33E9-418C-A844-B3897B2607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583A3139-BABB-4658-84F8-DF2535A547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686F8D49-3188-4B7D-9EAF-9E30FC77FE6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E866026C-CDEF-4ED6-9448-04FAF2CCE81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63F7AAC2-53E5-403E-B212-B5D1F1345C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6">
            <a:extLst>
              <a:ext uri="{FF2B5EF4-FFF2-40B4-BE49-F238E27FC236}">
                <a16:creationId xmlns:a16="http://schemas.microsoft.com/office/drawing/2014/main" id="{A61D2111-BE95-494E-8B4B-AC1F85A5E1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D1F2594-01A0-44E5-8232-917EE5186245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80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2035" name="Rectangle 1">
            <a:extLst>
              <a:ext uri="{FF2B5EF4-FFF2-40B4-BE49-F238E27FC236}">
                <a16:creationId xmlns:a16="http://schemas.microsoft.com/office/drawing/2014/main" id="{178054C5-01FD-44AE-A7C1-074311B00BA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6" name="Rectangle 2">
            <a:extLst>
              <a:ext uri="{FF2B5EF4-FFF2-40B4-BE49-F238E27FC236}">
                <a16:creationId xmlns:a16="http://schemas.microsoft.com/office/drawing/2014/main" id="{30A0513E-DA6D-4EF6-91B7-288223CF6C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6">
            <a:extLst>
              <a:ext uri="{FF2B5EF4-FFF2-40B4-BE49-F238E27FC236}">
                <a16:creationId xmlns:a16="http://schemas.microsoft.com/office/drawing/2014/main" id="{416A6B96-EC5A-429C-9DFE-D307194F35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F371D1D-761A-44DF-859A-2CDBD77F020B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81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4083" name="Rectangle 1">
            <a:extLst>
              <a:ext uri="{FF2B5EF4-FFF2-40B4-BE49-F238E27FC236}">
                <a16:creationId xmlns:a16="http://schemas.microsoft.com/office/drawing/2014/main" id="{9B96AA2F-4494-4E18-A049-E35A9EA2F8E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4" name="Rectangle 2">
            <a:extLst>
              <a:ext uri="{FF2B5EF4-FFF2-40B4-BE49-F238E27FC236}">
                <a16:creationId xmlns:a16="http://schemas.microsoft.com/office/drawing/2014/main" id="{CB61CC06-F201-46E7-AC6B-8C79A6A698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6">
            <a:extLst>
              <a:ext uri="{FF2B5EF4-FFF2-40B4-BE49-F238E27FC236}">
                <a16:creationId xmlns:a16="http://schemas.microsoft.com/office/drawing/2014/main" id="{B4620422-0540-4E94-A325-A06AB2E5DB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BEFFDEFF-22D9-484A-B66B-21AFF463B69F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82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6131" name="Rectangle 1">
            <a:extLst>
              <a:ext uri="{FF2B5EF4-FFF2-40B4-BE49-F238E27FC236}">
                <a16:creationId xmlns:a16="http://schemas.microsoft.com/office/drawing/2014/main" id="{524D061E-6230-4D8C-8552-C2F67B5A44E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2" name="Rectangle 2">
            <a:extLst>
              <a:ext uri="{FF2B5EF4-FFF2-40B4-BE49-F238E27FC236}">
                <a16:creationId xmlns:a16="http://schemas.microsoft.com/office/drawing/2014/main" id="{95680E74-1BE0-4C0A-9F46-EF9E58176C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6">
            <a:extLst>
              <a:ext uri="{FF2B5EF4-FFF2-40B4-BE49-F238E27FC236}">
                <a16:creationId xmlns:a16="http://schemas.microsoft.com/office/drawing/2014/main" id="{62EE5B9D-20E0-477E-A65F-AF935FAED3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5119CCA7-45A2-4714-94E3-7FF9F06EE2B9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83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8179" name="Rectangle 1">
            <a:extLst>
              <a:ext uri="{FF2B5EF4-FFF2-40B4-BE49-F238E27FC236}">
                <a16:creationId xmlns:a16="http://schemas.microsoft.com/office/drawing/2014/main" id="{D40058D0-50FD-4E07-B729-09D81AC86A2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0" name="Rectangle 2">
            <a:extLst>
              <a:ext uri="{FF2B5EF4-FFF2-40B4-BE49-F238E27FC236}">
                <a16:creationId xmlns:a16="http://schemas.microsoft.com/office/drawing/2014/main" id="{9CDF067E-29C6-40C1-8C7F-2DABCBB8EF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6">
            <a:extLst>
              <a:ext uri="{FF2B5EF4-FFF2-40B4-BE49-F238E27FC236}">
                <a16:creationId xmlns:a16="http://schemas.microsoft.com/office/drawing/2014/main" id="{1A15D207-7075-4C59-BCF7-ED1C03B617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DE8C04B3-6038-476A-9B80-45C0A1F907C8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84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0227" name="Rectangle 1">
            <a:extLst>
              <a:ext uri="{FF2B5EF4-FFF2-40B4-BE49-F238E27FC236}">
                <a16:creationId xmlns:a16="http://schemas.microsoft.com/office/drawing/2014/main" id="{3EB1CA1F-F841-4A6C-A69C-EF91FA878B5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8" name="Rectangle 2">
            <a:extLst>
              <a:ext uri="{FF2B5EF4-FFF2-40B4-BE49-F238E27FC236}">
                <a16:creationId xmlns:a16="http://schemas.microsoft.com/office/drawing/2014/main" id="{9200B63D-746F-432B-9AA5-AC857A4EFE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6">
            <a:extLst>
              <a:ext uri="{FF2B5EF4-FFF2-40B4-BE49-F238E27FC236}">
                <a16:creationId xmlns:a16="http://schemas.microsoft.com/office/drawing/2014/main" id="{69A7F1AA-62E2-4201-8D38-E6CEA7A9F4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0C857185-553E-40C3-A3AA-7FDC986A8DCE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85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2275" name="Rectangle 1">
            <a:extLst>
              <a:ext uri="{FF2B5EF4-FFF2-40B4-BE49-F238E27FC236}">
                <a16:creationId xmlns:a16="http://schemas.microsoft.com/office/drawing/2014/main" id="{C06EBF72-6D9D-45F7-9895-48E498CD181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6" name="Rectangle 2">
            <a:extLst>
              <a:ext uri="{FF2B5EF4-FFF2-40B4-BE49-F238E27FC236}">
                <a16:creationId xmlns:a16="http://schemas.microsoft.com/office/drawing/2014/main" id="{CA6B482E-B219-4D98-B90D-95AC95EE6D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6">
            <a:extLst>
              <a:ext uri="{FF2B5EF4-FFF2-40B4-BE49-F238E27FC236}">
                <a16:creationId xmlns:a16="http://schemas.microsoft.com/office/drawing/2014/main" id="{69517158-28CE-4A3C-94C6-F93D394F47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A4EABBEA-E71F-4EE0-B44A-778CA0D54E31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86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4323" name="Rectangle 1">
            <a:extLst>
              <a:ext uri="{FF2B5EF4-FFF2-40B4-BE49-F238E27FC236}">
                <a16:creationId xmlns:a16="http://schemas.microsoft.com/office/drawing/2014/main" id="{B490B765-721D-49B3-9C2D-155F5B00E7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4" name="Rectangle 2">
            <a:extLst>
              <a:ext uri="{FF2B5EF4-FFF2-40B4-BE49-F238E27FC236}">
                <a16:creationId xmlns:a16="http://schemas.microsoft.com/office/drawing/2014/main" id="{D27766A1-29D6-4686-A6D0-67378D3484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6">
            <a:extLst>
              <a:ext uri="{FF2B5EF4-FFF2-40B4-BE49-F238E27FC236}">
                <a16:creationId xmlns:a16="http://schemas.microsoft.com/office/drawing/2014/main" id="{3AC0535F-134D-483F-9DEC-5AB9ACAA33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9FCA87F2-C004-48EB-8ED7-EDCC289BCF9A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87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6371" name="Rectangle 1">
            <a:extLst>
              <a:ext uri="{FF2B5EF4-FFF2-40B4-BE49-F238E27FC236}">
                <a16:creationId xmlns:a16="http://schemas.microsoft.com/office/drawing/2014/main" id="{6381334F-F2FA-4124-ABF7-A5D822654D7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2" name="Rectangle 2">
            <a:extLst>
              <a:ext uri="{FF2B5EF4-FFF2-40B4-BE49-F238E27FC236}">
                <a16:creationId xmlns:a16="http://schemas.microsoft.com/office/drawing/2014/main" id="{800D09FB-32DD-42E9-8A85-333D0EAFD7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6">
            <a:extLst>
              <a:ext uri="{FF2B5EF4-FFF2-40B4-BE49-F238E27FC236}">
                <a16:creationId xmlns:a16="http://schemas.microsoft.com/office/drawing/2014/main" id="{9A0043A7-83B5-4CD4-82DA-15184C72E2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87767900-5912-4A42-88D9-40DFA996AC92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88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88419" name="Rectangle 1">
            <a:extLst>
              <a:ext uri="{FF2B5EF4-FFF2-40B4-BE49-F238E27FC236}">
                <a16:creationId xmlns:a16="http://schemas.microsoft.com/office/drawing/2014/main" id="{2945DF65-BA87-48A1-B421-8C8EEA03767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20" name="Rectangle 2">
            <a:extLst>
              <a:ext uri="{FF2B5EF4-FFF2-40B4-BE49-F238E27FC236}">
                <a16:creationId xmlns:a16="http://schemas.microsoft.com/office/drawing/2014/main" id="{7C9872B0-7420-44EB-857C-CF638B761E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6">
            <a:extLst>
              <a:ext uri="{FF2B5EF4-FFF2-40B4-BE49-F238E27FC236}">
                <a16:creationId xmlns:a16="http://schemas.microsoft.com/office/drawing/2014/main" id="{CB591084-C306-4A77-BA71-2E4651E550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F7833089-0C02-4051-9B15-DD34C3204876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0467" name="Rectangle 1">
            <a:extLst>
              <a:ext uri="{FF2B5EF4-FFF2-40B4-BE49-F238E27FC236}">
                <a16:creationId xmlns:a16="http://schemas.microsoft.com/office/drawing/2014/main" id="{D931AC1A-8569-412D-8899-81C585024ED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8" name="Rectangle 2">
            <a:extLst>
              <a:ext uri="{FF2B5EF4-FFF2-40B4-BE49-F238E27FC236}">
                <a16:creationId xmlns:a16="http://schemas.microsoft.com/office/drawing/2014/main" id="{C825DFFF-78D8-42F2-BBC9-E5DDB6053E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A71F46FC-1394-46AB-9971-17553FDD01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93F3A4A-F684-4AC1-8F11-DEA92586DC07}" type="slidenum">
              <a:rPr lang="pl-PL" altLang="pl-PL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9</a:t>
            </a:fld>
            <a:endParaRPr lang="pl-PL" altLang="pl-PL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983233F-68D8-4C8B-A8FA-C11ABD14F7D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8108A07-43AF-42D1-8788-B107382B04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DA0B7B-610D-48FE-A890-7BF1E1CE4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EA74CE-5675-462C-B291-38E33A0B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71491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0D94B-38F1-4152-A897-B7E1E565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14C4C36-2FA9-460E-82B8-22375271A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7226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459D0B5-F4C4-46F7-BBA8-44799F38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4498856-F3B1-476D-A51D-44C7F5DB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4882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9129E8-52C3-450E-8BBC-BFCDD896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23354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B6BFF7EE-01BF-4E9B-B2DE-B137B73F5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1AE0EF3-9D77-427B-81C0-CFBBC967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5DB4BE-4829-4101-9A5E-F167A65A8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98618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07911C-A16A-456E-855C-08C6B7BD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E42C3-22A4-4B56-BA5B-A64BF1C1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46345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4E527-423F-4A15-942F-28A36C7E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C05A67-CA24-40AB-9C48-0368B8715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62840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E28C0-E086-4A54-A5C0-E8034075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733665-7139-469E-8D3E-06998884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DC424B7-1020-4729-98F1-C29E0898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718461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2BDDAA-ED02-436D-8F7B-F6A20FE0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55AD7D-EA14-4B22-A911-0710DEE7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9804E0-06CE-4AC5-96D3-49F8C6B6E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C9CAA93-C043-4C4B-9C89-565705F9E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E55A9BB-7DA9-47CB-A662-699834EC0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233139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BCBE1-2397-483A-92F4-FA63F4E3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065205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61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1BF837-7C09-427F-89AB-3C9AD971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537AE-DB74-4611-B284-8C922F44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070244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DBF9F6-2C03-4394-BD0C-6AA2C686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83C8D2-1315-4B06-A24B-FACA6681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577CA5-52B4-4F54-A069-E76D5FCED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63496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D96CAD-08C7-471F-81E4-B5A9CC8F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D99CC96-F2FF-45AB-8B5C-A6398D45A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D5DA70-596D-496B-AF82-B74FCEC4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73852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3FCB55-2A0F-413A-92F9-FC145B6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0F8EC9-6D98-43AE-84D4-DBE9E65CD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365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AFBAA7-3E3B-4F3A-B37F-0FF29F529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20A8-106E-4637-AC9A-CC24E9AB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8062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DB749D-EBB3-4DDF-8522-AE3DD4AC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F3B2DD-3F5C-4EC3-BFC9-DAF77A2F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162565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FDE24-3F3B-47E7-9DF0-38A82AE7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FD7785-B01D-440F-B033-F83556EC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7086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D55433-772E-4591-B81A-4C43F1D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71FF1B-F016-41FE-A066-670296D7A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71879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33549-13CA-4106-A123-3B821B1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B49FD-ACBD-49A6-896E-7724512AA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550" y="1585913"/>
            <a:ext cx="2908300" cy="31464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19A2EC-8B8E-4CBD-8663-8D2D4FEC1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5250" y="1585913"/>
            <a:ext cx="2908300" cy="31464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915562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E97369-AACC-4F2D-8193-A3D23B04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E7C5FA-E52A-4247-84BC-2C8204C6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ACF603-B4EC-44BE-A1C3-D2641E1A6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8870D2E-7C9A-4EE8-8819-0FB2C2FC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CAC2DB9-58F8-4F89-8F89-63CF11661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27139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4D13F4-14E6-4148-A05E-856E9ADA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56251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207D18-8D4D-49C8-B0E5-2100DE30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984A92-A623-4BF2-AC34-332580B8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58495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4316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2443A6-5347-4BC1-9241-22AEAB65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181880-F8D6-4B65-9403-DE25BB1B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0499D3-D327-42D1-856C-77D42A77C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4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3A6040-3F15-491A-9652-837B799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E2DB14-F8B3-4054-B631-911F1138C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C6F749-80B6-4BC8-9675-4BBE9822C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38012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26B61-64F9-45D2-9D00-A5D5776E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CC5ABB0-0810-4305-9CB4-E26ED027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391670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4409289-F8DE-4FA9-94F1-C11DE6C9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457700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90AC36A-97DF-4C70-A55B-95703FA6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45770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7656328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B54FC9-2F19-42DC-9444-2005E989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AE66198-DFE5-447E-96CD-63F043A1D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4205902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92879-DBB5-4B30-8D5D-CD0D46EF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DED5A8-DA48-4F48-816D-75760F62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47704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176B34-650D-480B-8A22-E1B03315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90A61B-BF7F-4DF0-B52D-64BE9DA3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317736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C2799A-1A68-40E2-928B-8B86D530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4D28DF-178B-45AE-9B43-EFB0007F1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DA52DE-201F-4EB6-980D-D08EB4B5D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390479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51151A-2797-4DA7-A264-05D69675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0D8715-71F8-4283-9892-F6A9DA0E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F53086B-ECB6-482A-96FD-C9301A5D9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7B815EA-DFDE-4F17-A7EC-8C5C061CA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EE1ABA-6772-4844-B98A-3C3360500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942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9CC991-273E-42AA-A222-E7E96B3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58F346-DB40-467C-BE12-F03B005FD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7976202-DCA8-422B-9A8B-F957FD313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324587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B77B14-A31F-43AD-BA83-905243B4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667775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224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77D6A9-D5AF-4F81-8A9E-DF5F9036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743788-8CDC-4E47-91ED-24E7921D1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D84B71-BC06-465D-B856-BAB2E560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2069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B7C59-893E-4288-9569-9B308AD2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4417DA3-91EA-4D7C-A8DF-3A67A8282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0D5807-0097-4B97-BD3E-85DEE5644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969760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19F71E-059F-475C-B6F2-1F8C1745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D1971A-FE31-41F3-83D5-C15FCE154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19379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6F43962-2845-4649-A2D7-76610441D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4DA16F-9349-4CBC-8812-F27B3DA25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716501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2A7741-6CB4-4535-AE7B-104215C5D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DA561C-17A3-4B11-9589-A808FD8B7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151018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7FF63-89E2-43B2-8A09-8F693660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D8E57-025A-4250-88B4-42842ACD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4044450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2AD623-0AD7-42A3-8B97-966960B8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494AB5-240F-4D84-858D-EC7F926A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019881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AE22BD-57D5-4F07-8299-20BE3D4B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F0DF1C-552C-46B5-9BBD-151B9FFA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80880F5-1D41-4198-B3D5-43E1AB59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888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1D4B9-BB72-4A83-B9D8-A8752294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FB75D8-A6C0-4E88-8C41-D538FE29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DAC0B2B-3CB3-4941-84CA-AE24A09E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4078C55-192F-4D53-AE86-E2F2DB149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1146328-1DB0-49D5-B124-791474442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286736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2FCD85-9DE7-4C2D-8B4A-6F30A108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66D20-A470-4FA3-8B7E-6BA040BB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55A63F-A9BA-4C4F-8682-527AB1C6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CCEAF4F-48E6-47CA-A1B2-84ED5F64B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9BB1346-D318-4930-B96B-D6B4447F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462564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3D788-62B2-4CB5-8287-7E892D0A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5740046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111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2A0CB3-75BD-4C99-8E4B-B7EE410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537ADC-E69E-4E72-8D6D-731C253F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8D892A-28CA-4F0D-BE39-D99345F79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0736672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5490CC-A24B-44AC-BAC2-44AD90DF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8D8662D-686C-40D2-8F7B-C9D2F0356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03D62F-0C7E-4333-ABBD-3DF2B9BC4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329590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CC8018-FC50-4F95-BC75-18A57EC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649A39-1772-4E6C-8B97-0B114332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5275348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18EEA27-EEB5-4558-8171-10B3077FC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4788"/>
            <a:ext cx="2055813" cy="397986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58CAC8-66BD-4812-B902-696F29F8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4788"/>
            <a:ext cx="6019800" cy="397986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707099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56772-8F36-48B4-AC2F-192B6941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EED4D6-AAE6-4906-AA39-E7980C68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6304731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1CBC17-C340-4652-BA56-9D4A7DEF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2A8113-3214-4667-BA62-2A49186B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328959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F42BBF-685A-403F-9CB9-F64D478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5E4DC0-1D20-4EE0-9E06-4DE390EE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5222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C7A8AE-6489-405D-B81C-B3BFD32A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8803884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257ED7-EFF4-43CA-A345-A39C0764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F72B28-C9BE-4BAD-8F26-5132D95AB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3325"/>
            <a:ext cx="4037013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40468D-02C3-440B-811C-11FCB2D3C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203325"/>
            <a:ext cx="4038600" cy="29813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5548269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54BB6-FD49-42DC-B56E-6C7A70B9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6515FCE-02E5-4032-9AA1-56E7E12A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8ADB42-6949-4161-A3F0-99858C5F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95843F-64C7-4B1B-9911-E1AB91AB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F9941CC-049D-48F4-9736-7F0E5A192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961180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4CEBF8-BCB0-43D3-B770-36C8C928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8054295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49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CD18C9-9690-4DB8-92CD-C1CFCA30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2CF9C-6EBF-4A42-B491-80E1C370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26284CF-4EFD-4626-ADBD-3DDF8F7D6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52276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7F39E0-80D5-4603-B9CB-57C0ABB9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6855E10-8FA7-4B5C-B223-0B2440D16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3221D2A-0064-45B5-B68A-4DEF057E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86514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FD86E6-5794-4CD3-884B-3B851680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F113131-31C1-4536-875F-1FC0ABEB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5939113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C600B36-6476-44C8-921B-A12090CAE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3910012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487CF3-CA69-4A2D-848F-BC6544C9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0012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9708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6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4CB9F-217A-43AC-9A41-803A593C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50ECEB-E6A8-439F-BA3C-09F2844D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49EFEC-A776-425B-ADF9-A3A82B18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0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03E57-ADA6-4198-AC4A-0A625A4E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A8F9682-160D-4368-A473-B8B84C3E5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8DE9FA-65D2-4080-AFB3-720EF5CE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0358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58EBD76-27DF-4AA7-B926-4E2DDC92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3"/>
            <a:ext cx="9144000" cy="1965325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44A9AE-34DA-4B1E-A463-8362C6378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79450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F42BE9-A5BD-4036-9A3F-2481B7966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7988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1029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F84988C6-9A46-40CF-B60C-6C1C933C31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994CC82E-306C-4023-8033-28452B70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063"/>
            <a:ext cx="9144000" cy="3744912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0D62D86-729E-4294-812D-F100E8E49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722438"/>
            <a:ext cx="53975" cy="1363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BB60095-6F20-4932-9B49-FB6F314D7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2053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BFF9F71C-9925-4432-A0C9-657B00722A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2A23372B-D320-48B4-9296-67977C11E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85913"/>
            <a:ext cx="59690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C97D29E-6BEA-4230-87BD-0C528E39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22275"/>
            <a:ext cx="53975" cy="674688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pic>
        <p:nvPicPr>
          <p:cNvPr id="3076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DDFE0D01-95D9-485A-AB01-14F72FCB61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2176290-B37E-417C-9E30-264BDD76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8350" cy="5143500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0D87A2F-AD82-4C18-9EF4-ED87FFE46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422275"/>
            <a:ext cx="53975" cy="6746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B465929-15B7-444E-8690-DDCE33F23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025" y="0"/>
            <a:ext cx="53975" cy="5143500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75A9AAE-5210-43ED-955D-92D168F11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4102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B34D674B-1E9E-4EA0-B95E-8341D8E2EE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80949611-4732-4C0D-BA1B-47C56649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025" y="0"/>
            <a:ext cx="53975" cy="5143500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AB51369-40B0-4342-AF38-3085AA1D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4788"/>
            <a:ext cx="822801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title text format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F6762FB-93BF-4DA4-89A5-1DD54AD86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3325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5125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1E995026-2838-4B1B-93A2-DFACFB65BD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FF7F821-1B68-4435-821B-B13A545A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5625"/>
            <a:ext cx="9144000" cy="3744913"/>
          </a:xfrm>
          <a:prstGeom prst="rect">
            <a:avLst/>
          </a:prstGeom>
          <a:solidFill>
            <a:srgbClr val="009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ADA0F12-F2A8-45F5-9201-6721374DC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601663"/>
            <a:ext cx="53975" cy="6746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142E563-F2E2-4929-A9A8-E0E0F7F84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6038"/>
            <a:ext cx="8228013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44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Click to edit the outline text format</a:t>
            </a:r>
          </a:p>
          <a:p>
            <a:pPr lvl="1"/>
            <a:r>
              <a:rPr lang="en-GB" altLang="pl-PL"/>
              <a:t>Second Outline Level</a:t>
            </a:r>
          </a:p>
          <a:p>
            <a:pPr lvl="2"/>
            <a:r>
              <a:rPr lang="en-GB" altLang="pl-PL"/>
              <a:t>Third Outline Level</a:t>
            </a:r>
          </a:p>
          <a:p>
            <a:pPr lvl="3"/>
            <a:r>
              <a:rPr lang="en-GB" altLang="pl-PL"/>
              <a:t>Fourth Outline Level</a:t>
            </a:r>
          </a:p>
          <a:p>
            <a:pPr lvl="4"/>
            <a:r>
              <a:rPr lang="en-GB" altLang="pl-PL"/>
              <a:t>Fifth Outline Level</a:t>
            </a:r>
          </a:p>
          <a:p>
            <a:pPr lvl="4"/>
            <a:r>
              <a:rPr lang="en-GB" altLang="pl-PL"/>
              <a:t>Sixth Outline Level</a:t>
            </a:r>
          </a:p>
          <a:p>
            <a:pPr lvl="4"/>
            <a:r>
              <a:rPr lang="en-GB" altLang="pl-PL"/>
              <a:t>Seventh Outline Level</a:t>
            </a:r>
          </a:p>
        </p:txBody>
      </p:sp>
      <p:pic>
        <p:nvPicPr>
          <p:cNvPr id="6149" name="Picture 4" descr="C:\Users\Bodak\Desktop\RÓŻNE\IVESPIRATION\SOLWIT materiały\PPT\Bez nazwy-1.png">
            <a:extLst>
              <a:ext uri="{FF2B5EF4-FFF2-40B4-BE49-F238E27FC236}">
                <a16:creationId xmlns:a16="http://schemas.microsoft.com/office/drawing/2014/main" id="{F7F1628F-F41D-417C-897E-68A065E213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95263"/>
            <a:ext cx="13620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C74CCDFD-1D59-4892-AC23-12BAFB7420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11188" y="1563688"/>
            <a:ext cx="3833812" cy="1790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pl-PL" altLang="pl-PL" sz="54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Java SE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69DE8A8C-89C0-4B55-8A25-83C692911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wyrażenia lambda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650DABA-F05B-4E19-A3B6-63FF78CA43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8154988" cy="36703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Wprowadzenie wyrażeń lambda uznawane jest za największą wartość Java SE w wersji 8: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umożliwia programowanie funkcjonalne, tj. skupienie uwagi bardziej na tym co chce się zrobić niż zajmowanie się obiektami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„metoda anonimowa”, tj. posiada parametry i ciało metody, ale nie posiada nazwy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funkcjonalność przekazywana jako argument metody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wykorzystują interfejsy funkcyjne, tj. z 1 metodą abstrakcyjną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znacznie upraszcza pisanie kodu, powstaje mniej klas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6B68B377-D991-4112-A373-CFE0661327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Składnia wyrażenia lambda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C3D916C-79FB-49EA-8FD6-3FE00D6BDD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25550"/>
            <a:ext cx="7939088" cy="3022600"/>
          </a:xfrm>
        </p:spPr>
        <p:txBody>
          <a:bodyPr lIns="91440" tIns="91440" rIns="91440" bIns="91440"/>
          <a:lstStyle/>
          <a:p>
            <a:pPr marL="0" indent="230188" algn="ctr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b="1" dirty="0" err="1">
                <a:latin typeface="Roboto" charset="0"/>
                <a:cs typeface="Roboto" charset="0"/>
              </a:rPr>
              <a:t>parameter</a:t>
            </a:r>
            <a:r>
              <a:rPr lang="pl-PL" altLang="pl-PL" sz="1800" b="1" dirty="0">
                <a:latin typeface="Roboto" charset="0"/>
                <a:cs typeface="Roboto" charset="0"/>
              </a:rPr>
              <a:t> -&gt; </a:t>
            </a:r>
            <a:r>
              <a:rPr lang="pl-PL" altLang="pl-PL" sz="1800" b="1" dirty="0" err="1">
                <a:latin typeface="Roboto" charset="0"/>
                <a:cs typeface="Roboto" charset="0"/>
              </a:rPr>
              <a:t>expression</a:t>
            </a:r>
            <a:r>
              <a:rPr lang="pl-PL" altLang="pl-PL" sz="1800" b="1" dirty="0">
                <a:latin typeface="Roboto" charset="0"/>
                <a:cs typeface="Roboto" charset="0"/>
              </a:rPr>
              <a:t> body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Przykłady wyrażenia:</a:t>
            </a:r>
          </a:p>
          <a:p>
            <a:pPr marL="515937" indent="-285750" eaLnBrk="1">
              <a:lnSpc>
                <a:spcPct val="100000"/>
              </a:lnSpc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a -&gt;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a.methodName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  <a:p>
            <a:pPr marL="863600" lvl="1" indent="-3238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1 parametr</a:t>
            </a:r>
          </a:p>
          <a:p>
            <a:pPr marL="863600" lvl="1" indent="-323850" eaLnBrk="1">
              <a:lnSpc>
                <a:spcPct val="100000"/>
              </a:lnSpc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1 instrukcja w ciele wyrażenia</a:t>
            </a:r>
          </a:p>
          <a:p>
            <a:pPr marL="515937" indent="-285750" eaLnBrk="1">
              <a:lnSpc>
                <a:spcPct val="100000"/>
              </a:lnSpc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(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</a:t>
            </a:r>
            <a:r>
              <a:rPr lang="pl-PL" altLang="pl-PL" sz="1800" i="1" dirty="0">
                <a:latin typeface="Roboto" charset="0"/>
                <a:cs typeface="Roboto" charset="0"/>
              </a:rPr>
              <a:t> a,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</a:t>
            </a:r>
            <a:r>
              <a:rPr lang="pl-PL" altLang="pl-PL" sz="1800" i="1" dirty="0">
                <a:latin typeface="Roboto" charset="0"/>
                <a:cs typeface="Roboto" charset="0"/>
              </a:rPr>
              <a:t> b) -&gt; {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</a:t>
            </a:r>
            <a:r>
              <a:rPr lang="pl-PL" altLang="pl-PL" sz="1800" i="1" dirty="0">
                <a:latin typeface="Roboto" charset="0"/>
                <a:cs typeface="Roboto" charset="0"/>
              </a:rPr>
              <a:t> x = 1; return a * b + x; }</a:t>
            </a:r>
          </a:p>
          <a:p>
            <a:pPr marL="863600" lvl="1" indent="-3238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więcej parametrów</a:t>
            </a:r>
          </a:p>
          <a:p>
            <a:pPr marL="863600" lvl="1" indent="-323850" eaLnBrk="1">
              <a:lnSpc>
                <a:spcPct val="100000"/>
              </a:lnSpc>
              <a:buSzPct val="75000"/>
              <a:buFont typeface="Symbol" panose="05050102010706020507" pitchFamily="18" charset="2"/>
              <a:buChar char="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więcej instrukcji w ciele wyrażenia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06D9DA3-6BFB-4B8A-A116-C64FE3F8B8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Składnia wyrażenia lambda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8B80E06-16DE-4105-A68E-3F2883C40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Elementy opcjonalne: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typy parametrów – nie ma potrzeby deklarować, kompilator wnioskuje typ po wartości parametru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nawias wokół parametrów – nie jest wymagany tylko wtedy, gdy jest 1 parametr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nawias klamrowy wokół ciała wyrażenia, słowo kluczowe </a:t>
            </a:r>
            <a:r>
              <a:rPr lang="pl-PL" altLang="pl-PL" sz="1800" i="1" dirty="0">
                <a:latin typeface="Roboto" charset="0"/>
                <a:cs typeface="Roboto" charset="0"/>
              </a:rPr>
              <a:t>return</a:t>
            </a:r>
            <a:r>
              <a:rPr lang="pl-PL" altLang="pl-PL" sz="1800" dirty="0">
                <a:latin typeface="Roboto" charset="0"/>
                <a:cs typeface="Roboto" charset="0"/>
              </a:rPr>
              <a:t> oraz średnik – nie są wymagany tylko wtedy, gdy ciało zawiera 1 instrukcję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EC04F64E-A2C8-4E15-8478-1BB7CBE331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Składnia wyrażenia lambda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192C01A-CBF4-469D-BA9F-70D00D6880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Błędne przykłady: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print</a:t>
            </a:r>
            <a:r>
              <a:rPr lang="pl-PL" altLang="pl-PL" sz="1800" i="1" dirty="0">
                <a:latin typeface="Roboto" charset="0"/>
                <a:cs typeface="Roboto" charset="0"/>
              </a:rPr>
              <a:t>(a, b -&gt;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a.startsWith</a:t>
            </a:r>
            <a:r>
              <a:rPr lang="pl-PL" altLang="pl-PL" sz="1800" i="1" dirty="0">
                <a:latin typeface="Roboto" charset="0"/>
                <a:cs typeface="Roboto" charset="0"/>
              </a:rPr>
              <a:t>("test"));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print</a:t>
            </a:r>
            <a:r>
              <a:rPr lang="pl-PL" altLang="pl-PL" sz="1800" i="1" dirty="0">
                <a:latin typeface="Roboto" charset="0"/>
                <a:cs typeface="Roboto" charset="0"/>
              </a:rPr>
              <a:t>(a -&gt; {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a.startsWith</a:t>
            </a:r>
            <a:r>
              <a:rPr lang="pl-PL" altLang="pl-PL" sz="1800" i="1" dirty="0">
                <a:latin typeface="Roboto" charset="0"/>
                <a:cs typeface="Roboto" charset="0"/>
              </a:rPr>
              <a:t>("test"); });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print</a:t>
            </a:r>
            <a:r>
              <a:rPr lang="pl-PL" altLang="pl-PL" sz="1800" i="1" dirty="0">
                <a:latin typeface="Roboto" charset="0"/>
                <a:cs typeface="Roboto" charset="0"/>
              </a:rPr>
              <a:t>(a -&gt; { return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a.startsWith</a:t>
            </a:r>
            <a:r>
              <a:rPr lang="pl-PL" altLang="pl-PL" sz="1800" i="1" dirty="0">
                <a:latin typeface="Roboto" charset="0"/>
                <a:cs typeface="Roboto" charset="0"/>
              </a:rPr>
              <a:t>("test") });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solidFill>
                  <a:srgbClr val="00953A"/>
                </a:solidFill>
                <a:latin typeface="Roboto" charset="0"/>
                <a:cs typeface="Roboto" charset="0"/>
              </a:rPr>
              <a:t>Czy jesteś w stanie wskazać błędy zawarte w każdym z przykładów?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110201B0-2C85-4C11-BECD-5FFDC39694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5DFAE318-7278-40B4-B2E9-F978904A4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288" y="1117600"/>
            <a:ext cx="628015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species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boolean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canJump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boolean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canSwim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Animal(String species,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canJump,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canSwim)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species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species;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canJump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canJump;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canSwim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canSwim;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getSpecies()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species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canJump()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canJump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canSwim()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canSwim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CF1686DE-14EE-4074-8762-96430BEBFC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74C8366B-1E0A-40B5-80AB-6B95A256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1584325"/>
            <a:ext cx="27432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test(Animal a);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77481520-F22B-4C47-9703-9B22819B7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84325"/>
            <a:ext cx="4600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CheckIfJumper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test(Animal a)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a.canJump();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AF5CEF10-FA24-4455-A8E1-DA526952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178175"/>
            <a:ext cx="4687887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CheckIfSwimmer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test(Animal a)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98162D64-A09A-4335-9424-D31AF0EA8C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9FC6C10C-EB8C-4EE7-92C7-0BE9FC75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180261"/>
            <a:ext cx="6632575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7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class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AnimalDemo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(List&lt;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CheckSkill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checker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for 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: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checker.test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 dirty="0" err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animal.getSpecies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 + 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 dirty="0" err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void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(String[]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args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 {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List&lt;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=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&lt;&gt;();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fish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kangaroo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rabbit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animals.add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b="1" dirty="0" err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turtle</a:t>
            </a:r>
            <a:r>
              <a:rPr lang="pl-PL" altLang="pl-PL" sz="1100" b="1" dirty="0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CheckIfJumper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 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kangaroo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rabbit</a:t>
            </a:r>
            <a:b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animals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 dirty="0" err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 b="1" dirty="0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dirty="0" err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CheckIfSwimmer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 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fish</a:t>
            </a: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</a:t>
            </a:r>
            <a:r>
              <a:rPr lang="pl-PL" altLang="pl-PL" sz="1100" i="1" dirty="0" err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turtle</a:t>
            </a:r>
            <a:b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 dirty="0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 dirty="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endParaRPr lang="pl-PL" altLang="pl-PL" sz="1100" dirty="0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1E6F7C8F-E456-408A-80A3-D43D3B82C4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152EA630-9254-42B2-9286-6A4F0912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181100"/>
            <a:ext cx="6632575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8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AnimalDemo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endParaRPr lang="pl-PL" altLang="pl-PL" sz="1100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print(List&lt;Animal&gt; animals, CheckSkill checker)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for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 animal : animals)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(checker.test(animal))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.print(animal.getSpecies() 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</a:p>
          <a:p>
            <a:pPr eaLnBrk="1">
              <a:lnSpc>
                <a:spcPct val="98000"/>
              </a:lnSpc>
            </a:pP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List&lt;Animal&gt; animals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"fish"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"kangaroo"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"rabbit"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"turtle"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a.canJump());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kangaroo rabbit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a.canSwim());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fish turtle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A6F8700-C9CC-4E73-9E71-0CD0BAC740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4713288"/>
            <a:ext cx="6624638" cy="45085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Jakie zmiany ponadto nastąpiły w kodzie?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975C47B9-F5C9-4774-A089-1AB67933CF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 wyrażenia lambda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A87F0BAB-F6E5-4B75-8B07-8E7FE4190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181100"/>
            <a:ext cx="6632575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8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AnimalDemo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endParaRPr lang="pl-PL" altLang="pl-PL" sz="1100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print(List&lt;Animal&gt; animals, CheckSkill checker)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for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 animal : animals)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(checker.test(animal))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.print(animal.getSpecies() 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</a:p>
          <a:p>
            <a:pPr eaLnBrk="1">
              <a:lnSpc>
                <a:spcPct val="98000"/>
              </a:lnSpc>
            </a:pP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List&lt;Animal&gt; animals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"fish"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"kangaroo"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"rabbit"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"turtle"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a.canJump());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kangaroo rabbit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a.canSwim());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fish turtle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F21BA8C-217C-4408-9044-D0FD28334D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8175" y="4713288"/>
            <a:ext cx="6624638" cy="45085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Klasy </a:t>
            </a:r>
            <a:r>
              <a:rPr lang="pl-PL" altLang="pl-PL" b="1" i="1">
                <a:solidFill>
                  <a:srgbClr val="00953A"/>
                </a:solidFill>
                <a:latin typeface="Roboto" charset="0"/>
                <a:cs typeface="Roboto" charset="0"/>
              </a:rPr>
              <a:t>CheckIfJumper</a:t>
            </a: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 i </a:t>
            </a:r>
            <a:r>
              <a:rPr lang="pl-PL" altLang="pl-PL" b="1" i="1">
                <a:solidFill>
                  <a:srgbClr val="00953A"/>
                </a:solidFill>
                <a:latin typeface="Roboto" charset="0"/>
                <a:cs typeface="Roboto" charset="0"/>
              </a:rPr>
              <a:t>CheckIfSwimmer</a:t>
            </a:r>
            <a:r>
              <a:rPr lang="pl-PL" altLang="pl-PL" i="1">
                <a:solidFill>
                  <a:srgbClr val="00953A"/>
                </a:solidFill>
                <a:latin typeface="Roboto" charset="0"/>
                <a:cs typeface="Roboto" charset="0"/>
              </a:rPr>
              <a:t> trafiły właśnie do kosza.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E7CAB6C9-0E8B-4E59-AE71-D061127F6B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- dostęp do zmiennych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B9AD8C3-C6DD-4598-B1A4-76C188051E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Wewnątrz wyrażenia lambda można odwoływać się do zmiennych lokalnych, które są zadeklarowane poza wyrażeniem: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zmienna musi być przynajmniej niejawnie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final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przypisanie wartości do zmiennej tylko raz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wyrażenie lambda generuje błąd kompilacji, jeśli wartość do zmiennej zostanie przypisana po raz drugi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Pola klasy oraz zmienne statyczne można zarówno odczytać, jak i nadpisać.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791D4C91-0428-4E0A-B385-7C4FC56C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482725"/>
            <a:ext cx="5986462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54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Witam!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F6F3B0FE-9F8F-4EB1-ACBC-64E25B5B9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19388"/>
            <a:ext cx="6011862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dirty="0">
                <a:solidFill>
                  <a:srgbClr val="000000"/>
                </a:solidFill>
                <a:latin typeface="Roboto" charset="0"/>
                <a:cs typeface="Roboto" charset="0"/>
              </a:rPr>
              <a:t>Rafał Kurt</a:t>
            </a:r>
          </a:p>
          <a:p>
            <a:pPr eaLnBrk="1">
              <a:lnSpc>
                <a:spcPct val="100000"/>
              </a:lnSpc>
            </a:pPr>
            <a:r>
              <a:rPr lang="pl-PL" altLang="pl-PL" i="1" dirty="0">
                <a:solidFill>
                  <a:srgbClr val="000000"/>
                </a:solidFill>
                <a:latin typeface="Roboto" charset="0"/>
                <a:cs typeface="Roboto" charset="0"/>
              </a:rPr>
              <a:t>Senior Software Developer</a:t>
            </a:r>
          </a:p>
          <a:p>
            <a:pPr eaLnBrk="1">
              <a:lnSpc>
                <a:spcPct val="100000"/>
              </a:lnSpc>
            </a:pPr>
            <a:endParaRPr lang="pl-PL" altLang="pl-PL" dirty="0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endParaRPr lang="pl-PL" altLang="pl-PL" dirty="0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r>
              <a:rPr lang="pl-PL" altLang="pl-PL" dirty="0">
                <a:solidFill>
                  <a:srgbClr val="000000"/>
                </a:solidFill>
                <a:latin typeface="Roboto" charset="0"/>
                <a:cs typeface="Roboto" charset="0"/>
              </a:rPr>
              <a:t>rafalkurt@gmail.com</a:t>
            </a:r>
          </a:p>
          <a:p>
            <a:pPr eaLnBrk="1">
              <a:lnSpc>
                <a:spcPct val="100000"/>
              </a:lnSpc>
            </a:pPr>
            <a:r>
              <a:rPr lang="pl-PL" altLang="pl-PL" dirty="0">
                <a:solidFill>
                  <a:srgbClr val="000000"/>
                </a:solidFill>
                <a:latin typeface="Roboto" charset="0"/>
                <a:cs typeface="Roboto" charset="0"/>
              </a:rPr>
              <a:t>https://github.com/rkurt/solwit-java8.git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FDFA4699-5B03-4BEF-9089-691954A4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17675"/>
            <a:ext cx="146526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6CBD1F8F-134A-4DA8-9B42-E6F3896A7B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- dostęp do zmiennych</a:t>
            </a:r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60F8A0A8-A5D1-4109-8F6C-67BFA2EC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1203325"/>
            <a:ext cx="7253287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 int </a:t>
            </a:r>
            <a:r>
              <a:rPr lang="pl-PL" altLang="pl-PL" sz="1100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List&lt;Animal&gt; animals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"fish"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"kangaroo"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"rabbit"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animals.add(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Animal(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"turtle"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false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true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a.canJump());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kangaroo rabbit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ok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k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 = </a:t>
            </a:r>
            <a:r>
              <a:rPr lang="pl-PL" altLang="pl-PL" sz="1100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k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ok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error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print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(animals, a -&gt; {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a.canSwim();});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compilation error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D99BB421-AD90-42A4-9F0F-2C5B9242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4803775"/>
            <a:ext cx="6896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 sz="1400" i="1">
                <a:solidFill>
                  <a:srgbClr val="00953A"/>
                </a:solidFill>
                <a:latin typeface="Roboto" charset="0"/>
                <a:cs typeface="Roboto" charset="0"/>
              </a:rPr>
              <a:t>Czy jesteś w stanie wskazać przyczynę błędu kompilacji?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78EAC4F1-751C-49B5-AA99-84F8260245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– ćwiczenie (1a)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736EDBE-3746-42C5-9A8C-44DA17543C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0826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Utwórz interfejs "MathOperation" z 1 metodą "calculate" do obliczeń matematycznych. Parametrem wejściowym powyższej metody jest lista elementów typu Integer. Metoda zwraca wartość typu Integer.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Przygotuj 2 klasy, które implementują ten interfejs.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Pierwsza "MaxOperation" niech zwraca największą liczbę z podanej listy.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Druga "MinOperation" niech zwraca najmniejszą liczbę z podanej listy.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(warto użyć metod z klasy java.util.Collections)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Utwórz klasę "Java8Demo" z metodą "main".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Przygotuj prywatną metodę „getResult”, która przyjmuje listę elementów typu Integer oraz instancję "MathOperation".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Powyższa metoda ma nie zwracać żadnej wartości (void). Będzie ona wykonywać obliczenia oraz wyświetlać wynik typu "Wynik działania metody = X".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Przygotuj dowolne dane testowe w metodzie "main". Wykonaj obliczenia używając utworzonych obiektów klasy "MinOperation" i "MaxOperation".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23195559-3033-4090-AF3B-B3EB4B424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Wyrażenia lambda – ćwiczenie (1b)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7F26E89-DA75-4421-8685-F828E6A1F4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wyrażeń lambda tak, aby nie trzeba było tworzyć instancji obiektów klasy MaxOperation i MinOperation.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Klasę MaxOperation i MinOperation można usunąć.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2F73191C-B4E0-4941-BF14-98E65D80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995488"/>
            <a:ext cx="360363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>
            <a:extLst>
              <a:ext uri="{FF2B5EF4-FFF2-40B4-BE49-F238E27FC236}">
                <a16:creationId xmlns:a16="http://schemas.microsoft.com/office/drawing/2014/main" id="{17D8B851-A498-4EB0-B98E-F26C224C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2. Interfejsy funkcyjne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9E9CE0B7-D7CA-4584-B4B8-8E4BE552D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interfejsów funkcyjnych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CF41A12-4D49-412E-B892-0D541B9F51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Interfejs funkcyjny jest to interfejs, który: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eksponuje tylko 1 funkcjonalność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dokładnie 1 metodę abstrakcyjną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jest wykorzystywany przez wyrażenia lambda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może zawierać dowolną liczbę metod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dirty="0">
                <a:latin typeface="Roboto" charset="0"/>
                <a:cs typeface="Roboto" charset="0"/>
              </a:rPr>
              <a:t> i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opcjonalna adnotacja </a:t>
            </a:r>
            <a:r>
              <a:rPr lang="pl-PL" altLang="pl-PL" sz="1800" i="1" dirty="0">
                <a:latin typeface="Roboto" charset="0"/>
                <a:cs typeface="Roboto" charset="0"/>
              </a:rPr>
              <a:t>@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FunctionalInterface</a:t>
            </a:r>
            <a:r>
              <a:rPr lang="pl-PL" altLang="pl-PL" sz="1800" dirty="0">
                <a:latin typeface="Roboto" charset="0"/>
                <a:cs typeface="Roboto" charset="0"/>
              </a:rPr>
              <a:t> - jej obecność powoduje, że kompilator będzie kontrolował liczbę metod abstrakcyjnych zawartych w interfejsie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FE2F2B04-5E6F-4917-A8F6-68A4BA8989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interfejsów funkcyjnych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1A84ACC-BF15-4FA0-B689-5E2E6062E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Przykład stworzenia i użycia interfejsu funkcyjnego:</a:t>
            </a: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58372" name="Text Box 3">
            <a:extLst>
              <a:ext uri="{FF2B5EF4-FFF2-40B4-BE49-F238E27FC236}">
                <a16:creationId xmlns:a16="http://schemas.microsoft.com/office/drawing/2014/main" id="{CFBBF6B4-F7DA-4E90-9F2B-26330453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924050"/>
            <a:ext cx="3186112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Converter&lt;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convert(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from);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42BDA53E-0D78-463A-877B-3FE27F20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135313"/>
            <a:ext cx="74295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Converter&lt;String, Integer&gt; converter = (String from) -&gt; Integer.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valueOf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(from);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Integer converted = converter.convert(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"1000"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.println(converted);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1000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58374" name="Text Box 5">
            <a:extLst>
              <a:ext uri="{FF2B5EF4-FFF2-40B4-BE49-F238E27FC236}">
                <a16:creationId xmlns:a16="http://schemas.microsoft.com/office/drawing/2014/main" id="{0D7DBE66-C9D0-4F4F-94BE-7F9E02194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4257675"/>
            <a:ext cx="68961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572" rIns="0" bIns="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 sz="1400" i="1">
                <a:solidFill>
                  <a:srgbClr val="00953A"/>
                </a:solidFill>
                <a:latin typeface="Roboto" charset="0"/>
                <a:cs typeface="Roboto" charset="0"/>
              </a:rPr>
              <a:t>Czy za każdym razem trzeba tworzyć taki interfejs?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4B26F9C6-0C22-4C02-9EE2-D173F512C4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Wbudowane interfejsy funkcyjne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502F338-CC0E-4420-8185-47D3203C1F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525838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Java SE w wersji 8 zawiera wiele wbudowanych interfejsów funkcyjnych: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pakiet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java.util.function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mają za zadanie ułatwić nam pracę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zmniejszyć ilość wytwarzanego kodu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niektóre z nich jak, np.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Comparator</a:t>
            </a:r>
            <a:r>
              <a:rPr lang="pl-PL" altLang="pl-PL" sz="1800" dirty="0">
                <a:latin typeface="Roboto" charset="0"/>
                <a:cs typeface="Roboto" charset="0"/>
              </a:rPr>
              <a:t> czy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Runnable</a:t>
            </a:r>
            <a:r>
              <a:rPr lang="pl-PL" altLang="pl-PL" sz="1800" dirty="0">
                <a:latin typeface="Roboto" charset="0"/>
                <a:cs typeface="Roboto" charset="0"/>
              </a:rPr>
              <a:t>, wywodzą się ze starszych wersji Java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niektóre z nich wywodzą się z biblioteki </a:t>
            </a:r>
            <a:r>
              <a:rPr lang="pl-PL" altLang="pl-PL" sz="1800" i="1" dirty="0">
                <a:latin typeface="Roboto" charset="0"/>
                <a:cs typeface="Roboto" charset="0"/>
              </a:rPr>
              <a:t>Google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Guava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D24677E2-6AF4-4C6E-9D07-493ADE07F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Predykaty to jednoargumentowe funkcje, które zwracają wartość logiczną dla podanej wartości typu T. Ich interfejs zawiera różne metody domyślne służące do łączenia predykatów w złożone operacje logiczne.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82A1EB-3FC3-4CCF-BAB3-2900A4EEAE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Predicate&lt;T&gt;</a:t>
            </a:r>
          </a:p>
        </p:txBody>
      </p:sp>
      <p:sp>
        <p:nvSpPr>
          <p:cNvPr id="62468" name="Text Box 3">
            <a:extLst>
              <a:ext uri="{FF2B5EF4-FFF2-40B4-BE49-F238E27FC236}">
                <a16:creationId xmlns:a16="http://schemas.microsoft.com/office/drawing/2014/main" id="{AC0FD905-DE53-484D-A543-31ACB6BA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2284413"/>
            <a:ext cx="69199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Predicate&lt;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test(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Predicate&lt;String&gt; isEmpty = (s) -&gt; s.isEmpty();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Predicate&lt;String&gt; isNotEmpty = isEmpty.negate();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b1 = isEmpty.test(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false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b2 = isNotEmpty.test(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true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b3 = isEmpty.and(isNotEmpty).test(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false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BDEE3285-B903-488B-A58C-418D5B5B0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Funkcje przyjmują jeden argument i zwracają wynik. Dokonują przekształcenia wartości typu T na wartość typu R. Ich interfejs zawiera różne metody domyślne służące do łączenia funkcji w łańcuch.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6F3EC54-6211-4777-8ADC-F3C10348E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Function&lt;T, R&gt;</a:t>
            </a:r>
          </a:p>
        </p:txBody>
      </p:sp>
      <p:sp>
        <p:nvSpPr>
          <p:cNvPr id="64516" name="Text Box 3">
            <a:extLst>
              <a:ext uri="{FF2B5EF4-FFF2-40B4-BE49-F238E27FC236}">
                <a16:creationId xmlns:a16="http://schemas.microsoft.com/office/drawing/2014/main" id="{E5C0F87B-8F50-4D06-B48F-7F6DA1EB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2284413"/>
            <a:ext cx="8059737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Function&lt;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R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R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apply(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Function&lt;String, Integer&gt; toInteger = (s) -&gt; Integer.</a:t>
            </a:r>
            <a:r>
              <a:rPr lang="pl-PL" altLang="pl-PL" sz="13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valueOf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Function&lt;Integer, String&gt; toString = (i) -&gt; String.</a:t>
            </a:r>
            <a:r>
              <a:rPr lang="pl-PL" altLang="pl-PL" sz="13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valueOf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(i);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Function&lt;String, String&gt; fromStringToString = toInteger.andThen(toString);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Integer i = toInteger.apply(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"69"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69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s1 = toString.apply(</a:t>
            </a:r>
            <a:r>
              <a:rPr lang="pl-PL" altLang="pl-PL" sz="13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69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69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s2 = fromStringToString.apply(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"69"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69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901051A4-EC74-494A-B525-A460DA5EE0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Supplier&lt;T&gt;</a:t>
            </a: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6FACDB9B-4DCC-4EEE-AA67-EB373779E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2355850"/>
            <a:ext cx="4865688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Supplier&lt;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get();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Supplier&lt;Car&gt; carSupplier = Car::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Car newCar = carSupplier.get();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new Car object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F411105-D77A-4BC7-8058-3B4FEC76AD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Dostawcy nie przyjmują argumentów oraz zwracają wynik o wskazanym typie T.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EE6094C4-ED11-4F63-BDB0-FCBE42A7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Skąd ten rozwój?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7A3B4314-97A5-444F-9940-A74EBEFF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48272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Java od lat pozostaje w czołówce najpopularniejszych języków programowania.</a:t>
            </a:r>
          </a:p>
          <a:p>
            <a:pPr eaLnBrk="1">
              <a:lnSpc>
                <a:spcPct val="100000"/>
              </a:lnSpc>
            </a:pPr>
            <a:endParaRPr lang="pl-PL" altLang="pl-PL">
              <a:solidFill>
                <a:srgbClr val="FFFFFF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Kompetencje związane z tą technologią są stale w cenie</a:t>
            </a: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024D97C7-8328-4D19-8257-8E97DC61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Grafika 2" descr="Szeroko uśmiechnięta twarz bez wypełnienia">
            <a:extLst>
              <a:ext uri="{FF2B5EF4-FFF2-40B4-BE49-F238E27FC236}">
                <a16:creationId xmlns:a16="http://schemas.microsoft.com/office/drawing/2014/main" id="{A8E05020-AC31-40F5-A795-01499B712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292475"/>
            <a:ext cx="503238" cy="5032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33F5239D-31CF-4C9B-B7B7-46A8241379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Consumer&lt;T&gt;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03957FC9-43FD-4873-A009-72B1C2A736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Konsumenci przyjmują jeden argument typu T i reprezentują operacje, jakie mają zostać na nim wykonane.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68612" name="Text Box 3">
            <a:extLst>
              <a:ext uri="{FF2B5EF4-FFF2-40B4-BE49-F238E27FC236}">
                <a16:creationId xmlns:a16="http://schemas.microsoft.com/office/drawing/2014/main" id="{EB68448A-53F2-4BBA-AEA2-BC61EB60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139950"/>
            <a:ext cx="7939088" cy="199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Consumer&lt;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void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accept(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b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Consumer&lt;String&gt; mailFotterPrinter = (s) -&gt; System.</a:t>
            </a:r>
            <a:r>
              <a:rPr lang="pl-PL" altLang="pl-PL" sz="13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"Pozdrawiam, "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s);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mailFotterPrinter.accept(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"Joanna"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Pozdrawiam, Joanna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E827D73E-59E1-442E-8CC9-C4F11AF2D4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Comparator&lt;T&gt;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72E3B14-50FF-444B-B0E5-D7A56F3390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Komparatory przyjmują dwa argumenty typu T i zwracają wartość liczbową.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70660" name="Text Box 3">
            <a:extLst>
              <a:ext uri="{FF2B5EF4-FFF2-40B4-BE49-F238E27FC236}">
                <a16:creationId xmlns:a16="http://schemas.microsoft.com/office/drawing/2014/main" id="{34E7E38F-5A64-480F-83D8-C620166CF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779588"/>
            <a:ext cx="7710487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302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@FunctionalInterface</a:t>
            </a:r>
            <a:br>
              <a:rPr lang="pl-PL" altLang="pl-PL" sz="1300" b="1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Comparator&lt;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&gt; {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compare(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o1, </a:t>
            </a:r>
            <a:r>
              <a:rPr lang="pl-PL" altLang="pl-PL" sz="1300" b="1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T </a:t>
            </a: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o2);</a:t>
            </a:r>
            <a:b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b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  <a:p>
            <a:pPr eaLnBrk="1">
              <a:lnSpc>
                <a:spcPct val="98000"/>
              </a:lnSpc>
            </a:pPr>
            <a:endParaRPr lang="pl-PL" altLang="pl-PL" sz="1300" b="1">
              <a:solidFill>
                <a:srgbClr val="000000"/>
              </a:solidFill>
              <a:latin typeface="DejaVu Sans Mono" pitchFamily="49" charset="0"/>
              <a:cs typeface="DejaVu Sans Mono" pitchFamily="49" charset="0"/>
            </a:endParaRPr>
          </a:p>
          <a:p>
            <a:pPr eaLnBrk="1">
              <a:lnSpc>
                <a:spcPct val="98000"/>
              </a:lnSpc>
            </a:pPr>
            <a:r>
              <a:rPr lang="pl-PL" altLang="pl-PL" sz="13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Comparator&lt;String&gt; indexComparator = (s1, s2) -&gt; s1.indexOf(s2);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Comparator&lt;String&gt; indexReverseComparator = indexComparator.reversed();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string1 = 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"abcd"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string2 = </a:t>
            </a:r>
            <a:r>
              <a:rPr lang="pl-PL" altLang="pl-PL" sz="13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"bc"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indexComparator.compare(string1, string2);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indexReverseComparator.compare(string1, string2); </a:t>
            </a:r>
            <a: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-1</a:t>
            </a:r>
            <a:br>
              <a:rPr lang="pl-PL" altLang="pl-PL" sz="13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3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DCB04ED4-2741-49BC-9AE8-B23CFE072D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Interfejsy funkcyjne – ćwiczenie (2)</a:t>
            </a: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1B22683-B3C0-4790-9F71-BE243373CB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wbudowanego interfejsu funkcyjnego 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"Function&lt;T, R&gt;" zamiast "MathOperation".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Interfejs MathOperation można usunąć.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Użyj także wbudowanego interfejsu funkcyjnego "Consumer&lt;T&gt;" do wyświetlania wyników (jako kolejny parametr prywatnej metody „getResult”).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97B01966-8250-4794-9591-3B91EA6E5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13" y="1995488"/>
            <a:ext cx="358775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>
            <a:extLst>
              <a:ext uri="{FF2B5EF4-FFF2-40B4-BE49-F238E27FC236}">
                <a16:creationId xmlns:a16="http://schemas.microsoft.com/office/drawing/2014/main" id="{DD29DA12-DCD2-4C37-B4AF-3569C219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03425"/>
            <a:ext cx="7526338" cy="157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3. Referencje do metod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39E6E7DA-6EE4-4F20-A1B9-3DD1CFBAF4C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referencji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2C60F5A-49EF-4A85-81A8-9CD5D786F3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79390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 Java SE w wersji 8 referencje do metod i konstruktorów mogą być przekazywane za pomocą słowa kluczowego ::.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Służą one do wskazywania metod według ich nazw.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Referencje mogą być użyte do następujących typów metod: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statyczna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Integer</a:t>
            </a:r>
            <a:r>
              <a:rPr lang="pl-PL" altLang="pl-PL" sz="1800" i="1" dirty="0">
                <a:latin typeface="Roboto" charset="0"/>
                <a:cs typeface="Roboto" charset="0"/>
              </a:rPr>
              <a:t>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valueOf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instancji (obiekt)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objectName</a:t>
            </a:r>
            <a:r>
              <a:rPr lang="pl-PL" altLang="pl-PL" sz="1800" i="1" dirty="0">
                <a:latin typeface="Roboto" charset="0"/>
                <a:cs typeface="Roboto" charset="0"/>
              </a:rPr>
              <a:t>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toString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instancji (klasa) </a:t>
            </a:r>
            <a:r>
              <a:rPr lang="pl-PL" altLang="pl-PL" sz="1800" i="1" dirty="0">
                <a:latin typeface="Roboto" charset="0"/>
                <a:cs typeface="Roboto" charset="0"/>
              </a:rPr>
              <a:t>Object::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toString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konstruktor </a:t>
            </a:r>
            <a:r>
              <a:rPr lang="pl-PL" altLang="pl-PL" sz="1800" i="1" dirty="0">
                <a:latin typeface="Roboto" charset="0"/>
                <a:cs typeface="Roboto" charset="0"/>
              </a:rPr>
              <a:t>Object::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new</a:t>
            </a:r>
            <a:endParaRPr lang="pl-PL" altLang="pl-PL" sz="1800" i="1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2458A654-ACAF-4BCE-84FA-566D483D50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metody statycznej</a:t>
            </a:r>
          </a:p>
        </p:txBody>
      </p:sp>
      <p:sp>
        <p:nvSpPr>
          <p:cNvPr id="78851" name="Text Box 2">
            <a:extLst>
              <a:ext uri="{FF2B5EF4-FFF2-40B4-BE49-F238E27FC236}">
                <a16:creationId xmlns:a16="http://schemas.microsoft.com/office/drawing/2014/main" id="{5B0DB154-56EB-47CF-9957-251C34287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966788"/>
            <a:ext cx="7577137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Integer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Person(Integer id, String name)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id;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name;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static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compareByName(Person a, Person b)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.compareTo(b.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Person[] persons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"Agnieszka"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(persons, Person::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compareByName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2 Agnieszka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1 Jan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7" name="Grafika 6" descr="Uniesiony kciuk">
            <a:extLst>
              <a:ext uri="{FF2B5EF4-FFF2-40B4-BE49-F238E27FC236}">
                <a16:creationId xmlns:a16="http://schemas.microsoft.com/office/drawing/2014/main" id="{0242F164-DCDA-4998-ADC4-22090294E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625" y="400050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CCF25820-252A-4CFC-B8E0-EDBCAAD336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8676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metody instancji (obiekt)</a:t>
            </a:r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A6DE49BB-4786-4D47-8675-A93DBC32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974725"/>
            <a:ext cx="7262813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Integer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Person(Integer id, String name)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id;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name;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Person[] persons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"Agnieszka"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ComparisonProvider cp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ComparisonProvider();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(persons, cp::compareByName);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2 Agnieszka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1 Jan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80900" name="Text Box 6">
            <a:extLst>
              <a:ext uri="{FF2B5EF4-FFF2-40B4-BE49-F238E27FC236}">
                <a16:creationId xmlns:a16="http://schemas.microsoft.com/office/drawing/2014/main" id="{754E1AB0-019F-45E1-BD59-72716953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00" y="987425"/>
            <a:ext cx="4600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ComparisonProvider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compareByName(Person a, Person b)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a.getName().compareTo(b.getName());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47E247E6-AF96-484F-954B-F06C40E3D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3" y="4011613"/>
            <a:ext cx="360362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0BAC6B6F-E5E3-4A88-AA07-8A0A4BC5B3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8676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metody instancji (klasa)</a:t>
            </a:r>
          </a:p>
        </p:txBody>
      </p:sp>
      <p:sp>
        <p:nvSpPr>
          <p:cNvPr id="82947" name="Text Box 2">
            <a:extLst>
              <a:ext uri="{FF2B5EF4-FFF2-40B4-BE49-F238E27FC236}">
                <a16:creationId xmlns:a16="http://schemas.microsoft.com/office/drawing/2014/main" id="{E0581CDE-4D85-40AF-9083-826CE355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471613"/>
            <a:ext cx="568007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SortString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String[] persons = {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"Agnieszka"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(persons, String::compareTo);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]); // Agnieszka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.println(persons[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]); // Jan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82948" name="Text Box 6">
            <a:extLst>
              <a:ext uri="{FF2B5EF4-FFF2-40B4-BE49-F238E27FC236}">
                <a16:creationId xmlns:a16="http://schemas.microsoft.com/office/drawing/2014/main" id="{E8CD06D0-4D7C-4F2A-BEB1-883F3138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1449388"/>
            <a:ext cx="4070350" cy="33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Metoda z klasy String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compareTo(String anotherString)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len1 =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length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len2 = anotherString.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length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lim = Math.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min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(len1, len2);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v1[] =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v2[] = anotherString.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value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k =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while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(k &lt; lim)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c1 = v1[k];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char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c2 = v2[k];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if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(c1 != c2)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c1 - c2;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k++;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len1 - len2;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D57C1A20-F6D4-466B-BBCD-CEC100F55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20980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806D11F2-CC93-42C4-9EBF-1637B8707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Referencja do konstruktora</a:t>
            </a:r>
          </a:p>
        </p:txBody>
      </p:sp>
      <p:sp>
        <p:nvSpPr>
          <p:cNvPr id="84995" name="Text Box 5">
            <a:extLst>
              <a:ext uri="{FF2B5EF4-FFF2-40B4-BE49-F238E27FC236}">
                <a16:creationId xmlns:a16="http://schemas.microsoft.com/office/drawing/2014/main" id="{AE01BB6D-FE9F-4477-A660-3D333819F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381125"/>
            <a:ext cx="8497887" cy="333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Integer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private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Person() {}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Person(Integer id, String name)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id;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this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= name;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PersonFactory&lt;Person&gt; personFactory = Person::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Person person = personFactory.create(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"Martyna"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.println(person.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person.</a:t>
            </a:r>
            <a:r>
              <a:rPr lang="pl-PL" altLang="pl-PL" sz="1100" b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name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// 1 Martyna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84996" name="Text Box 6">
            <a:extLst>
              <a:ext uri="{FF2B5EF4-FFF2-40B4-BE49-F238E27FC236}">
                <a16:creationId xmlns:a16="http://schemas.microsoft.com/office/drawing/2014/main" id="{0EB9DF49-00FF-4455-887D-7F88924D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328738"/>
            <a:ext cx="46005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PersonFactory&lt;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P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extends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Person&gt;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20999D"/>
                </a:solidFill>
                <a:latin typeface="DejaVu Sans Mono" pitchFamily="49" charset="0"/>
                <a:cs typeface="DejaVu Sans Mono" pitchFamily="49" charset="0"/>
              </a:rPr>
              <a:t>P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create(Integer id, String name);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718D4E3B-8060-460C-B6C7-38C93819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43535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7E6108FC-1DDB-42F3-A230-BA520FAA76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Referencje do metod – ćwiczenie (3)</a:t>
            </a: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EA8E1AF-9A0D-44C7-9F8D-64F6B7B450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298575"/>
            <a:ext cx="8083550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zastosuj referencję do metody max() i min().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tej utwórz także 2 prywatne i statyczne metody "printMax" i "printMin".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Obie przyjmują parametr typu Integer i nie zwracają żadnej wartości (void).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Przenieś do tych metod instrukcję, która wyświetla "Wynik działania metody = X”.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Zmodyfikuj w każdej z nich zwracany napis tak, aby się różnił.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Np. "Wynik działania metody max = X", "Wynik działania metody min = X".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 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Na koniec zastosuj referencję także do metody printMax() i printMin().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DC35140E-54AF-4F51-8313-66192B13C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819150"/>
            <a:ext cx="7772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400">
                <a:solidFill>
                  <a:srgbClr val="000000"/>
                </a:solidFill>
                <a:latin typeface="Roboto" charset="0"/>
                <a:cs typeface="Roboto" charset="0"/>
              </a:rPr>
              <a:t>Technologię Java wykorzystuje już: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A344C4F-7E53-4D9D-80C3-20F0E0AB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3921125"/>
            <a:ext cx="7772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400">
                <a:solidFill>
                  <a:srgbClr val="000000"/>
                </a:solidFill>
                <a:latin typeface="Roboto" charset="0"/>
                <a:cs typeface="Roboto" charset="0"/>
              </a:rPr>
              <a:t>urządzeń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29C17946-0253-4D4F-8B54-570F8A626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1423988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4800" b="1">
                <a:solidFill>
                  <a:srgbClr val="C00000"/>
                </a:solidFill>
                <a:latin typeface="Roboto Condensed" charset="0"/>
                <a:cs typeface="Roboto Condensed" charset="0"/>
              </a:rPr>
              <a:t>ok. 9 000 000 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BAE655B4-12AD-4054-8ED5-626520B9B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224088"/>
            <a:ext cx="6438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400">
                <a:solidFill>
                  <a:srgbClr val="000000"/>
                </a:solidFill>
                <a:latin typeface="Roboto" charset="0"/>
                <a:cs typeface="Roboto" charset="0"/>
              </a:rPr>
              <a:t>programistów</a:t>
            </a: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5683C505-2D20-4B6F-A2A2-27AA1FA8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128963"/>
            <a:ext cx="7772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4800" b="1">
                <a:solidFill>
                  <a:srgbClr val="C00000"/>
                </a:solidFill>
                <a:latin typeface="Roboto Condensed" charset="0"/>
                <a:cs typeface="Roboto Condensed" charset="0"/>
              </a:rPr>
              <a:t>ok. 3 000 000 000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>
            <a:extLst>
              <a:ext uri="{FF2B5EF4-FFF2-40B4-BE49-F238E27FC236}">
                <a16:creationId xmlns:a16="http://schemas.microsoft.com/office/drawing/2014/main" id="{BDC9E892-858E-444C-9FB0-7D64F1B90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779588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4. Metody default i static w interfejsach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3D8DAA39-5365-4781-BE36-D9011D02DC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metod default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B58FE3-AD5C-487F-9FFD-4493209174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Od Java SE w wersji 8 istnieje możliwość definiowania metod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w interfejsach: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słowo kluczowe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umożliwiają one dodanie nowych funkcjonalności do interfejsów przy jednoczesnym zachowaniu kompatybilności z kodem napisanym przy życiu poprzedniej wersji interfejsu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klasa implementująca interfejs nie musi implementować metody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klasa implementująca interfejs może użyć metodę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lub ją nadpisać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F008A1A5-56B2-41DE-B1BD-D1CB4083D6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Użycie metody default</a:t>
            </a:r>
          </a:p>
        </p:txBody>
      </p:sp>
      <p:sp>
        <p:nvSpPr>
          <p:cNvPr id="93187" name="Text Box 2">
            <a:extLst>
              <a:ext uri="{FF2B5EF4-FFF2-40B4-BE49-F238E27FC236}">
                <a16:creationId xmlns:a16="http://schemas.microsoft.com/office/drawing/2014/main" id="{2281FFB4-7917-4FB5-AA68-ABE9C9FCA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200150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CD2A8C23-8E8F-4EE1-9938-6DCCAA495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538413"/>
            <a:ext cx="663257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8" name="Grafika 7" descr="Uniesiony kciuk">
            <a:extLst>
              <a:ext uri="{FF2B5EF4-FFF2-40B4-BE49-F238E27FC236}">
                <a16:creationId xmlns:a16="http://schemas.microsoft.com/office/drawing/2014/main" id="{90F66EB0-08C7-4C60-8638-8B1B9A1F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3121025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>
            <a:extLst>
              <a:ext uri="{FF2B5EF4-FFF2-40B4-BE49-F238E27FC236}">
                <a16:creationId xmlns:a16="http://schemas.microsoft.com/office/drawing/2014/main" id="{9BEED024-C7BD-4C69-AD73-A5AFA215B5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Wiele metod default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EF0F9E2-BA0D-4163-859C-0158CB8F2A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Jeżeli klasa implementuje kilka interfejsów, które maja metodę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o tej samej nazwie: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błąd podczas kompilacji tej klasy, gdy metoda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zostanie wykorzystana</a:t>
            </a:r>
          </a:p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Możliwe rozwiązania problemu: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nadpisanie w klasie problematycznej metody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użycie metody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default</a:t>
            </a:r>
            <a:r>
              <a:rPr lang="pl-PL" altLang="pl-PL" sz="1800" dirty="0">
                <a:latin typeface="Roboto" charset="0"/>
                <a:cs typeface="Roboto" charset="0"/>
              </a:rPr>
              <a:t> z wybranego interfejsu przy pomocy słowa kluczowego </a:t>
            </a:r>
            <a:r>
              <a:rPr lang="pl-PL" altLang="pl-PL" sz="1800" i="1" dirty="0">
                <a:latin typeface="Roboto" charset="0"/>
                <a:cs typeface="Roboto" charset="0"/>
              </a:rPr>
              <a:t>super</a:t>
            </a:r>
          </a:p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3B480C05-1025-4CD4-82CD-2660363229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Nadpisanie metody default</a:t>
            </a:r>
          </a:p>
        </p:txBody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D58D249E-77BF-4788-AF21-571243B5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284413"/>
            <a:ext cx="7164388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Report, 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"ISA-Multi"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MultiReportDemo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ISA-Multi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7284" name="Text Box 3">
            <a:extLst>
              <a:ext uri="{FF2B5EF4-FFF2-40B4-BE49-F238E27FC236}">
                <a16:creationId xmlns:a16="http://schemas.microsoft.com/office/drawing/2014/main" id="{90258EF5-B8AA-4183-8111-C7E21BD6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9874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"ISA-Mobile"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7285" name="Text Box 4">
            <a:extLst>
              <a:ext uri="{FF2B5EF4-FFF2-40B4-BE49-F238E27FC236}">
                <a16:creationId xmlns:a16="http://schemas.microsoft.com/office/drawing/2014/main" id="{C5146C4B-DC70-4EFE-9C3D-11D1CB69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0255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26392F73-5169-417C-87BB-163C7BCB7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651250"/>
            <a:ext cx="360363" cy="3603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2DD68C20-3CCA-4D48-9BE1-618714364C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651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default z wybranego interfejsu</a:t>
            </a:r>
          </a:p>
        </p:txBody>
      </p:sp>
      <p:sp>
        <p:nvSpPr>
          <p:cNvPr id="99331" name="Text Box 2">
            <a:extLst>
              <a:ext uri="{FF2B5EF4-FFF2-40B4-BE49-F238E27FC236}">
                <a16:creationId xmlns:a16="http://schemas.microsoft.com/office/drawing/2014/main" id="{BA94D3E8-0BB9-46CE-A47A-E8196C85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284413"/>
            <a:ext cx="72517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MultiMobileReportDemo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Report, 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MobileReport.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super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MultiMobileReportDemo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MultiMobileReportDemo();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ISA-Mobile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9332" name="Text Box 3">
            <a:extLst>
              <a:ext uri="{FF2B5EF4-FFF2-40B4-BE49-F238E27FC236}">
                <a16:creationId xmlns:a16="http://schemas.microsoft.com/office/drawing/2014/main" id="{3CCC36C4-A4C1-4322-BFEC-4C6B2AD4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10255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99333" name="Text Box 4">
            <a:extLst>
              <a:ext uri="{FF2B5EF4-FFF2-40B4-BE49-F238E27FC236}">
                <a16:creationId xmlns:a16="http://schemas.microsoft.com/office/drawing/2014/main" id="{6A43DAD2-9CE5-4C06-83AD-5CA17E8D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987425"/>
            <a:ext cx="33623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MobileReport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"ISA-Mobile"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10" name="Grafika 9" descr="Uniesiony kciuk">
            <a:extLst>
              <a:ext uri="{FF2B5EF4-FFF2-40B4-BE49-F238E27FC236}">
                <a16:creationId xmlns:a16="http://schemas.microsoft.com/office/drawing/2014/main" id="{7FDABAC4-44B1-41F4-A138-0FDF60E1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3" y="3678238"/>
            <a:ext cx="360362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>
            <a:extLst>
              <a:ext uri="{FF2B5EF4-FFF2-40B4-BE49-F238E27FC236}">
                <a16:creationId xmlns:a16="http://schemas.microsoft.com/office/drawing/2014/main" id="{A8622BE4-63DC-40DF-8F77-7F209F184D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metod static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731B4C8-3EC6-44BE-A1F5-3E5B7EDC9A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Od Java SE w wersji 8 istnieje możliwość definiowania także metod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dirty="0">
                <a:latin typeface="Roboto" charset="0"/>
                <a:cs typeface="Roboto" charset="0"/>
              </a:rPr>
              <a:t> w interfejsach: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słowo kluczowe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metoda statyczna jest powiązana z interfejsem, w którym jest zdefiniowana, a nie z obiektem klasy implementującym ten interfejs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pozwalają rezygnować z tzw. klas narzędziowych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każda instancja klasy implementująca dany interfejs dzieli między sobą metodę statyczną z interfejsu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klasa implementująca interfejs może użyć metodę statyczną 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>
            <a:extLst>
              <a:ext uri="{FF2B5EF4-FFF2-40B4-BE49-F238E27FC236}">
                <a16:creationId xmlns:a16="http://schemas.microsoft.com/office/drawing/2014/main" id="{DBB32B5B-99D0-43AD-B652-1292079CBB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Użycie metody static</a:t>
            </a:r>
          </a:p>
        </p:txBody>
      </p:sp>
      <p:sp>
        <p:nvSpPr>
          <p:cNvPr id="103427" name="Text Box 2">
            <a:extLst>
              <a:ext uri="{FF2B5EF4-FFF2-40B4-BE49-F238E27FC236}">
                <a16:creationId xmlns:a16="http://schemas.microsoft.com/office/drawing/2014/main" id="{AE281E31-7DEF-481B-BC78-0F72C4CAC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058863"/>
            <a:ext cx="53070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interface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getName();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default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getReportCode()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generateReportFile()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"Raport został wygenerowany!"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103428" name="Text Box 3">
            <a:extLst>
              <a:ext uri="{FF2B5EF4-FFF2-40B4-BE49-F238E27FC236}">
                <a16:creationId xmlns:a16="http://schemas.microsoft.com/office/drawing/2014/main" id="{9D2D366C-27DD-4C30-B228-4CB39D083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32113"/>
            <a:ext cx="663257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class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implements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getName()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"Report for demo: "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+ getReportCode();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ReportDemo reportDemo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ReportDemo();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.println(reportDemo.getName());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Report for demo: ISA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Report.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generateReportFile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Raport został wygenerowany!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grpSp>
        <p:nvGrpSpPr>
          <p:cNvPr id="103429" name="Group 4">
            <a:extLst>
              <a:ext uri="{FF2B5EF4-FFF2-40B4-BE49-F238E27FC236}">
                <a16:creationId xmlns:a16="http://schemas.microsoft.com/office/drawing/2014/main" id="{056F597E-5A11-4DB2-9F55-BB376FDE1131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4535488"/>
            <a:ext cx="250825" cy="214312"/>
            <a:chOff x="3887" y="2857"/>
            <a:chExt cx="158" cy="135"/>
          </a:xfrm>
        </p:grpSpPr>
        <p:sp>
          <p:nvSpPr>
            <p:cNvPr id="103430" name="AutoShape 5">
              <a:extLst>
                <a:ext uri="{FF2B5EF4-FFF2-40B4-BE49-F238E27FC236}">
                  <a16:creationId xmlns:a16="http://schemas.microsoft.com/office/drawing/2014/main" id="{61B6DAC4-DC43-42D3-BE22-6238B3AA2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2909"/>
              <a:ext cx="37" cy="76"/>
            </a:xfrm>
            <a:custGeom>
              <a:avLst/>
              <a:gdLst>
                <a:gd name="T0" fmla="*/ 37 w 98050"/>
                <a:gd name="T1" fmla="*/ 38 h 219825"/>
                <a:gd name="T2" fmla="*/ 19 w 98050"/>
                <a:gd name="T3" fmla="*/ 76 h 219825"/>
                <a:gd name="T4" fmla="*/ 0 w 98050"/>
                <a:gd name="T5" fmla="*/ 38 h 219825"/>
                <a:gd name="T6" fmla="*/ 19 w 98050"/>
                <a:gd name="T7" fmla="*/ 0 h 219825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98050"/>
                <a:gd name="T13" fmla="*/ 0 h 219825"/>
                <a:gd name="T14" fmla="*/ 98050 w 98050"/>
                <a:gd name="T15" fmla="*/ 219825 h 2198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050" h="219825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360" cap="flat">
              <a:solidFill>
                <a:srgbClr val="FF004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03431" name="AutoShape 6">
              <a:extLst>
                <a:ext uri="{FF2B5EF4-FFF2-40B4-BE49-F238E27FC236}">
                  <a16:creationId xmlns:a16="http://schemas.microsoft.com/office/drawing/2014/main" id="{CBF5255F-7044-4731-A6DA-DB0362AAB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857"/>
              <a:ext cx="117" cy="135"/>
            </a:xfrm>
            <a:custGeom>
              <a:avLst/>
              <a:gdLst>
                <a:gd name="T0" fmla="*/ 117 w 306300"/>
                <a:gd name="T1" fmla="*/ 68 h 387275"/>
                <a:gd name="T2" fmla="*/ 59 w 306300"/>
                <a:gd name="T3" fmla="*/ 135 h 387275"/>
                <a:gd name="T4" fmla="*/ 0 w 306300"/>
                <a:gd name="T5" fmla="*/ 68 h 387275"/>
                <a:gd name="T6" fmla="*/ 59 w 306300"/>
                <a:gd name="T7" fmla="*/ 0 h 387275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306300"/>
                <a:gd name="T13" fmla="*/ 0 h 387275"/>
                <a:gd name="T14" fmla="*/ 306300 w 306300"/>
                <a:gd name="T15" fmla="*/ 387275 h 387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6300" h="387275">
                  <a:moveTo>
                    <a:pt x="1" y="13396"/>
                  </a:move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360" cap="flat">
              <a:solidFill>
                <a:srgbClr val="FF004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l-PL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>
            <a:extLst>
              <a:ext uri="{FF2B5EF4-FFF2-40B4-BE49-F238E27FC236}">
                <a16:creationId xmlns:a16="http://schemas.microsoft.com/office/drawing/2014/main" id="{5FE6FDB7-205B-4ACC-A049-73168A45AD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Metody default i static w interfejsach – ćwiczenie (4)</a:t>
            </a: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7A79EED-E99B-4CCA-9C83-2D1D447EE65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477963"/>
            <a:ext cx="8228013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Obok klasy "Java8Demo" stwórz interfejs "MathResults".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Przenieś do niego statyczne metody "printMin" i "printMax" z klasy "Java8Demo".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powyższych metod z interfejsu.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Ponadto, dodaj w tym interfejsie nową metodę "getIntegersForDemo" i oznacz ją jako "default".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Metoda ta nie przyjmuje żadnych parametrów.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Niech zwraca ona dane testowe (liczby), które zadeklarowane były w metodzie "main".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powyższej metody i usuń deklarację danych testowych.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Zwróć uwagę na to, że nie jest to metoda statyczna.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>
            <a:extLst>
              <a:ext uri="{FF2B5EF4-FFF2-40B4-BE49-F238E27FC236}">
                <a16:creationId xmlns:a16="http://schemas.microsoft.com/office/drawing/2014/main" id="{99BFD1A8-EBFB-457C-B1E3-FCCA33BA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5. Klasa Optional&lt;T&gt;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AB9909C4-130F-4AB3-85D2-9FA3B320F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635000"/>
            <a:ext cx="71469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Droga do wydania Java SE w wersji 8</a:t>
            </a:r>
            <a:b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</a:br>
            <a:endParaRPr lang="pl-PL" altLang="pl-PL" sz="2600" b="1">
              <a:solidFill>
                <a:srgbClr val="FFFFFF"/>
              </a:solidFill>
              <a:latin typeface="Roboto Condensed" charset="0"/>
              <a:cs typeface="Roboto Condensed" charset="0"/>
            </a:endParaRPr>
          </a:p>
        </p:txBody>
      </p:sp>
      <p:cxnSp>
        <p:nvCxnSpPr>
          <p:cNvPr id="17411" name="AutoShape 2">
            <a:extLst>
              <a:ext uri="{FF2B5EF4-FFF2-40B4-BE49-F238E27FC236}">
                <a16:creationId xmlns:a16="http://schemas.microsoft.com/office/drawing/2014/main" id="{6427A5A5-8201-4FD6-83E0-ED1D9135437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700" y="2557463"/>
            <a:ext cx="9129713" cy="1587"/>
          </a:xfrm>
          <a:prstGeom prst="straightConnector1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2" name="Rectangle 6">
            <a:extLst>
              <a:ext uri="{FF2B5EF4-FFF2-40B4-BE49-F238E27FC236}">
                <a16:creationId xmlns:a16="http://schemas.microsoft.com/office/drawing/2014/main" id="{F10F67D1-DA9D-4C59-995B-E6A7BE78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713038"/>
            <a:ext cx="201930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Zatwierdzenie specyfikacji </a:t>
            </a:r>
          </a:p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JSR-337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378265D0-7BB9-425A-B2A3-325B3D5A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2735263"/>
            <a:ext cx="2141537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Planowany debiut</a:t>
            </a: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C403BD8D-3280-4635-A3C9-5D23F137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678113"/>
            <a:ext cx="1922462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Ostateczny debiut</a:t>
            </a:r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6D2BE7DD-4452-45E7-9EB6-31DEE081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44688"/>
            <a:ext cx="11334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2010 r.</a:t>
            </a:r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0DD55ADA-C2D0-4DAC-870A-2785ACDAA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1944688"/>
            <a:ext cx="8445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2012 r.</a:t>
            </a:r>
          </a:p>
        </p:txBody>
      </p:sp>
      <p:sp>
        <p:nvSpPr>
          <p:cNvPr id="17417" name="Rectangle 11">
            <a:extLst>
              <a:ext uri="{FF2B5EF4-FFF2-40B4-BE49-F238E27FC236}">
                <a16:creationId xmlns:a16="http://schemas.microsoft.com/office/drawing/2014/main" id="{12D7623B-8CB8-4AD7-891F-42BB9FE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1944688"/>
            <a:ext cx="17811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b="1">
                <a:solidFill>
                  <a:srgbClr val="FFFFFF"/>
                </a:solidFill>
                <a:latin typeface="Titillium Web" charset="0"/>
                <a:cs typeface="Titillium Web" charset="0"/>
              </a:rPr>
              <a:t>18 marca 2014 r.</a:t>
            </a:r>
          </a:p>
        </p:txBody>
      </p:sp>
      <p:sp>
        <p:nvSpPr>
          <p:cNvPr id="17418" name="Schemat blokowy: łącznik 1">
            <a:extLst>
              <a:ext uri="{FF2B5EF4-FFF2-40B4-BE49-F238E27FC236}">
                <a16:creationId xmlns:a16="http://schemas.microsoft.com/office/drawing/2014/main" id="{C7768244-F65E-4EB6-B74F-9061FC61A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2478088"/>
            <a:ext cx="144463" cy="142875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17419" name="Schemat blokowy: łącznik 13">
            <a:extLst>
              <a:ext uri="{FF2B5EF4-FFF2-40B4-BE49-F238E27FC236}">
                <a16:creationId xmlns:a16="http://schemas.microsoft.com/office/drawing/2014/main" id="{D7CDC3AE-FE36-44C5-8F91-79C9D157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2486025"/>
            <a:ext cx="144463" cy="142875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  <p:sp>
        <p:nvSpPr>
          <p:cNvPr id="17420" name="Schemat blokowy: łącznik 14">
            <a:extLst>
              <a:ext uri="{FF2B5EF4-FFF2-40B4-BE49-F238E27FC236}">
                <a16:creationId xmlns:a16="http://schemas.microsoft.com/office/drawing/2014/main" id="{4A5DCAF1-BDD0-488B-A026-DEB94ED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465388"/>
            <a:ext cx="142875" cy="144462"/>
          </a:xfrm>
          <a:prstGeom prst="flowChartConnector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l-PL" altLang="pl-P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>
            <a:extLst>
              <a:ext uri="{FF2B5EF4-FFF2-40B4-BE49-F238E27FC236}">
                <a16:creationId xmlns:a16="http://schemas.microsoft.com/office/drawing/2014/main" id="{B9A36E74-391E-4FD5-8EEB-CF059F7A38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klasy Optional&lt;T&gt;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D49A3EA-4F27-4D74-977F-9E57024B33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Optional </a:t>
            </a:r>
            <a:r>
              <a:rPr lang="pl-PL" altLang="pl-PL" sz="1800" dirty="0">
                <a:latin typeface="Roboto" charset="0"/>
                <a:cs typeface="Roboto" charset="0"/>
              </a:rPr>
              <a:t>jest to klasa, która pomaga uniknąć wystąpienia wyjątku </a:t>
            </a:r>
            <a:r>
              <a:rPr lang="pl-PL" altLang="pl-PL" sz="1800" dirty="0" err="1">
                <a:latin typeface="Roboto" charset="0"/>
                <a:cs typeface="Roboto" charset="0"/>
              </a:rPr>
              <a:t>NullPointerException</a:t>
            </a:r>
            <a:r>
              <a:rPr lang="pl-PL" altLang="pl-PL" sz="1800" dirty="0">
                <a:latin typeface="Roboto" charset="0"/>
                <a:cs typeface="Roboto" charset="0"/>
              </a:rPr>
              <a:t>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java.util.Optional</a:t>
            </a:r>
            <a:r>
              <a:rPr lang="pl-PL" altLang="pl-PL" sz="1800" i="1" dirty="0">
                <a:latin typeface="Roboto" charset="0"/>
                <a:cs typeface="Roboto" charset="0"/>
              </a:rPr>
              <a:t>&lt;T&gt;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jest używana, gdy ma być zwracany wynik inny niż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r>
              <a:rPr lang="pl-PL" altLang="pl-PL" sz="1800" dirty="0">
                <a:latin typeface="Roboto" charset="0"/>
                <a:cs typeface="Roboto" charset="0"/>
              </a:rPr>
              <a:t>, a czasami wynik ma nie zwracać niczego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posiada różne metody do obsługi wartości, które są „dostępne” lub „niedostępne”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odejście od sprawdzania warunku czy wartość jest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podobieństwo z </a:t>
            </a:r>
            <a:r>
              <a:rPr lang="pl-PL" altLang="pl-PL" sz="1800" i="1" dirty="0">
                <a:latin typeface="Roboto" charset="0"/>
                <a:cs typeface="Roboto" charset="0"/>
              </a:rPr>
              <a:t>Optional</a:t>
            </a:r>
            <a:r>
              <a:rPr lang="pl-PL" altLang="pl-PL" sz="1800" dirty="0">
                <a:latin typeface="Roboto" charset="0"/>
                <a:cs typeface="Roboto" charset="0"/>
              </a:rPr>
              <a:t> w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Guava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>
            <a:extLst>
              <a:ext uri="{FF2B5EF4-FFF2-40B4-BE49-F238E27FC236}">
                <a16:creationId xmlns:a16="http://schemas.microsoft.com/office/drawing/2014/main" id="{DCCEB43D-D03B-4ECC-BAE9-A21A365A91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Użycie klasy Optional&lt;T&gt;</a:t>
            </a:r>
          </a:p>
        </p:txBody>
      </p:sp>
      <p:sp>
        <p:nvSpPr>
          <p:cNvPr id="111619" name="Text Box 2">
            <a:extLst>
              <a:ext uri="{FF2B5EF4-FFF2-40B4-BE49-F238E27FC236}">
                <a16:creationId xmlns:a16="http://schemas.microsoft.com/office/drawing/2014/main" id="{46C82A3F-A93B-4068-B225-5CB73FE8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385888"/>
            <a:ext cx="5572125" cy="213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String str1 =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"isa"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Optional&lt;String&gt; optional1 = Optional.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(str1);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.println(optional1.isPresent());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true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.println(optional1.get());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"isa"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.println(optional1.orElse(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"empty"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"isa"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str2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Optional&lt;String&gt; optional2 = Optional.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ofNullable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(str2);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.println(optional2.isPresent());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false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.println(optional2.orElse(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"empty"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"empty"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>
            <a:extLst>
              <a:ext uri="{FF2B5EF4-FFF2-40B4-BE49-F238E27FC236}">
                <a16:creationId xmlns:a16="http://schemas.microsoft.com/office/drawing/2014/main" id="{7EE55E9A-7975-40C5-9560-308243339C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Metody klasy Optional&lt;T&gt;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E52F9A3-8564-4358-AF20-23ABAEEA2B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boolean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isPresent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()</a:t>
            </a:r>
            <a:r>
              <a:rPr lang="pl-PL" altLang="pl-PL" sz="1800" i="1" dirty="0">
                <a:latin typeface="Roboto" charset="0"/>
                <a:cs typeface="Roboto" charset="0"/>
              </a:rPr>
              <a:t> - </a:t>
            </a:r>
            <a:r>
              <a:rPr lang="pl-PL" altLang="pl-PL" sz="1800" dirty="0">
                <a:latin typeface="Roboto" charset="0"/>
                <a:cs typeface="Roboto" charset="0"/>
              </a:rPr>
              <a:t>zwraca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true</a:t>
            </a:r>
            <a:r>
              <a:rPr lang="pl-PL" altLang="pl-PL" sz="1800" dirty="0">
                <a:latin typeface="Roboto" charset="0"/>
                <a:cs typeface="Roboto" charset="0"/>
              </a:rPr>
              <a:t> jeżeli wartość jest „dostępna”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T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get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()</a:t>
            </a:r>
            <a:r>
              <a:rPr lang="pl-PL" altLang="pl-PL" sz="1800" i="1" dirty="0">
                <a:latin typeface="Roboto" charset="0"/>
                <a:cs typeface="Roboto" charset="0"/>
              </a:rPr>
              <a:t> - zwraca wartość </a:t>
            </a:r>
            <a:r>
              <a:rPr lang="pl-PL" altLang="pl-PL" sz="1800" dirty="0">
                <a:latin typeface="Roboto" charset="0"/>
                <a:cs typeface="Roboto" charset="0"/>
              </a:rPr>
              <a:t>jeżeli jest ona „dostępna”, w przeciwnym wypadku jest wyjątek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NoSuchElementException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i="1" dirty="0">
                <a:latin typeface="Roboto" charset="0"/>
                <a:cs typeface="Roboto" charset="0"/>
              </a:rPr>
              <a:t> &lt;T&gt; Optional&lt;T&gt; 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of</a:t>
            </a:r>
            <a:r>
              <a:rPr lang="pl-PL" altLang="pl-PL" sz="1800" i="1" dirty="0">
                <a:latin typeface="Roboto" charset="0"/>
                <a:cs typeface="Roboto" charset="0"/>
              </a:rPr>
              <a:t>(T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value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zwraca</a:t>
            </a:r>
            <a:r>
              <a:rPr lang="pl-PL" altLang="pl-PL" sz="1800" i="1" dirty="0">
                <a:latin typeface="Roboto" charset="0"/>
                <a:cs typeface="Roboto" charset="0"/>
              </a:rPr>
              <a:t> Optional</a:t>
            </a:r>
            <a:r>
              <a:rPr lang="pl-PL" altLang="pl-PL" sz="1800" dirty="0">
                <a:latin typeface="Roboto" charset="0"/>
                <a:cs typeface="Roboto" charset="0"/>
              </a:rPr>
              <a:t> z podaną wartością, która jest różna od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i="1" dirty="0">
                <a:latin typeface="Roboto" charset="0"/>
                <a:cs typeface="Roboto" charset="0"/>
              </a:rPr>
              <a:t> &lt;T&gt; Optional&lt;T&gt;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ofNullable</a:t>
            </a:r>
            <a:r>
              <a:rPr lang="pl-PL" altLang="pl-PL" sz="1800" i="1" dirty="0">
                <a:latin typeface="Roboto" charset="0"/>
                <a:cs typeface="Roboto" charset="0"/>
              </a:rPr>
              <a:t>(T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value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zwraca</a:t>
            </a:r>
            <a:r>
              <a:rPr lang="pl-PL" altLang="pl-PL" sz="1800" i="1" dirty="0">
                <a:latin typeface="Roboto" charset="0"/>
                <a:cs typeface="Roboto" charset="0"/>
              </a:rPr>
              <a:t> Optional</a:t>
            </a:r>
            <a:r>
              <a:rPr lang="pl-PL" altLang="pl-PL" sz="1800" dirty="0">
                <a:latin typeface="Roboto" charset="0"/>
                <a:cs typeface="Roboto" charset="0"/>
              </a:rPr>
              <a:t> z podaną wartością lub pusty </a:t>
            </a:r>
            <a:r>
              <a:rPr lang="pl-PL" altLang="pl-PL" sz="1800" i="1" dirty="0">
                <a:latin typeface="Roboto" charset="0"/>
                <a:cs typeface="Roboto" charset="0"/>
              </a:rPr>
              <a:t>Optional</a:t>
            </a:r>
            <a:r>
              <a:rPr lang="pl-PL" altLang="pl-PL" sz="1800" dirty="0">
                <a:latin typeface="Roboto" charset="0"/>
                <a:cs typeface="Roboto" charset="0"/>
              </a:rPr>
              <a:t> jeżeli wartość jest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null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>
            <a:extLst>
              <a:ext uri="{FF2B5EF4-FFF2-40B4-BE49-F238E27FC236}">
                <a16:creationId xmlns:a16="http://schemas.microsoft.com/office/drawing/2014/main" id="{0EDE743F-D736-4D55-AE3D-CFDF33F927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Metody klasy Optional&lt;T&gt;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9C135E4-8AAB-4DE7-AFCB-97425FB967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T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orElse</a:t>
            </a:r>
            <a:r>
              <a:rPr lang="pl-PL" altLang="pl-PL" sz="1800" i="1" dirty="0">
                <a:latin typeface="Roboto" charset="0"/>
                <a:cs typeface="Roboto" charset="0"/>
              </a:rPr>
              <a:t>(T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other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zwraca wartość jeżeli jest ona „dostępna”, w przeciwnym wypadku zwraca wartość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other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static</a:t>
            </a:r>
            <a:r>
              <a:rPr lang="pl-PL" altLang="pl-PL" sz="1800" i="1" dirty="0">
                <a:latin typeface="Roboto" charset="0"/>
                <a:cs typeface="Roboto" charset="0"/>
              </a:rPr>
              <a:t> &lt;T&gt; Optional&lt;T&gt;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empty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() </a:t>
            </a:r>
            <a:r>
              <a:rPr lang="pl-PL" altLang="pl-PL" sz="1800" i="1" dirty="0">
                <a:latin typeface="Roboto" charset="0"/>
                <a:cs typeface="Roboto" charset="0"/>
              </a:rPr>
              <a:t>- </a:t>
            </a:r>
            <a:r>
              <a:rPr lang="pl-PL" altLang="pl-PL" sz="1800" dirty="0">
                <a:latin typeface="Roboto" charset="0"/>
                <a:cs typeface="Roboto" charset="0"/>
              </a:rPr>
              <a:t>zwraca pustą instancję</a:t>
            </a:r>
            <a:r>
              <a:rPr lang="pl-PL" altLang="pl-PL" sz="1800" i="1" dirty="0">
                <a:latin typeface="Roboto" charset="0"/>
                <a:cs typeface="Roboto" charset="0"/>
              </a:rPr>
              <a:t> Optional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&lt;U&gt;Optional&lt;U&gt; </a:t>
            </a:r>
            <a:r>
              <a:rPr lang="pl-PL" altLang="pl-PL" sz="1800" b="1" i="1" dirty="0">
                <a:latin typeface="Roboto" charset="0"/>
                <a:cs typeface="Roboto" charset="0"/>
              </a:rPr>
              <a:t>map</a:t>
            </a:r>
            <a:r>
              <a:rPr lang="pl-PL" altLang="pl-PL" sz="1800" i="1" dirty="0">
                <a:latin typeface="Roboto" charset="0"/>
                <a:cs typeface="Roboto" charset="0"/>
              </a:rPr>
              <a:t>(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Function</a:t>
            </a:r>
            <a:r>
              <a:rPr lang="pl-PL" altLang="pl-PL" sz="1800" i="1" dirty="0">
                <a:latin typeface="Roboto" charset="0"/>
                <a:cs typeface="Roboto" charset="0"/>
              </a:rPr>
              <a:t>&lt;? super T,?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extends</a:t>
            </a:r>
            <a:r>
              <a:rPr lang="pl-PL" altLang="pl-PL" sz="1800" i="1" dirty="0">
                <a:latin typeface="Roboto" charset="0"/>
                <a:cs typeface="Roboto" charset="0"/>
              </a:rPr>
              <a:t> U&gt;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mapper</a:t>
            </a:r>
            <a:r>
              <a:rPr lang="pl-PL" altLang="pl-PL" sz="1800" i="1" dirty="0">
                <a:latin typeface="Roboto" charset="0"/>
                <a:cs typeface="Roboto" charset="0"/>
              </a:rPr>
              <a:t>) – </a:t>
            </a:r>
            <a:r>
              <a:rPr lang="pl-PL" altLang="pl-PL" sz="1800" dirty="0">
                <a:latin typeface="Roboto" charset="0"/>
                <a:cs typeface="Roboto" charset="0"/>
              </a:rPr>
              <a:t>stosuje podaną metodę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mapper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dirty="0">
                <a:latin typeface="Roboto" charset="0"/>
                <a:cs typeface="Roboto" charset="0"/>
              </a:rPr>
              <a:t>do wartości jeżeli jest ona „dostępna”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Optional&lt;T&gt; </a:t>
            </a:r>
            <a:r>
              <a:rPr lang="pl-PL" altLang="pl-PL" sz="1800" b="1" i="1" dirty="0" err="1">
                <a:latin typeface="Roboto" charset="0"/>
                <a:cs typeface="Roboto" charset="0"/>
              </a:rPr>
              <a:t>filter</a:t>
            </a:r>
            <a:r>
              <a:rPr lang="pl-PL" altLang="pl-PL" sz="1800" i="1" dirty="0">
                <a:latin typeface="Roboto" charset="0"/>
                <a:cs typeface="Roboto" charset="0"/>
              </a:rPr>
              <a:t>(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Predicate</a:t>
            </a:r>
            <a:r>
              <a:rPr lang="pl-PL" altLang="pl-PL" sz="1800" i="1" dirty="0">
                <a:latin typeface="Roboto" charset="0"/>
                <a:cs typeface="Roboto" charset="0"/>
              </a:rPr>
              <a:t>&lt;? super &lt;T&gt;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predicate</a:t>
            </a:r>
            <a:r>
              <a:rPr lang="pl-PL" altLang="pl-PL" sz="1800" i="1" dirty="0">
                <a:latin typeface="Roboto" charset="0"/>
                <a:cs typeface="Roboto" charset="0"/>
              </a:rPr>
              <a:t>) –</a:t>
            </a:r>
            <a:r>
              <a:rPr lang="pl-PL" altLang="pl-PL" sz="1800" dirty="0">
                <a:latin typeface="Roboto" charset="0"/>
                <a:cs typeface="Roboto" charset="0"/>
              </a:rPr>
              <a:t> zwraca </a:t>
            </a:r>
            <a:r>
              <a:rPr lang="pl-PL" altLang="pl-PL" sz="1800" i="1" dirty="0">
                <a:latin typeface="Roboto" charset="0"/>
                <a:cs typeface="Roboto" charset="0"/>
              </a:rPr>
              <a:t>Optional </a:t>
            </a:r>
            <a:r>
              <a:rPr lang="pl-PL" altLang="pl-PL" sz="1800" dirty="0">
                <a:latin typeface="Roboto" charset="0"/>
                <a:cs typeface="Roboto" charset="0"/>
              </a:rPr>
              <a:t>z wartością jeżeli jest ona „dostępna” oraz pasuje ona do podanej metody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predicate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>
            <a:extLst>
              <a:ext uri="{FF2B5EF4-FFF2-40B4-BE49-F238E27FC236}">
                <a16:creationId xmlns:a16="http://schemas.microsoft.com/office/drawing/2014/main" id="{122D4E83-B35F-4912-B212-1DCDB9720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Klasa Optional&lt;T&gt; - ćwiczenie (5)</a:t>
            </a: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F573CE92-CDB2-4D1F-B8E4-CC134CAD47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317625"/>
            <a:ext cx="8228013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interfejsie "MathResults" ustaw wartość zwracaną "null" dla metody "getIntegersForDemo".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Zwróć uwagę, że kompilator przy uruchamianiu zgłasza wyjątek "NullPointerException".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użyj metody „ofNullable” z klasy "Optional" dla zmiennej z danymi testowymi.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Wykorzystaj metodę "isPresent()" z klasy "Optional" tak, aby przy uruchamianiu nie pojawiał się wyjątek.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Na koniec można nadpisać metodę "getIntegersForDemo" w klasie "Java8Demo" tak, aby zwracała jakieś liczby.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>
            <a:extLst>
              <a:ext uri="{FF2B5EF4-FFF2-40B4-BE49-F238E27FC236}">
                <a16:creationId xmlns:a16="http://schemas.microsoft.com/office/drawing/2014/main" id="{BD44FA71-2E94-4456-B1CB-1EFBFF63D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6. API Date/Time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>
            <a:extLst>
              <a:ext uri="{FF2B5EF4-FFF2-40B4-BE49-F238E27FC236}">
                <a16:creationId xmlns:a16="http://schemas.microsoft.com/office/drawing/2014/main" id="{006B227E-B1F6-424B-94B3-2080D07266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API Date/Time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3A1D6E2-4762-42DD-A3B5-33278A9CA9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Java SE w wersji 8 zawiera zupełnie nowy interfejs API do obsługi daty i czasu: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pakiet</a:t>
            </a:r>
            <a:r>
              <a:rPr lang="pl-PL" altLang="pl-PL" sz="1800" i="1" dirty="0">
                <a:latin typeface="Roboto" charset="0"/>
                <a:cs typeface="Roboto" charset="0"/>
              </a:rPr>
              <a:t>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java.time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wzorowane na popularnej bibliotece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Joda</a:t>
            </a:r>
            <a:r>
              <a:rPr lang="pl-PL" altLang="pl-PL" sz="1800" i="1" dirty="0">
                <a:latin typeface="Roboto" charset="0"/>
                <a:cs typeface="Roboto" charset="0"/>
              </a:rPr>
              <a:t>-Time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metody, które ułatwiają manipulowanie datą i czasem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łatwiejsze operowanie strefami czasowymi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jest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Immutable</a:t>
            </a:r>
            <a:r>
              <a:rPr lang="pl-PL" altLang="pl-PL" sz="1800" i="1" dirty="0">
                <a:latin typeface="Roboto" charset="0"/>
                <a:cs typeface="Roboto" charset="0"/>
              </a:rPr>
              <a:t> –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final</a:t>
            </a:r>
            <a:r>
              <a:rPr lang="pl-PL" altLang="pl-PL" sz="1800" i="1" dirty="0">
                <a:latin typeface="Roboto" charset="0"/>
                <a:cs typeface="Roboto" charset="0"/>
              </a:rPr>
              <a:t>, </a:t>
            </a:r>
            <a:r>
              <a:rPr lang="pl-PL" altLang="pl-PL" sz="1800" dirty="0">
                <a:latin typeface="Roboto" charset="0"/>
                <a:cs typeface="Roboto" charset="0"/>
              </a:rPr>
              <a:t>nie posiada metod typu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setter</a:t>
            </a:r>
            <a:endParaRPr lang="pl-PL" altLang="pl-PL" sz="1800" i="1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>
            <a:extLst>
              <a:ext uri="{FF2B5EF4-FFF2-40B4-BE49-F238E27FC236}">
                <a16:creationId xmlns:a16="http://schemas.microsoft.com/office/drawing/2014/main" id="{6E698EAD-7C96-4581-9BE9-9DC4F0E02B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LocalDate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BAFDF12-7EA9-4D9A-9F4B-F9E0AB20B7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tylko datę, np. 2017-01-02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 zawiera strefy czasowej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23908" name="Text Box 3">
            <a:extLst>
              <a:ext uri="{FF2B5EF4-FFF2-40B4-BE49-F238E27FC236}">
                <a16:creationId xmlns:a16="http://schemas.microsoft.com/office/drawing/2014/main" id="{5C5078A0-43F0-4717-AC99-12C386BCC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160588"/>
            <a:ext cx="7959725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bieżąca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today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tomorrow = today.plusDays(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2017-04-10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twoYearsAgo = today.minusYears(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2015-04-09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threeMothsLater = today.plus(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MONTHS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2017-07-09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zdefiniowana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definedDate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2017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Month.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MARCH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2017-03-01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Month month = definedDate.getMonth();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MARCH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year = definedDate.getYear();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newDate = definedDate.withDayOfYear(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2017-01-01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Formatowanie i parsowanie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DateTimeFormatter shortFormatter = DateTimeFormatter.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ofLocalizedDate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(FormatStyle.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SHORT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formattedDate = definedDate.format(shortFormatter);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01.03.17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thatDate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"24.12.17"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2017-12-24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>
            <a:extLst>
              <a:ext uri="{FF2B5EF4-FFF2-40B4-BE49-F238E27FC236}">
                <a16:creationId xmlns:a16="http://schemas.microsoft.com/office/drawing/2014/main" id="{743E18BA-ED80-4246-83F0-F230B74AF8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LocalTime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3270DA6-8377-4F57-AF27-1929B5A5B3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tylko czas, np. 12:45:59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 zawiera strefy czasowej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25956" name="Text Box 3">
            <a:extLst>
              <a:ext uri="{FF2B5EF4-FFF2-40B4-BE49-F238E27FC236}">
                <a16:creationId xmlns:a16="http://schemas.microsoft.com/office/drawing/2014/main" id="{B073B23D-EE54-4241-8A2F-6BC02AD4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160588"/>
            <a:ext cx="7959725" cy="282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Czas bieżący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now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13:42:07.592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oneHourLater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14:42:07.592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tenMinutesAgo = now.minusMinutes(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13:32:07.592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fiveSecondsLater = 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SECONDS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13:42:12.592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Czas zdefiniowany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definedTime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45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59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hour = definedTime.getHour();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seconds = definedTime.getSecond();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newTime = definedTime.withHour(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11:45:59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Formatowanie i parsowanie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DateTimeFormatter shortFormatter = DateTimeFormatter.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ofLocalizedTime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(FormatStyle.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SHORT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formattedTime = definedTime.format(shortFormatter);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thatTime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"05:55"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shortFormatter);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05:55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>
            <a:extLst>
              <a:ext uri="{FF2B5EF4-FFF2-40B4-BE49-F238E27FC236}">
                <a16:creationId xmlns:a16="http://schemas.microsoft.com/office/drawing/2014/main" id="{C6B9D482-9CD1-4232-813E-DFACAD81AA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LocalDateTime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40C72E6-999A-413A-B717-7776FBA881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zawiera datę i czas, np. 2017-01-02 12:45:59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nie zawiera strefy czasowej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28004" name="Text Box 3">
            <a:extLst>
              <a:ext uri="{FF2B5EF4-FFF2-40B4-BE49-F238E27FC236}">
                <a16:creationId xmlns:a16="http://schemas.microsoft.com/office/drawing/2014/main" id="{26E733B0-45B2-4098-9C02-0ECB8ABB5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206625"/>
            <a:ext cx="875506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i czas bieżący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now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2017-04-09T13:43:58.579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oneHourLater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2017-04-09T14:43:58.579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twoYearsAgo = now.minusYears(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2015-04-09T13:43:58.579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fiveMonthsLater = 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MONTHS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2017-09-09T13:43:58.579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i czas zdefiniowany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definedDateTime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2017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Month.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MARCH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45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59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2017-03-01T12:45:59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hour = definedDateTime.getHour();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Month month = definedDateTime.getMonth();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MARCH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newDateTime = definedDateTime.withDayOfYear(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2017-01-01T12:45:59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Formatowanie i parsowanie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DateTimeFormatter myFormatter = DateTimeFormatter.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ofPattern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"MM dd, yyyy - HH:mm"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formattedDateTime = definedDateTime.format(myFormatter);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03 01, 2017 - 12:45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thatDateTime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parse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"10 30, 2016 - 05:55"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myFormatter);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2016-10-30T05:55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A93B78C5-201C-4401-AAE3-768F388A37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Rewolucja czy ewolucja?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7F14CC0-FF29-40CF-9EA8-287BC1E51A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585913"/>
            <a:ext cx="6643688" cy="30226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Środowisko Java SE w wersji 8 to: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nowe funkcje pozwalające zwiększyć efektywność prac programistycznych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usprawnienia wydajnościowe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mniejsze wymagania zasobów pamięci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>
            <a:extLst>
              <a:ext uri="{FF2B5EF4-FFF2-40B4-BE49-F238E27FC236}">
                <a16:creationId xmlns:a16="http://schemas.microsoft.com/office/drawing/2014/main" id="{42DE742B-D3E5-49F5-9B9E-6F364E1D31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Clock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3316EB94-2EB7-4E65-919E-E133A1C614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dostęp do aktualnej daty i czasu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uwzględnia strefę czasową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stosowany zamiast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System.currentTimeMillis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0" indent="230188" ea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  <a:p>
            <a:pPr marL="457200" indent="-227013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C00000"/>
              </a:buClr>
              <a:buFont typeface="Roboto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endParaRPr lang="pl-PL" altLang="pl-PL" sz="1800" dirty="0">
              <a:latin typeface="Roboto" charset="0"/>
              <a:cs typeface="Roboto" charset="0"/>
            </a:endParaRPr>
          </a:p>
        </p:txBody>
      </p:sp>
      <p:sp>
        <p:nvSpPr>
          <p:cNvPr id="130052" name="Text Box 3">
            <a:extLst>
              <a:ext uri="{FF2B5EF4-FFF2-40B4-BE49-F238E27FC236}">
                <a16:creationId xmlns:a16="http://schemas.microsoft.com/office/drawing/2014/main" id="{B7FEB7EA-3E48-419D-A293-21D4B772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803525"/>
            <a:ext cx="76057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Clock clock = Clock.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systemDefaultZone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long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millis = clock.millis();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1491734943778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zone1 = clock.getZone();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Europe/Warsaw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zone2 = 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"Europe/Warsaw"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Europe/Warsaw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Instant instant = clock.instant();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ZoneOffset zoneOffset = zone1.getRules().getStandardOffset(instant);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.println(zoneOffset);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+01:00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getAvailableZoneIds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zwraca wszystkie strefy czasowe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>
            <a:extLst>
              <a:ext uri="{FF2B5EF4-FFF2-40B4-BE49-F238E27FC236}">
                <a16:creationId xmlns:a16="http://schemas.microsoft.com/office/drawing/2014/main" id="{ACFFCA03-F711-4A6F-BDD7-8B885D005D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ZonedDateTime</a:t>
            </a: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C989BEFB-95CE-4DD8-B0A8-39287BC3B9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zawiera datę i czas, np. 2017-01-02 12:45:59</a:t>
            </a:r>
          </a:p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zawiera strefę czasową</a:t>
            </a:r>
          </a:p>
        </p:txBody>
      </p:sp>
      <p:sp>
        <p:nvSpPr>
          <p:cNvPr id="132100" name="Text Box 3">
            <a:extLst>
              <a:ext uri="{FF2B5EF4-FFF2-40B4-BE49-F238E27FC236}">
                <a16:creationId xmlns:a16="http://schemas.microsoft.com/office/drawing/2014/main" id="{6C14BC5A-2513-4F38-B535-34073E7F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270125"/>
            <a:ext cx="9285287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Data i czas bieżący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myZone = 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systemDefault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Europe/Warsaw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now = ZonedDateTime.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(myZone);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2017-04-09T13:23:48.613+02:00[Europe/Warsaw]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oneHourLater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2017-04-09T14:23:48.613+02:00[Europe/Warsaw]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twoYearsAgo = now.minusYears(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2015-04-09T13:23:48.613+02:00[Europe/Warsaw]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// Data, czas i strefa zdefiniowana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ZoneId zone2 = ZoneId.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"America/El_Salvador"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America/El_Salvador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ZonedDateTime definedDateTime = </a:t>
            </a:r>
          </a:p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ZonedDateTime.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2017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45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59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zone2);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2017-03-01T12:45:59-06:00[America/El_Salvador]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hour = definedDateTime.getHour();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//12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  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Month month = definedDateTime.getMonth();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>
            <a:extLst>
              <a:ext uri="{FF2B5EF4-FFF2-40B4-BE49-F238E27FC236}">
                <a16:creationId xmlns:a16="http://schemas.microsoft.com/office/drawing/2014/main" id="{9C116E3C-39DD-4694-8CF2-6082D2005A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jest to enum </a:t>
            </a:r>
            <a:r>
              <a:rPr lang="pl-PL" altLang="pl-PL" sz="1800" i="1">
                <a:latin typeface="Roboto" charset="0"/>
                <a:cs typeface="Roboto" charset="0"/>
              </a:rPr>
              <a:t>java.time.temporal.ChronoUnit</a:t>
            </a:r>
          </a:p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używany do reprezentacji dni, miesięcy, itp.</a:t>
            </a: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87F933B3-73B4-471D-8CD8-E7AC9AED3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ChronoUnit</a:t>
            </a:r>
          </a:p>
        </p:txBody>
      </p:sp>
      <p:sp>
        <p:nvSpPr>
          <p:cNvPr id="134148" name="Text Box 3">
            <a:extLst>
              <a:ext uri="{FF2B5EF4-FFF2-40B4-BE49-F238E27FC236}">
                <a16:creationId xmlns:a16="http://schemas.microsoft.com/office/drawing/2014/main" id="{C862C3C2-770A-4903-8D57-C354C871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2509838"/>
            <a:ext cx="63690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LocalDateTime now = LocalDateTime.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60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SECONDS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+ 60 sekund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.println(now.minus(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MONTHS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- 12 miesięcy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DECADES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+ 20 lat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CENTURIES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+ 100 lat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>
            <a:extLst>
              <a:ext uri="{FF2B5EF4-FFF2-40B4-BE49-F238E27FC236}">
                <a16:creationId xmlns:a16="http://schemas.microsoft.com/office/drawing/2014/main" id="{32F8F50F-8857-4A57-B5BA-FCA8039A7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Period &amp; Duration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E0B8431-946F-4A72-B1F1-545AEEDD39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Klasy do obsługi określonej ilości czasu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>
                <a:latin typeface="Roboto" charset="0"/>
                <a:cs typeface="Roboto" charset="0"/>
              </a:rPr>
              <a:t>Period –</a:t>
            </a:r>
            <a:r>
              <a:rPr lang="pl-PL" altLang="pl-PL" sz="1800" dirty="0">
                <a:latin typeface="Roboto" charset="0"/>
                <a:cs typeface="Roboto" charset="0"/>
              </a:rPr>
              <a:t> stosowana do okresu czasu, określonego datą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i="1" dirty="0" err="1">
                <a:latin typeface="Roboto" charset="0"/>
                <a:cs typeface="Roboto" charset="0"/>
              </a:rPr>
              <a:t>Duration</a:t>
            </a:r>
            <a:r>
              <a:rPr lang="pl-PL" altLang="pl-PL" sz="1800" dirty="0">
                <a:latin typeface="Roboto" charset="0"/>
                <a:cs typeface="Roboto" charset="0"/>
              </a:rPr>
              <a:t> – stosowana do okresu czasu, określonego czasem</a:t>
            </a:r>
          </a:p>
        </p:txBody>
      </p:sp>
      <p:sp>
        <p:nvSpPr>
          <p:cNvPr id="136196" name="Text Box 3">
            <a:extLst>
              <a:ext uri="{FF2B5EF4-FFF2-40B4-BE49-F238E27FC236}">
                <a16:creationId xmlns:a16="http://schemas.microsoft.com/office/drawing/2014/main" id="{D07A7BA5-D492-48EB-962F-1C32E599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2571750"/>
            <a:ext cx="5307013" cy="26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today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Period period1 = Period.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.println(today.plus(period1));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2018-05-10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newDate = today.plusYears(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2022-04-09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Period period2 = Period.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between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(today, newDate);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.println(period2.getYears());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5 lat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now = LocalTime.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Duration duration1 = Duration.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10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ChronoUnit.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MINUTES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.println(now.plus(duration1));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12:55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LocalTime newTime = now.plusHours(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14:45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Duration duration2 = Duration.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between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(now, newTime);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.println(duration2.getSeconds());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7200 sekund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>
            <a:extLst>
              <a:ext uri="{FF2B5EF4-FFF2-40B4-BE49-F238E27FC236}">
                <a16:creationId xmlns:a16="http://schemas.microsoft.com/office/drawing/2014/main" id="{EE56E8B6-83CD-48A9-874D-71B2E57C9B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TemporalAdjusters</a:t>
            </a: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1BDEB285-61B8-4A21-8F61-955B972016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klasa używana do wykonywania obliczeń na datach</a:t>
            </a:r>
          </a:p>
          <a:p>
            <a:pPr marL="514350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np. wylicz "drugi piątek miesiąca"</a:t>
            </a:r>
          </a:p>
        </p:txBody>
      </p:sp>
      <p:sp>
        <p:nvSpPr>
          <p:cNvPr id="138244" name="Text Box 3">
            <a:extLst>
              <a:ext uri="{FF2B5EF4-FFF2-40B4-BE49-F238E27FC236}">
                <a16:creationId xmlns:a16="http://schemas.microsoft.com/office/drawing/2014/main" id="{B193AF52-3808-406E-A59D-03A6EADF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2427288"/>
            <a:ext cx="77819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now = LocalDate.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now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2017-04-09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previousSaturday = now.with(TemporalAdjusters.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previous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SATURDAY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.println(previousSaturday);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2017-04-08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firstFriday = now.with(TemporalAdjusters.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firstInMonth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FRIDAY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.println(firstFriday);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2017-04-07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LocalDate secondFriday = now.with(TemporalAdjusters.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firstInMonth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FRIDAY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.with(TemporalAdjusters.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next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(DayOfWeek.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FRIDAY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.println(secondFriday);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2017-04-14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>
            <a:extLst>
              <a:ext uri="{FF2B5EF4-FFF2-40B4-BE49-F238E27FC236}">
                <a16:creationId xmlns:a16="http://schemas.microsoft.com/office/drawing/2014/main" id="{1462512F-5FF2-4929-B416-DBAF31C1CA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API Date/Time – ćwiczenie (6)</a:t>
            </a: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73A00E71-8A7B-4D7B-9987-312509E26C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38" y="1019175"/>
            <a:ext cx="8407400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klasie "Java8Demo" zmodyfikuj metodę "getIntegersForDemo" tak, aby zwracała np. 10_000_000 dowolnych liczb.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Do interfejsu "MathResults" dodaj statyczną metodę "printStartTime", która przyjmuję parametr typu "ZonedDateTime" i nie zwraca żadnej wartości.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Metoda ta ma za zadanie wyświetlić "Data uruchomienia operacji = X", gdzie data będzie wyświetlona przy użyciu "DateTimeFormatter" (FormatStyle.FULL).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Do interfejsu dodaj także statyczną metodę "printDuration", która przyjmuje parametr typu "Duration" i nie zwraca żadnej wartości. Metoda ma za zadanie wyświetlić "Czas wykonania operacji (sekund) = X", gdzie podana będzie liczba sekund.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Przy użyciu klasy "Clock" wylicz czas od uruchomienia do zakończenia działania metody "main". Powyższy rezultat wyświetl używając metody "printDuration" z interfejsu. Ponadto, używając metody z interfejsu "printStartTime" na początku metody "main", wyświetl datę uruchomienia aplikacji.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>
            <a:extLst>
              <a:ext uri="{FF2B5EF4-FFF2-40B4-BE49-F238E27FC236}">
                <a16:creationId xmlns:a16="http://schemas.microsoft.com/office/drawing/2014/main" id="{600E9EDC-183C-483F-895B-662C4256D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7. Strumienie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98309C8D-DCEB-420A-8FBF-8EA6F7D282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8154988" cy="3454400"/>
          </a:xfrm>
        </p:spPr>
        <p:txBody>
          <a:bodyPr lIns="91440" tIns="91440" rIns="91440" bIns="91440"/>
          <a:lstStyle/>
          <a:p>
            <a:pPr marL="0" indent="230188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Strumień jest nową warstwą w Java SE 8 do przetwarzania danych: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strumień stanowi sekwencję obiektów danego typu, na których mogą zostać wykonane operacje takie, jak np. filtrowanie, mapowanie, ograniczanie, zmniejszanie, znajdywanie, itp.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strumień jest tworzony na podstawie źródła kolekcji takich, jak np. </a:t>
            </a:r>
            <a:r>
              <a:rPr lang="pl-PL" altLang="pl-PL" sz="1800" i="1" dirty="0">
                <a:latin typeface="Roboto" charset="0"/>
                <a:cs typeface="Roboto" charset="0"/>
              </a:rPr>
              <a:t>List</a:t>
            </a:r>
            <a:r>
              <a:rPr lang="pl-PL" altLang="pl-PL" sz="1800" dirty="0">
                <a:latin typeface="Roboto" charset="0"/>
                <a:cs typeface="Roboto" charset="0"/>
              </a:rPr>
              <a:t>, </a:t>
            </a:r>
            <a:r>
              <a:rPr lang="pl-PL" altLang="pl-PL" sz="1800" i="1" dirty="0">
                <a:latin typeface="Roboto" charset="0"/>
                <a:cs typeface="Roboto" charset="0"/>
              </a:rPr>
              <a:t>Set,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Arrays</a:t>
            </a:r>
            <a:r>
              <a:rPr lang="pl-PL" altLang="pl-PL" sz="1800" i="1" dirty="0">
                <a:latin typeface="Roboto" charset="0"/>
                <a:cs typeface="Roboto" charset="0"/>
              </a:rPr>
              <a:t>, I/O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umożliwia przetwarzanie danych w sposób deklaratywny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pozwala odejść od pętli i ciągłego sprawdzania warunków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wykorzystuje architekturę procesorów wielordzeniowych</a:t>
            </a: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4F503C00-BAFB-40CF-B050-99E967964F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Zastosowanie strumieni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A1BD0BD3-AB88-4D79-B786-411B416A4E9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strumieniowe wykonują iteracje wewnętrznie na podanej kolekcji źródłowej.</a:t>
            </a:r>
          </a:p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strumieniowe dzielą się na: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kończące zwracają wynik określonego typu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pośrednie zwracają sam strumień, co pozwala połączyć w łańcuch kilka metod</a:t>
            </a:r>
          </a:p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strumieniowe mogą być wykonywane: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sekwencyjnie: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równolegle: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parallelStream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E3AF822-9B54-4F55-A16D-4D69443300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Operacje strumieniowe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>
            <a:extLst>
              <a:ext uri="{FF2B5EF4-FFF2-40B4-BE49-F238E27FC236}">
                <a16:creationId xmlns:a16="http://schemas.microsoft.com/office/drawing/2014/main" id="{D7BFC26F-3F31-41FB-911E-26004AB55F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Przykład użycia</a:t>
            </a: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E7E4950F-1F28-441C-A0F0-65641013CD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Posortowanie listy z imionami oraz przefiltrowanie uwzględniając jedynie „poprawne” imiona.</a:t>
            </a:r>
          </a:p>
        </p:txBody>
      </p:sp>
      <p:sp>
        <p:nvSpPr>
          <p:cNvPr id="148484" name="Text Box 3">
            <a:extLst>
              <a:ext uri="{FF2B5EF4-FFF2-40B4-BE49-F238E27FC236}">
                <a16:creationId xmlns:a16="http://schemas.microsoft.com/office/drawing/2014/main" id="{F871D87F-C1AD-4DBE-98D0-F6E5C891E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2316163"/>
            <a:ext cx="6632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 !=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&amp;&amp; !s.isEmpty())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.sorted()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Jan, Maria, Wioletta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FB91AD2F-D63C-4D41-9B23-084618BF46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Przemyślana ewolucja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CBA5BBC-2E57-4D3A-BE0E-16CC08D1DA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585913"/>
            <a:ext cx="6643688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Java SE w wersji 8 pozwala zmienić sposób, w jaki programiści piszą swoje programy. </a:t>
            </a:r>
          </a:p>
          <a:p>
            <a:pPr marL="0" indent="0"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Aby uzyskać szybkie porównanie, zobaczmy program sortujący napisany zarówno z użyciem składni Java SE w wersji 7 i Java SE w wersji 8.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">
            <a:extLst>
              <a:ext uri="{FF2B5EF4-FFF2-40B4-BE49-F238E27FC236}">
                <a16:creationId xmlns:a16="http://schemas.microsoft.com/office/drawing/2014/main" id="{32DA9C91-0145-4F9C-94DC-225FF6C74F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Collectors</a:t>
            </a: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9EA79F90-8699-4CF7-BCFD-908F63C342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Kolektory są używane do łączenia i zwrócenia wyniku po przetworzeniu elementów strumienia. Kolektory mogą być użyte do zwracania wyników o typie </a:t>
            </a:r>
            <a:r>
              <a:rPr lang="pl-PL" altLang="pl-PL" sz="1800" i="1">
                <a:latin typeface="Roboto" charset="0"/>
                <a:cs typeface="Roboto" charset="0"/>
              </a:rPr>
              <a:t>List</a:t>
            </a:r>
            <a:r>
              <a:rPr lang="pl-PL" altLang="pl-PL" sz="1800">
                <a:latin typeface="Roboto" charset="0"/>
                <a:cs typeface="Roboto" charset="0"/>
              </a:rPr>
              <a:t> lub </a:t>
            </a:r>
            <a:r>
              <a:rPr lang="pl-PL" altLang="pl-PL" sz="1800" i="1">
                <a:latin typeface="Roboto" charset="0"/>
                <a:cs typeface="Roboto" charset="0"/>
              </a:rPr>
              <a:t>String</a:t>
            </a:r>
            <a:r>
              <a:rPr lang="pl-PL" altLang="pl-PL" sz="1800">
                <a:latin typeface="Roboto" charset="0"/>
                <a:cs typeface="Roboto" charset="0"/>
              </a:rPr>
              <a:t>.</a:t>
            </a:r>
          </a:p>
        </p:txBody>
      </p:sp>
      <p:sp>
        <p:nvSpPr>
          <p:cNvPr id="150532" name="Text Box 3">
            <a:extLst>
              <a:ext uri="{FF2B5EF4-FFF2-40B4-BE49-F238E27FC236}">
                <a16:creationId xmlns:a16="http://schemas.microsoft.com/office/drawing/2014/main" id="{8F4972D2-7507-4D1D-84EC-976AA9D1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9975"/>
            <a:ext cx="5749925" cy="145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String[] names1 = {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Stream&lt;String&gt; stream = Stream.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of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(names1);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list = stream.collect(Collectors.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.println(list);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[Wioletta, Maria]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names2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"Tomasz"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String str = names2.stream().collect(Collectors.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joining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"; 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.println(str);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Jan; Tomasz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>
            <a:extLst>
              <a:ext uri="{FF2B5EF4-FFF2-40B4-BE49-F238E27FC236}">
                <a16:creationId xmlns:a16="http://schemas.microsoft.com/office/drawing/2014/main" id="{70F437EF-70C5-41D3-B29F-47FFE2666F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forEach</a:t>
            </a: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6EFED1A-0AD6-4884-B3FB-1455EEBA78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wykonuje iterację po każdym elemencie strumienia i wywołuje wskazaną instrukcję.</a:t>
            </a:r>
          </a:p>
        </p:txBody>
      </p:sp>
      <p:sp>
        <p:nvSpPr>
          <p:cNvPr id="152580" name="Text Box 3">
            <a:extLst>
              <a:ext uri="{FF2B5EF4-FFF2-40B4-BE49-F238E27FC236}">
                <a16:creationId xmlns:a16="http://schemas.microsoft.com/office/drawing/2014/main" id="{DC9641E3-34D5-485E-ABE9-2158A5A1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2343150"/>
            <a:ext cx="716438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names.forEach(s -&gt; {String dots =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"..."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;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.println(s.concat(dots));});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Jan...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Wioletta...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Maria...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>
            <a:extLst>
              <a:ext uri="{FF2B5EF4-FFF2-40B4-BE49-F238E27FC236}">
                <a16:creationId xmlns:a16="http://schemas.microsoft.com/office/drawing/2014/main" id="{5AACB191-1D44-45B2-BAC2-F64E1AADBE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map</a:t>
            </a: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670EA9DA-B3B6-4C5F-83D5-E203329A5C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mapowania każdego elementu do odpowiedniego wyniku.</a:t>
            </a:r>
          </a:p>
        </p:txBody>
      </p:sp>
      <p:sp>
        <p:nvSpPr>
          <p:cNvPr id="154628" name="Text Box 3">
            <a:extLst>
              <a:ext uri="{FF2B5EF4-FFF2-40B4-BE49-F238E27FC236}">
                <a16:creationId xmlns:a16="http://schemas.microsoft.com/office/drawing/2014/main" id="{07AF98CF-1A26-412D-9760-3F12579D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2293938"/>
            <a:ext cx="433546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List&lt;Integer&gt; numbers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8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List&lt;Integer&gt; mapped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numbers.stream()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.map(i -&gt;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* i)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.println(mapped);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16, 6,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>
            <a:extLst>
              <a:ext uri="{FF2B5EF4-FFF2-40B4-BE49-F238E27FC236}">
                <a16:creationId xmlns:a16="http://schemas.microsoft.com/office/drawing/2014/main" id="{6F4AB2D1-FD88-4253-B3CB-E1DB7A2C22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filter</a:t>
            </a: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D9FCF0FC-230D-47ED-A902-0E1DC0D99D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usunięcia elementów ze strumienia na podstawie podanego kryterium.</a:t>
            </a:r>
          </a:p>
        </p:txBody>
      </p:sp>
      <p:sp>
        <p:nvSpPr>
          <p:cNvPr id="156676" name="Text Box 3">
            <a:extLst>
              <a:ext uri="{FF2B5EF4-FFF2-40B4-BE49-F238E27FC236}">
                <a16:creationId xmlns:a16="http://schemas.microsoft.com/office/drawing/2014/main" id="{8CDBF11D-E564-40F0-ABAD-527707424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0450"/>
            <a:ext cx="5749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Wioletta, Maria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>
            <a:extLst>
              <a:ext uri="{FF2B5EF4-FFF2-40B4-BE49-F238E27FC236}">
                <a16:creationId xmlns:a16="http://schemas.microsoft.com/office/drawing/2014/main" id="{FE8D5E71-1A5F-4492-936D-873D1E9768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match</a:t>
            </a: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046148B7-0EB8-4355-9C60-CC17FE2FAD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sprawdzenia czy dany predykat odpowiada strumieniowi. Metoda zwraca wartość logiczną.</a:t>
            </a:r>
          </a:p>
        </p:txBody>
      </p:sp>
      <p:sp>
        <p:nvSpPr>
          <p:cNvPr id="158724" name="Text Box 3">
            <a:extLst>
              <a:ext uri="{FF2B5EF4-FFF2-40B4-BE49-F238E27FC236}">
                <a16:creationId xmlns:a16="http://schemas.microsoft.com/office/drawing/2014/main" id="{1D58F3F6-431F-4C45-A49F-4CE6409C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190750"/>
            <a:ext cx="57499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allMatched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.allMatch(s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.println(allMatched);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//false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boolean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anyMatched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.anyMatch(s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.println(anyMatched);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>
            <a:extLst>
              <a:ext uri="{FF2B5EF4-FFF2-40B4-BE49-F238E27FC236}">
                <a16:creationId xmlns:a16="http://schemas.microsoft.com/office/drawing/2014/main" id="{CCC9D823-2796-4BC0-9AA5-5D73495634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limit</a:t>
            </a: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FE2717D4-8A3E-4C24-BFD0-A912BCFD3E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zredukowania liczby elementów zawartych w strumieniu.</a:t>
            </a:r>
          </a:p>
        </p:txBody>
      </p:sp>
      <p:sp>
        <p:nvSpPr>
          <p:cNvPr id="160772" name="Text Box 3">
            <a:extLst>
              <a:ext uri="{FF2B5EF4-FFF2-40B4-BE49-F238E27FC236}">
                <a16:creationId xmlns:a16="http://schemas.microsoft.com/office/drawing/2014/main" id="{EADFAB80-2E28-49E3-8971-A75BDAA2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0450"/>
            <a:ext cx="5749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.limit(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Jan, Wioletta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>
            <a:extLst>
              <a:ext uri="{FF2B5EF4-FFF2-40B4-BE49-F238E27FC236}">
                <a16:creationId xmlns:a16="http://schemas.microsoft.com/office/drawing/2014/main" id="{23B8A334-CCF9-47AC-8ECE-E39E6FE710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Metoda count</a:t>
            </a: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731DE634-EB28-43CC-8C17-8E81CFD105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Metoda jest używana do wyliczenia ilości elementów w strumieniu.</a:t>
            </a:r>
          </a:p>
        </p:txBody>
      </p:sp>
      <p:sp>
        <p:nvSpPr>
          <p:cNvPr id="162820" name="Text Box 3">
            <a:extLst>
              <a:ext uri="{FF2B5EF4-FFF2-40B4-BE49-F238E27FC236}">
                <a16:creationId xmlns:a16="http://schemas.microsoft.com/office/drawing/2014/main" id="{4F47AAC0-4E18-4D6F-B986-9D5D130E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330450"/>
            <a:ext cx="57499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long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count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s.contains(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"i"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.count();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.println(count);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">
            <a:extLst>
              <a:ext uri="{FF2B5EF4-FFF2-40B4-BE49-F238E27FC236}">
                <a16:creationId xmlns:a16="http://schemas.microsoft.com/office/drawing/2014/main" id="{810D3019-115F-4DEC-AF2A-DC0C46B47C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Statystyki</a:t>
            </a: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DC7CDD3D-7D64-40EA-A3B5-554EEA63B8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pl-PL" altLang="pl-PL" sz="1800">
                <a:latin typeface="Roboto" charset="0"/>
                <a:cs typeface="Roboto" charset="0"/>
              </a:rPr>
              <a:t>Umożliwiają wyliczanie różnych statystyk po tym, jak przetwarzanie strumienia dobiegło końca.</a:t>
            </a:r>
          </a:p>
        </p:txBody>
      </p:sp>
      <p:sp>
        <p:nvSpPr>
          <p:cNvPr id="164868" name="Text Box 3">
            <a:extLst>
              <a:ext uri="{FF2B5EF4-FFF2-40B4-BE49-F238E27FC236}">
                <a16:creationId xmlns:a16="http://schemas.microsoft.com/office/drawing/2014/main" id="{8AA8E485-28BA-48A3-93A3-558A9E8E1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2276475"/>
            <a:ext cx="4954588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List&lt;Integer&gt; numbers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8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3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5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IntSummaryStatistics stats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numbers.stream()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.mapToInt(x -&gt; </a:t>
            </a:r>
            <a:r>
              <a:rPr lang="pl-PL" altLang="pl-PL" sz="1100">
                <a:solidFill>
                  <a:srgbClr val="0000FF"/>
                </a:solidFill>
                <a:latin typeface="DejaVu Sans Mono" pitchFamily="49" charset="0"/>
                <a:cs typeface="DejaVu Sans Mono" pitchFamily="49" charset="0"/>
              </a:rPr>
              <a:t>2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* x)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.summaryStatistics();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.println(stats.getMax());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16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.println(stats.getMin());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6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.println(stats.getSum());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32</a:t>
            </a:r>
            <a:b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.println(stats.getAverage());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10.66666666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>
            <a:extLst>
              <a:ext uri="{FF2B5EF4-FFF2-40B4-BE49-F238E27FC236}">
                <a16:creationId xmlns:a16="http://schemas.microsoft.com/office/drawing/2014/main" id="{F95BB2D9-10F8-4ECE-A7E5-0ECCB7A9E8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Strumienie równoległe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4A1443E-E824-406F-8315-51B1574A40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4550" y="1154113"/>
            <a:ext cx="7939088" cy="34544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na strumieniach równoległych wykonywane są w kilku wątkach jednocześnie: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operacje równoległe są szybsze</a:t>
            </a:r>
          </a:p>
          <a:p>
            <a:pPr marL="515937" indent="-285750"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953A"/>
              </a:buClr>
              <a:buFont typeface="Wingdings" panose="05000000000000000000" pitchFamily="2" charset="2"/>
              <a:buChar char="§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/>
            </a:pPr>
            <a:r>
              <a:rPr lang="pl-PL" altLang="pl-PL" sz="1800" dirty="0">
                <a:latin typeface="Roboto" charset="0"/>
                <a:cs typeface="Roboto" charset="0"/>
              </a:rPr>
              <a:t>wystarczy użyć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parallelStream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  <a:r>
              <a:rPr lang="pl-PL" altLang="pl-PL" sz="1800" dirty="0">
                <a:latin typeface="Roboto" charset="0"/>
                <a:cs typeface="Roboto" charset="0"/>
              </a:rPr>
              <a:t> zamiast </a:t>
            </a:r>
            <a:r>
              <a:rPr lang="pl-PL" altLang="pl-PL" sz="1800" i="1" dirty="0" err="1">
                <a:latin typeface="Roboto" charset="0"/>
                <a:cs typeface="Roboto" charset="0"/>
              </a:rPr>
              <a:t>stream</a:t>
            </a:r>
            <a:r>
              <a:rPr lang="pl-PL" altLang="pl-PL" sz="1800" i="1" dirty="0">
                <a:latin typeface="Roboto" charset="0"/>
                <a:cs typeface="Roboto" charset="0"/>
              </a:rPr>
              <a:t>()</a:t>
            </a:r>
          </a:p>
        </p:txBody>
      </p:sp>
      <p:sp>
        <p:nvSpPr>
          <p:cNvPr id="166916" name="Text Box 3">
            <a:extLst>
              <a:ext uri="{FF2B5EF4-FFF2-40B4-BE49-F238E27FC236}">
                <a16:creationId xmlns:a16="http://schemas.microsoft.com/office/drawing/2014/main" id="{C753B61E-29A3-4B94-8BEB-6C1C45401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3144838"/>
            <a:ext cx="66325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names = Arrays.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asList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"Jan"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, 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"Maria"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List&lt;String&gt; filtered =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names.parallelStream()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.filter(s -&gt; s !=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null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&amp;&amp; !s.isEmpty())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.sorted()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    .collect(Collectors.</a:t>
            </a:r>
            <a:r>
              <a:rPr lang="pl-PL" altLang="pl-PL" sz="1100" i="1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toList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());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.println(filtered); </a:t>
            </a:r>
            <a:r>
              <a:rPr lang="pl-PL" altLang="pl-PL" sz="1100" i="1">
                <a:solidFill>
                  <a:srgbClr val="808080"/>
                </a:solidFill>
                <a:latin typeface="DejaVu Sans Mono" pitchFamily="49" charset="0"/>
                <a:cs typeface="DejaVu Sans Mono" pitchFamily="49" charset="0"/>
              </a:rPr>
              <a:t>// [Jan, Maria, Wioletta]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1">
            <a:extLst>
              <a:ext uri="{FF2B5EF4-FFF2-40B4-BE49-F238E27FC236}">
                <a16:creationId xmlns:a16="http://schemas.microsoft.com/office/drawing/2014/main" id="{58034881-0397-45D6-87D0-9DEB97991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7362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Strumienie – ćwiczenie (7)</a:t>
            </a: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3CE7DDA2-BCC9-4063-970F-5EE8B9B814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138" y="1493838"/>
            <a:ext cx="8407400" cy="3022600"/>
          </a:xfrm>
        </p:spPr>
        <p:txBody>
          <a:bodyPr lIns="91440" tIns="91440" rIns="91440" bIns="91440"/>
          <a:lstStyle/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Niech metoda "getIntegersForDemo" w interfejsie "MathResults" zwraca listę dowolnych 10_000_000 liczb.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W metodzie "getIntegersForDemo" klasy "Java8Demo" odwołaj się do metody nadpisywanej (słowo kluczowe super) i pobierz powyższe dane testowe z interfejsu.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500">
              <a:latin typeface="Roboto" charset="0"/>
              <a:cs typeface="Roboto" charset="0"/>
            </a:endParaRP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l-PL" altLang="pl-PL" sz="1500">
                <a:latin typeface="Roboto" charset="0"/>
                <a:cs typeface="Roboto" charset="0"/>
              </a:rPr>
              <a:t>Następnie użyj strumieni w metodzie nadpisującej tak, aby każdy element z danych testowych przemnożyć przez -1 oraz usunąć z nich wszystkie liczby parzyste.</a:t>
            </a:r>
          </a:p>
          <a:p>
            <a:pPr marL="0" indent="0" eaLnBrk="1">
              <a:lnSpc>
                <a:spcPct val="100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endParaRPr lang="pl-PL" altLang="pl-PL" sz="1800">
              <a:latin typeface="Roboto" charset="0"/>
              <a:cs typeface="Roboto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3B4457A1-1BD0-4C41-97C8-E73F7316FD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423863"/>
            <a:ext cx="520382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/>
          <a:lstStyle/>
          <a:p>
            <a:pPr eaLnBrk="1">
              <a:lnSpc>
                <a:spcPct val="100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</a:pPr>
            <a:r>
              <a:rPr lang="pl-PL" altLang="pl-PL" sz="2600" b="1">
                <a:latin typeface="Roboto Condensed" charset="0"/>
                <a:cs typeface="Roboto Condensed" charset="0"/>
              </a:rPr>
              <a:t>Porównajmy...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009A5FF-34BB-44E7-8F39-37FCEAE69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584325"/>
            <a:ext cx="4445000" cy="278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7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List&lt;String&gt; names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"Tomasz"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"Anna"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names.sort(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Comparator&lt;String&gt;()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@Override</a:t>
            </a:r>
            <a:b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808000"/>
                </a:solidFill>
                <a:latin typeface="DejaVu Sans Mono" pitchFamily="49" charset="0"/>
                <a:cs typeface="DejaVu Sans Mono" pitchFamily="49" charset="0"/>
              </a:rPr>
              <a:t>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int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compare(String s1, String s2)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   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return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s1.compareTo(s2);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    }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});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.println(names);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37599A04-597A-4B33-9271-6A61D0F0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1582738"/>
            <a:ext cx="4157662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94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// Java SE 8</a:t>
            </a:r>
          </a:p>
          <a:p>
            <a:pPr eaLnBrk="1">
              <a:lnSpc>
                <a:spcPct val="98000"/>
              </a:lnSpc>
            </a:pP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public static void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main(String[] args) {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List&lt;String&gt; names = </a:t>
            </a:r>
            <a:r>
              <a:rPr lang="pl-PL" altLang="pl-PL" sz="1100" b="1">
                <a:solidFill>
                  <a:srgbClr val="000080"/>
                </a:solidFill>
                <a:latin typeface="DejaVu Sans Mono" pitchFamily="49" charset="0"/>
                <a:cs typeface="DejaVu Sans Mono" pitchFamily="49" charset="0"/>
              </a:rPr>
              <a:t>new 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ArrayList&lt;&gt;();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"Tomasz"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"Wioletta"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names.add(</a:t>
            </a:r>
            <a:r>
              <a:rPr lang="pl-PL" altLang="pl-PL" sz="1100" b="1">
                <a:solidFill>
                  <a:srgbClr val="008000"/>
                </a:solidFill>
                <a:latin typeface="DejaVu Sans Mono" pitchFamily="49" charset="0"/>
                <a:cs typeface="DejaVu Sans Mono" pitchFamily="49" charset="0"/>
              </a:rPr>
              <a:t>"Anna"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names.sort((s1, s2) -&gt; s1.compareTo(s2));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    System.</a:t>
            </a:r>
            <a:r>
              <a:rPr lang="pl-PL" altLang="pl-PL" sz="1100" b="1" i="1">
                <a:solidFill>
                  <a:srgbClr val="660E7A"/>
                </a:solidFill>
                <a:latin typeface="DejaVu Sans Mono" pitchFamily="49" charset="0"/>
                <a:cs typeface="DejaVu Sans Mono" pitchFamily="49" charset="0"/>
              </a:rPr>
              <a:t>out</a:t>
            </a: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.println(names);</a:t>
            </a:r>
            <a:b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</a:br>
            <a:r>
              <a:rPr lang="pl-PL" altLang="pl-PL" sz="1100">
                <a:solidFill>
                  <a:srgbClr val="000000"/>
                </a:solidFill>
                <a:latin typeface="DejaVu Sans Mono" pitchFamily="49" charset="0"/>
                <a:cs typeface="DejaVu Sans Mono" pitchFamily="49" charset="0"/>
              </a:rPr>
              <a:t>}</a:t>
            </a:r>
          </a:p>
        </p:txBody>
      </p:sp>
      <p:pic>
        <p:nvPicPr>
          <p:cNvPr id="3" name="Grafika 2" descr="Uniesiony kciuk">
            <a:extLst>
              <a:ext uri="{FF2B5EF4-FFF2-40B4-BE49-F238E27FC236}">
                <a16:creationId xmlns:a16="http://schemas.microsoft.com/office/drawing/2014/main" id="{13F5A05E-6BB9-497D-9443-290E43F5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888" y="2643188"/>
            <a:ext cx="360362" cy="360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1">
            <a:extLst>
              <a:ext uri="{FF2B5EF4-FFF2-40B4-BE49-F238E27FC236}">
                <a16:creationId xmlns:a16="http://schemas.microsoft.com/office/drawing/2014/main" id="{D9E2F529-9327-4B7E-8C43-52AC1F33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pic>
        <p:nvPicPr>
          <p:cNvPr id="171011" name="Picture 2">
            <a:extLst>
              <a:ext uri="{FF2B5EF4-FFF2-40B4-BE49-F238E27FC236}">
                <a16:creationId xmlns:a16="http://schemas.microsoft.com/office/drawing/2014/main" id="{66E7F10E-27CE-4BE9-A870-E11FB038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1">
            <a:extLst>
              <a:ext uri="{FF2B5EF4-FFF2-40B4-BE49-F238E27FC236}">
                <a16:creationId xmlns:a16="http://schemas.microsoft.com/office/drawing/2014/main" id="{50333DC7-9095-44C1-BEA1-527E89CE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3059" name="Text Box 2">
            <a:extLst>
              <a:ext uri="{FF2B5EF4-FFF2-40B4-BE49-F238E27FC236}">
                <a16:creationId xmlns:a16="http://schemas.microsoft.com/office/drawing/2014/main" id="{A63AEC30-BC0B-4CAA-8D34-9CE999256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</p:txBody>
      </p:sp>
      <p:pic>
        <p:nvPicPr>
          <p:cNvPr id="173060" name="Picture 3">
            <a:extLst>
              <a:ext uri="{FF2B5EF4-FFF2-40B4-BE49-F238E27FC236}">
                <a16:creationId xmlns:a16="http://schemas.microsoft.com/office/drawing/2014/main" id="{0C131D11-FD6D-4C40-9B06-BB2FFD4D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1">
            <a:extLst>
              <a:ext uri="{FF2B5EF4-FFF2-40B4-BE49-F238E27FC236}">
                <a16:creationId xmlns:a16="http://schemas.microsoft.com/office/drawing/2014/main" id="{ED30C54C-D80D-4F89-AD93-7B2F4252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5107" name="Text Box 2">
            <a:extLst>
              <a:ext uri="{FF2B5EF4-FFF2-40B4-BE49-F238E27FC236}">
                <a16:creationId xmlns:a16="http://schemas.microsoft.com/office/drawing/2014/main" id="{55A8E833-E9FC-4D57-8A66-4C287557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</p:txBody>
      </p:sp>
      <p:pic>
        <p:nvPicPr>
          <p:cNvPr id="175108" name="Picture 3">
            <a:extLst>
              <a:ext uri="{FF2B5EF4-FFF2-40B4-BE49-F238E27FC236}">
                <a16:creationId xmlns:a16="http://schemas.microsoft.com/office/drawing/2014/main" id="{25D1DBCF-A87D-4554-95C2-B031DA5DB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>
            <a:extLst>
              <a:ext uri="{FF2B5EF4-FFF2-40B4-BE49-F238E27FC236}">
                <a16:creationId xmlns:a16="http://schemas.microsoft.com/office/drawing/2014/main" id="{C8ECD448-AA3C-4AB4-BFD6-DB15F60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7155" name="Text Box 2">
            <a:extLst>
              <a:ext uri="{FF2B5EF4-FFF2-40B4-BE49-F238E27FC236}">
                <a16:creationId xmlns:a16="http://schemas.microsoft.com/office/drawing/2014/main" id="{2FA385FF-2870-4C94-94CC-B3A203D0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</p:txBody>
      </p:sp>
      <p:pic>
        <p:nvPicPr>
          <p:cNvPr id="177156" name="Picture 3">
            <a:extLst>
              <a:ext uri="{FF2B5EF4-FFF2-40B4-BE49-F238E27FC236}">
                <a16:creationId xmlns:a16="http://schemas.microsoft.com/office/drawing/2014/main" id="{BA6EE1E9-813C-41FC-9717-C26E326D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1">
            <a:extLst>
              <a:ext uri="{FF2B5EF4-FFF2-40B4-BE49-F238E27FC236}">
                <a16:creationId xmlns:a16="http://schemas.microsoft.com/office/drawing/2014/main" id="{1EAB8A9B-59BA-4F40-A103-2BB05A259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79203" name="Text Box 2">
            <a:extLst>
              <a:ext uri="{FF2B5EF4-FFF2-40B4-BE49-F238E27FC236}">
                <a16:creationId xmlns:a16="http://schemas.microsoft.com/office/drawing/2014/main" id="{BE269B72-C91E-4550-8697-4CA1F730F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</p:txBody>
      </p:sp>
      <p:pic>
        <p:nvPicPr>
          <p:cNvPr id="179204" name="Picture 3">
            <a:extLst>
              <a:ext uri="{FF2B5EF4-FFF2-40B4-BE49-F238E27FC236}">
                <a16:creationId xmlns:a16="http://schemas.microsoft.com/office/drawing/2014/main" id="{78A13887-64DB-400D-952D-771572D3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1">
            <a:extLst>
              <a:ext uri="{FF2B5EF4-FFF2-40B4-BE49-F238E27FC236}">
                <a16:creationId xmlns:a16="http://schemas.microsoft.com/office/drawing/2014/main" id="{A85DEC27-DE80-4ABA-B048-30072EBBC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1251" name="Text Box 2">
            <a:extLst>
              <a:ext uri="{FF2B5EF4-FFF2-40B4-BE49-F238E27FC236}">
                <a16:creationId xmlns:a16="http://schemas.microsoft.com/office/drawing/2014/main" id="{284F8CDE-EA1C-4390-B6A2-A2B4BB16D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</p:txBody>
      </p:sp>
      <p:pic>
        <p:nvPicPr>
          <p:cNvPr id="181252" name="Picture 3">
            <a:extLst>
              <a:ext uri="{FF2B5EF4-FFF2-40B4-BE49-F238E27FC236}">
                <a16:creationId xmlns:a16="http://schemas.microsoft.com/office/drawing/2014/main" id="{843CDF2B-169B-4FDC-ABC4-BAB064A8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>
            <a:extLst>
              <a:ext uri="{FF2B5EF4-FFF2-40B4-BE49-F238E27FC236}">
                <a16:creationId xmlns:a16="http://schemas.microsoft.com/office/drawing/2014/main" id="{89C62610-6C2A-4F05-9A19-9E65E972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3299" name="Text Box 2">
            <a:extLst>
              <a:ext uri="{FF2B5EF4-FFF2-40B4-BE49-F238E27FC236}">
                <a16:creationId xmlns:a16="http://schemas.microsoft.com/office/drawing/2014/main" id="{3003D040-98A3-4F98-B4F3-6756F70D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6. API Date/Time</a:t>
            </a:r>
          </a:p>
        </p:txBody>
      </p:sp>
      <p:pic>
        <p:nvPicPr>
          <p:cNvPr id="183300" name="Picture 3">
            <a:extLst>
              <a:ext uri="{FF2B5EF4-FFF2-40B4-BE49-F238E27FC236}">
                <a16:creationId xmlns:a16="http://schemas.microsoft.com/office/drawing/2014/main" id="{99549DB7-32AE-48A0-AE69-216DD0B1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1">
            <a:extLst>
              <a:ext uri="{FF2B5EF4-FFF2-40B4-BE49-F238E27FC236}">
                <a16:creationId xmlns:a16="http://schemas.microsoft.com/office/drawing/2014/main" id="{6120B007-CF5F-46DA-8CBF-236BA18F6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5347" name="Text Box 2">
            <a:extLst>
              <a:ext uri="{FF2B5EF4-FFF2-40B4-BE49-F238E27FC236}">
                <a16:creationId xmlns:a16="http://schemas.microsoft.com/office/drawing/2014/main" id="{813B9C21-A856-4139-8671-A0894C5DA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2893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6. API Date/Time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7. Strumienie</a:t>
            </a:r>
          </a:p>
        </p:txBody>
      </p:sp>
      <p:pic>
        <p:nvPicPr>
          <p:cNvPr id="185348" name="Picture 3">
            <a:extLst>
              <a:ext uri="{FF2B5EF4-FFF2-40B4-BE49-F238E27FC236}">
                <a16:creationId xmlns:a16="http://schemas.microsoft.com/office/drawing/2014/main" id="{529CC059-432B-4272-B08B-7D7B9A470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">
            <a:extLst>
              <a:ext uri="{FF2B5EF4-FFF2-40B4-BE49-F238E27FC236}">
                <a16:creationId xmlns:a16="http://schemas.microsoft.com/office/drawing/2014/main" id="{5EC10386-0DF2-4506-AA8E-A3EECE1A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87350"/>
            <a:ext cx="354806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2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Podsumowanie</a:t>
            </a:r>
          </a:p>
        </p:txBody>
      </p:sp>
      <p:sp>
        <p:nvSpPr>
          <p:cNvPr id="187395" name="Text Box 2">
            <a:extLst>
              <a:ext uri="{FF2B5EF4-FFF2-40B4-BE49-F238E27FC236}">
                <a16:creationId xmlns:a16="http://schemas.microsoft.com/office/drawing/2014/main" id="{C482D362-FDCA-41F3-905A-508C6B13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158875"/>
            <a:ext cx="3763963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1. Wyrażenia lambda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2. Interfejsy funkcyjne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3. Referencje do metod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4. Metoda default i static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5. Klasa Optional&lt;T&gt;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6. API Date/Time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>
                <a:solidFill>
                  <a:srgbClr val="FFFFFF"/>
                </a:solidFill>
                <a:latin typeface="Roboto" charset="0"/>
                <a:cs typeface="Roboto" charset="0"/>
              </a:rPr>
              <a:t>7. Strumienie</a:t>
            </a:r>
          </a:p>
          <a:p>
            <a:pPr eaLnBrk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lang="pl-PL" altLang="pl-PL" sz="1400">
                <a:solidFill>
                  <a:srgbClr val="FFFFFF"/>
                </a:solidFill>
                <a:latin typeface="Roboto" charset="0"/>
                <a:cs typeface="Roboto" charset="0"/>
              </a:rPr>
              <a:t>http://docs.oracle.com/javase/tutorial/</a:t>
            </a:r>
          </a:p>
        </p:txBody>
      </p:sp>
      <p:pic>
        <p:nvPicPr>
          <p:cNvPr id="187396" name="Picture 3">
            <a:extLst>
              <a:ext uri="{FF2B5EF4-FFF2-40B4-BE49-F238E27FC236}">
                <a16:creationId xmlns:a16="http://schemas.microsoft.com/office/drawing/2014/main" id="{27CCDACC-927C-4C89-8E20-5C38FE42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782638"/>
            <a:ext cx="3178175" cy="3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1">
            <a:extLst>
              <a:ext uri="{FF2B5EF4-FFF2-40B4-BE49-F238E27FC236}">
                <a16:creationId xmlns:a16="http://schemas.microsoft.com/office/drawing/2014/main" id="{DFC25E97-BCD1-4F65-BA68-9B4F221F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19388"/>
            <a:ext cx="6011862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dirty="0">
                <a:solidFill>
                  <a:srgbClr val="000000"/>
                </a:solidFill>
                <a:latin typeface="Roboto" charset="0"/>
                <a:cs typeface="Roboto" charset="0"/>
              </a:rPr>
              <a:t>Rafał Kurt</a:t>
            </a:r>
          </a:p>
          <a:p>
            <a:pPr eaLnBrk="1">
              <a:lnSpc>
                <a:spcPct val="100000"/>
              </a:lnSpc>
            </a:pPr>
            <a:r>
              <a:rPr lang="pl-PL" altLang="pl-PL" i="1" dirty="0">
                <a:solidFill>
                  <a:srgbClr val="000000"/>
                </a:solidFill>
                <a:latin typeface="Roboto" charset="0"/>
                <a:cs typeface="Roboto" charset="0"/>
              </a:rPr>
              <a:t>Senior Software Developer</a:t>
            </a:r>
          </a:p>
          <a:p>
            <a:pPr eaLnBrk="1">
              <a:lnSpc>
                <a:spcPct val="100000"/>
              </a:lnSpc>
            </a:pPr>
            <a:endParaRPr lang="pl-PL" altLang="pl-PL" dirty="0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endParaRPr lang="pl-PL" altLang="pl-PL" dirty="0">
              <a:solidFill>
                <a:srgbClr val="000000"/>
              </a:solidFill>
              <a:latin typeface="Roboto" charset="0"/>
              <a:cs typeface="Roboto" charset="0"/>
            </a:endParaRPr>
          </a:p>
          <a:p>
            <a:pPr eaLnBrk="1">
              <a:lnSpc>
                <a:spcPct val="100000"/>
              </a:lnSpc>
            </a:pPr>
            <a:r>
              <a:rPr lang="pl-PL" altLang="pl-PL" dirty="0">
                <a:solidFill>
                  <a:srgbClr val="000000"/>
                </a:solidFill>
                <a:latin typeface="Roboto" charset="0"/>
                <a:cs typeface="Roboto" charset="0"/>
              </a:rPr>
              <a:t>rafalkurt@gmail.com</a:t>
            </a:r>
          </a:p>
          <a:p>
            <a:pPr eaLnBrk="1">
              <a:lnSpc>
                <a:spcPct val="100000"/>
              </a:lnSpc>
            </a:pPr>
            <a:r>
              <a:rPr lang="pl-PL" altLang="pl-PL" dirty="0">
                <a:solidFill>
                  <a:srgbClr val="000000"/>
                </a:solidFill>
                <a:latin typeface="Roboto" charset="0"/>
                <a:cs typeface="Roboto" charset="0"/>
              </a:rPr>
              <a:t>https://github.com/rkurt/solwit-java8.git</a:t>
            </a:r>
          </a:p>
        </p:txBody>
      </p:sp>
      <p:pic>
        <p:nvPicPr>
          <p:cNvPr id="189443" name="Picture 2">
            <a:extLst>
              <a:ext uri="{FF2B5EF4-FFF2-40B4-BE49-F238E27FC236}">
                <a16:creationId xmlns:a16="http://schemas.microsoft.com/office/drawing/2014/main" id="{6D57C54F-06B9-4A97-B7B9-DEFAF0331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17675"/>
            <a:ext cx="1465262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444" name="Text Box 3">
            <a:extLst>
              <a:ext uri="{FF2B5EF4-FFF2-40B4-BE49-F238E27FC236}">
                <a16:creationId xmlns:a16="http://schemas.microsoft.com/office/drawing/2014/main" id="{2B2A82EB-9D79-4C43-8D28-388E824C0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482725"/>
            <a:ext cx="5986462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54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Dziękuję :)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B39D59DE-6355-468E-BF70-B74D42234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074863"/>
            <a:ext cx="7526338" cy="157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91440" bIns="9144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l-PL" altLang="pl-PL" sz="3600" b="1">
                <a:solidFill>
                  <a:srgbClr val="FFFFFF"/>
                </a:solidFill>
                <a:latin typeface="Roboto Condensed" charset="0"/>
                <a:cs typeface="Roboto Condensed" charset="0"/>
              </a:rPr>
              <a:t>1. Wyrażenia lambda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l-PL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3375</Words>
  <Application>Microsoft Office PowerPoint</Application>
  <PresentationFormat>Pokaz na ekranie (16:9)</PresentationFormat>
  <Paragraphs>553</Paragraphs>
  <Slides>89</Slides>
  <Notes>89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6</vt:i4>
      </vt:variant>
      <vt:variant>
        <vt:lpstr>Tytuły slajdów</vt:lpstr>
      </vt:variant>
      <vt:variant>
        <vt:i4>89</vt:i4>
      </vt:variant>
    </vt:vector>
  </HeadingPairs>
  <TitlesOfParts>
    <vt:vector size="105" baseType="lpstr">
      <vt:lpstr>Arial</vt:lpstr>
      <vt:lpstr>DejaVu Sans</vt:lpstr>
      <vt:lpstr>DejaVu Sans Mono</vt:lpstr>
      <vt:lpstr>Noto Sans CJK SC Regular</vt:lpstr>
      <vt:lpstr>Roboto</vt:lpstr>
      <vt:lpstr>Roboto Condensed</vt:lpstr>
      <vt:lpstr>Symbol</vt:lpstr>
      <vt:lpstr>Times New Roman</vt:lpstr>
      <vt:lpstr>Titillium Web</vt:lpstr>
      <vt:lpstr>Wingdings</vt:lpstr>
      <vt:lpstr>Motyw pakietu Office</vt:lpstr>
      <vt:lpstr>Motyw pakietu Office</vt:lpstr>
      <vt:lpstr>Motyw pakietu Office</vt:lpstr>
      <vt:lpstr>Motyw pakietu Office</vt:lpstr>
      <vt:lpstr>Motyw pakietu Office</vt:lpstr>
      <vt:lpstr>Motyw pakietu Office</vt:lpstr>
      <vt:lpstr>Java SE 8</vt:lpstr>
      <vt:lpstr>Prezentacja programu PowerPoint</vt:lpstr>
      <vt:lpstr>Prezentacja programu PowerPoint</vt:lpstr>
      <vt:lpstr>Prezentacja programu PowerPoint</vt:lpstr>
      <vt:lpstr>Prezentacja programu PowerPoint</vt:lpstr>
      <vt:lpstr>Rewolucja czy ewolucja?</vt:lpstr>
      <vt:lpstr>Przemyślana ewolucja</vt:lpstr>
      <vt:lpstr>Porównajmy...</vt:lpstr>
      <vt:lpstr>Prezentacja programu PowerPoint</vt:lpstr>
      <vt:lpstr>Zastosowanie wyrażenia lambda</vt:lpstr>
      <vt:lpstr>Składnia wyrażenia lambda</vt:lpstr>
      <vt:lpstr>Składnia wyrażenia lambda</vt:lpstr>
      <vt:lpstr>Składnia wyrażenia lambda</vt:lpstr>
      <vt:lpstr>Przykład użycia wyrażenia lambda</vt:lpstr>
      <vt:lpstr>Przykład użycia wyrażenia lambda</vt:lpstr>
      <vt:lpstr>Przykład użycia wyrażenia lambda</vt:lpstr>
      <vt:lpstr>Przykład użycia wyrażenia lambda</vt:lpstr>
      <vt:lpstr>Przykład użycia wyrażenia lambda</vt:lpstr>
      <vt:lpstr>Wyrażenia lambda - dostęp do zmiennych</vt:lpstr>
      <vt:lpstr>Wyrażenia lambda - dostęp do zmiennych</vt:lpstr>
      <vt:lpstr>Wyrażenia lambda – ćwiczenie (1a)</vt:lpstr>
      <vt:lpstr>Wyrażenia lambda – ćwiczenie (1b)</vt:lpstr>
      <vt:lpstr>Prezentacja programu PowerPoint</vt:lpstr>
      <vt:lpstr>Zastosowanie interfejsów funkcyjnych</vt:lpstr>
      <vt:lpstr>Zastosowanie interfejsów funkcyjnych</vt:lpstr>
      <vt:lpstr>Wbudowane interfejsy funkcyjne</vt:lpstr>
      <vt:lpstr>Predicate&lt;T&gt;</vt:lpstr>
      <vt:lpstr>Function&lt;T, R&gt;</vt:lpstr>
      <vt:lpstr>Supplier&lt;T&gt;</vt:lpstr>
      <vt:lpstr>Consumer&lt;T&gt;</vt:lpstr>
      <vt:lpstr>Comparator&lt;T&gt;</vt:lpstr>
      <vt:lpstr>Interfejsy funkcyjne – ćwiczenie (2)</vt:lpstr>
      <vt:lpstr>Prezentacja programu PowerPoint</vt:lpstr>
      <vt:lpstr>Zastosowanie referencji</vt:lpstr>
      <vt:lpstr>Referencja do metody statycznej</vt:lpstr>
      <vt:lpstr>Referencja do metody instancji (obiekt)</vt:lpstr>
      <vt:lpstr>Referencja do metody instancji (klasa)</vt:lpstr>
      <vt:lpstr>Referencja do konstruktora</vt:lpstr>
      <vt:lpstr>Referencje do metod – ćwiczenie (3)</vt:lpstr>
      <vt:lpstr>Prezentacja programu PowerPoint</vt:lpstr>
      <vt:lpstr>Zastosowanie metod default</vt:lpstr>
      <vt:lpstr>Użycie metody default</vt:lpstr>
      <vt:lpstr>Wiele metod default</vt:lpstr>
      <vt:lpstr>Nadpisanie metody default</vt:lpstr>
      <vt:lpstr>Metoda default z wybranego interfejsu</vt:lpstr>
      <vt:lpstr>Zastosowanie metod static</vt:lpstr>
      <vt:lpstr>Użycie metody static</vt:lpstr>
      <vt:lpstr>Metody default i static w interfejsach – ćwiczenie (4)</vt:lpstr>
      <vt:lpstr>Prezentacja programu PowerPoint</vt:lpstr>
      <vt:lpstr>Zastosowanie klasy Optional&lt;T&gt;</vt:lpstr>
      <vt:lpstr>Użycie klasy Optional&lt;T&gt;</vt:lpstr>
      <vt:lpstr>Metody klasy Optional&lt;T&gt;</vt:lpstr>
      <vt:lpstr>Metody klasy Optional&lt;T&gt;</vt:lpstr>
      <vt:lpstr>Klasa Optional&lt;T&gt; - ćwiczenie (5)</vt:lpstr>
      <vt:lpstr>Prezentacja programu PowerPoint</vt:lpstr>
      <vt:lpstr>Zastosowanie API Date/Time</vt:lpstr>
      <vt:lpstr>LocalDate</vt:lpstr>
      <vt:lpstr>LocalTime</vt:lpstr>
      <vt:lpstr>LocalDateTime</vt:lpstr>
      <vt:lpstr>Clock</vt:lpstr>
      <vt:lpstr>ZonedDateTime</vt:lpstr>
      <vt:lpstr>ChronoUnit</vt:lpstr>
      <vt:lpstr>Period &amp; Duration</vt:lpstr>
      <vt:lpstr>TemporalAdjusters</vt:lpstr>
      <vt:lpstr>API Date/Time – ćwiczenie (6)</vt:lpstr>
      <vt:lpstr>Prezentacja programu PowerPoint</vt:lpstr>
      <vt:lpstr>Zastosowanie strumieni</vt:lpstr>
      <vt:lpstr>Operacje strumieniowe</vt:lpstr>
      <vt:lpstr>Przykład użycia</vt:lpstr>
      <vt:lpstr>Collectors</vt:lpstr>
      <vt:lpstr>Metoda forEach</vt:lpstr>
      <vt:lpstr>Metoda map</vt:lpstr>
      <vt:lpstr>Metoda filter</vt:lpstr>
      <vt:lpstr>Metoda match</vt:lpstr>
      <vt:lpstr>Metoda limit</vt:lpstr>
      <vt:lpstr>Metoda count</vt:lpstr>
      <vt:lpstr>Statystyki</vt:lpstr>
      <vt:lpstr>Strumienie równoległe</vt:lpstr>
      <vt:lpstr>Strumienie – ćwiczenie (7)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subject/>
  <dc:creator>Oskar Szymczyk</dc:creator>
  <cp:keywords/>
  <dc:description/>
  <cp:lastModifiedBy>Rafał Kurt</cp:lastModifiedBy>
  <cp:revision>177</cp:revision>
  <cp:lastPrinted>1601-01-01T00:00:00Z</cp:lastPrinted>
  <dcterms:created xsi:type="dcterms:W3CDTF">1601-01-01T00:00:00Z</dcterms:created>
  <dcterms:modified xsi:type="dcterms:W3CDTF">2017-11-19T20:21:39Z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24</vt:r8>
  </property>
  <property fmtid="{D5CDD505-2E9C-101B-9397-08002B2CF9AE}" pid="8" name="PresentationFormat">
    <vt:lpwstr>Pokaz na ekranie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24</vt:r8>
  </property>
</Properties>
</file>