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Open Sans" panose="020B0606030504020204" pitchFamily="34" charset="0"/>
      <p:regular r:id="rId10"/>
    </p:embeddedFont>
    <p:embeddedFont>
      <p:font typeface="Open Sans Bold" panose="020B0806030504020204" charset="0"/>
      <p:regular r:id="rId11"/>
    </p:embeddedFont>
    <p:embeddedFont>
      <p:font typeface="Source Sans Pro" panose="020B0503030403020204" pitchFamily="34" charset="0"/>
      <p:regular r:id="rId12"/>
    </p:embeddedFont>
    <p:embeddedFont>
      <p:font typeface="Source Serif Pro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12192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6249" b="6249"/>
            <a:stretch>
              <a:fillRect/>
            </a:stretch>
          </p:blipFill>
          <p:spPr>
            <a:xfrm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9666825" y="5588282"/>
            <a:ext cx="8240648" cy="2123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3"/>
              </a:lnSpc>
            </a:pPr>
            <a:r>
              <a:rPr lang="en-US" sz="286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step-by-step guide helps transform stakeholder questions into impactful data analysis</a:t>
            </a:r>
          </a:p>
          <a:p>
            <a:pPr marL="0" lvl="0" indent="0" algn="l">
              <a:lnSpc>
                <a:spcPts val="4303"/>
              </a:lnSpc>
              <a:spcBef>
                <a:spcPct val="0"/>
              </a:spcBef>
            </a:pPr>
            <a:endParaRPr lang="en-US" sz="2868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469061" y="872814"/>
            <a:ext cx="8438412" cy="309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60"/>
              </a:lnSpc>
              <a:spcBef>
                <a:spcPct val="0"/>
              </a:spcBef>
            </a:pPr>
            <a:r>
              <a:rPr lang="en-US" sz="6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Turning Business Questions into Data Insights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12371" y="1936792"/>
            <a:ext cx="10863257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60"/>
              </a:lnSpc>
              <a:spcBef>
                <a:spcPct val="0"/>
              </a:spcBef>
            </a:pPr>
            <a:r>
              <a:rPr lang="en-US" sz="855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Why This Matters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34798" y="5691536"/>
            <a:ext cx="4580058" cy="252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0"/>
              </a:lnSpc>
            </a:pPr>
            <a:r>
              <a:rPr lang="en-US" sz="3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Business Needs:</a:t>
            </a:r>
          </a:p>
          <a:p>
            <a:pPr marL="0" lvl="0" indent="0" algn="ctr">
              <a:lnSpc>
                <a:spcPts val="3300"/>
              </a:lnSpc>
            </a:pPr>
            <a:endParaRPr lang="en-US" sz="30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0" lvl="0" indent="0" algn="ctr">
              <a:lnSpc>
                <a:spcPts val="33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High-level questions require data-driven answers for smart decisions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53971" y="5691536"/>
            <a:ext cx="4580058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Your Role:</a:t>
            </a:r>
          </a:p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endParaRPr lang="en-US" sz="30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Translate questions into metrics, tasks, and insights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073145" y="5691536"/>
            <a:ext cx="4580058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Impact:</a:t>
            </a:r>
          </a:p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endParaRPr lang="en-US" sz="30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0" lvl="0" indent="0" algn="ctr">
              <a:lnSpc>
                <a:spcPts val="33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Support confident, evidence-based business decisions.</a:t>
            </a:r>
          </a:p>
        </p:txBody>
      </p:sp>
      <p:sp>
        <p:nvSpPr>
          <p:cNvPr id="6" name="Freeform 6"/>
          <p:cNvSpPr/>
          <p:nvPr/>
        </p:nvSpPr>
        <p:spPr>
          <a:xfrm>
            <a:off x="3273563" y="3829650"/>
            <a:ext cx="1302528" cy="1302528"/>
          </a:xfrm>
          <a:custGeom>
            <a:avLst/>
            <a:gdLst/>
            <a:ahLst/>
            <a:cxnLst/>
            <a:rect l="l" t="t" r="r" b="b"/>
            <a:pathLst>
              <a:path w="1302528" h="1302528">
                <a:moveTo>
                  <a:pt x="0" y="0"/>
                </a:moveTo>
                <a:lnTo>
                  <a:pt x="1302527" y="0"/>
                </a:lnTo>
                <a:lnTo>
                  <a:pt x="1302527" y="1302528"/>
                </a:lnTo>
                <a:lnTo>
                  <a:pt x="0" y="1302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492736" y="3829650"/>
            <a:ext cx="1302528" cy="1302528"/>
          </a:xfrm>
          <a:custGeom>
            <a:avLst/>
            <a:gdLst/>
            <a:ahLst/>
            <a:cxnLst/>
            <a:rect l="l" t="t" r="r" b="b"/>
            <a:pathLst>
              <a:path w="1302528" h="1302528">
                <a:moveTo>
                  <a:pt x="0" y="0"/>
                </a:moveTo>
                <a:lnTo>
                  <a:pt x="1302528" y="0"/>
                </a:lnTo>
                <a:lnTo>
                  <a:pt x="1302528" y="1302528"/>
                </a:lnTo>
                <a:lnTo>
                  <a:pt x="0" y="1302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3711910" y="3829650"/>
            <a:ext cx="1302528" cy="1302528"/>
          </a:xfrm>
          <a:custGeom>
            <a:avLst/>
            <a:gdLst/>
            <a:ahLst/>
            <a:cxnLst/>
            <a:rect l="l" t="t" r="r" b="b"/>
            <a:pathLst>
              <a:path w="1302528" h="1302528">
                <a:moveTo>
                  <a:pt x="0" y="0"/>
                </a:moveTo>
                <a:lnTo>
                  <a:pt x="1302527" y="0"/>
                </a:lnTo>
                <a:lnTo>
                  <a:pt x="1302527" y="1302528"/>
                </a:lnTo>
                <a:lnTo>
                  <a:pt x="0" y="1302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942171" y="2883413"/>
            <a:ext cx="6345829" cy="6365362"/>
            <a:chOff x="0" y="0"/>
            <a:chExt cx="812800" cy="8153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5302"/>
            </a:xfrm>
            <a:custGeom>
              <a:avLst/>
              <a:gdLst/>
              <a:ahLst/>
              <a:cxnLst/>
              <a:rect l="l" t="t" r="r" b="b"/>
              <a:pathLst>
                <a:path w="812800" h="815302">
                  <a:moveTo>
                    <a:pt x="0" y="0"/>
                  </a:moveTo>
                  <a:lnTo>
                    <a:pt x="812800" y="0"/>
                  </a:lnTo>
                  <a:lnTo>
                    <a:pt x="812800" y="815302"/>
                  </a:lnTo>
                  <a:lnTo>
                    <a:pt x="0" y="815302"/>
                  </a:lnTo>
                  <a:close/>
                </a:path>
              </a:pathLst>
            </a:custGeom>
            <a:blipFill>
              <a:blip r:embed="rId2"/>
              <a:stretch>
                <a:fillRect t="-14088" b="-14088"/>
              </a:stretch>
            </a:blipFill>
          </p:spPr>
        </p:sp>
      </p:grpSp>
      <p:sp>
        <p:nvSpPr>
          <p:cNvPr id="4" name="AutoShape 4"/>
          <p:cNvSpPr/>
          <p:nvPr/>
        </p:nvSpPr>
        <p:spPr>
          <a:xfrm>
            <a:off x="-137747" y="2883413"/>
            <a:ext cx="18425747" cy="0"/>
          </a:xfrm>
          <a:prstGeom prst="line">
            <a:avLst/>
          </a:prstGeom>
          <a:ln w="9525" cap="rnd">
            <a:solidFill>
              <a:srgbClr val="D3ADB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1355">
            <a:off x="-137746" y="4155056"/>
            <a:ext cx="12079916" cy="0"/>
          </a:xfrm>
          <a:prstGeom prst="line">
            <a:avLst/>
          </a:prstGeom>
          <a:ln w="9525" cap="rnd">
            <a:solidFill>
              <a:srgbClr val="D3ADB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1355">
            <a:off x="-137746" y="5429081"/>
            <a:ext cx="12079916" cy="0"/>
          </a:xfrm>
          <a:prstGeom prst="line">
            <a:avLst/>
          </a:prstGeom>
          <a:ln w="9525" cap="rnd">
            <a:solidFill>
              <a:srgbClr val="D3ADB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137746" y="7391022"/>
            <a:ext cx="12079915" cy="4762"/>
          </a:xfrm>
          <a:prstGeom prst="line">
            <a:avLst/>
          </a:prstGeom>
          <a:ln w="9525" cap="rnd">
            <a:solidFill>
              <a:srgbClr val="D3ADB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rot="-5400000">
            <a:off x="8754727" y="6061331"/>
            <a:ext cx="6365362" cy="0"/>
          </a:xfrm>
          <a:prstGeom prst="line">
            <a:avLst/>
          </a:prstGeom>
          <a:ln w="9525" cap="flat">
            <a:solidFill>
              <a:srgbClr val="D3ADB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148338" y="1028700"/>
            <a:ext cx="15991323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</a:pPr>
            <a:r>
              <a:rPr lang="en-US" sz="60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Understanding Business Questions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35775" y="3236104"/>
            <a:ext cx="8138403" cy="48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49"/>
              </a:lnSpc>
              <a:spcBef>
                <a:spcPct val="0"/>
              </a:spcBef>
            </a:pPr>
            <a:r>
              <a:rPr lang="en-US" sz="2699" u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is needed?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35775" y="4665519"/>
            <a:ext cx="8138403" cy="992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49"/>
              </a:lnSpc>
              <a:spcBef>
                <a:spcPct val="0"/>
              </a:spcBef>
            </a:pPr>
            <a:r>
              <a:rPr lang="en-US" sz="2699" u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Decisions involved</a:t>
            </a:r>
          </a:p>
          <a:p>
            <a:pPr marL="0" lvl="0" indent="0" algn="l">
              <a:lnSpc>
                <a:spcPts val="4049"/>
              </a:lnSpc>
              <a:spcBef>
                <a:spcPct val="0"/>
              </a:spcBef>
            </a:pPr>
            <a:endParaRPr lang="en-US" sz="2699" u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235775" y="6241354"/>
            <a:ext cx="8138403" cy="48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49"/>
              </a:lnSpc>
              <a:spcBef>
                <a:spcPct val="0"/>
              </a:spcBef>
            </a:pPr>
            <a:r>
              <a:rPr lang="en-US" sz="2699" u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Who uses results?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35775" y="7976122"/>
            <a:ext cx="8138403" cy="48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49"/>
              </a:lnSpc>
            </a:pPr>
            <a:r>
              <a:rPr lang="en-US" sz="26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What’s the timeframe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35523" y="3260869"/>
            <a:ext cx="443259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19"/>
              </a:lnSpc>
              <a:spcBef>
                <a:spcPct val="0"/>
              </a:spcBef>
            </a:pPr>
            <a:r>
              <a:rPr lang="en-US" sz="2599" b="1" u="none" strike="noStrik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35523" y="4592044"/>
            <a:ext cx="443259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19"/>
              </a:lnSpc>
              <a:spcBef>
                <a:spcPct val="0"/>
              </a:spcBef>
            </a:pPr>
            <a:r>
              <a:rPr lang="en-US" sz="2599" b="1" u="none" strike="noStrik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35523" y="6323269"/>
            <a:ext cx="443259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19"/>
              </a:lnSpc>
              <a:spcBef>
                <a:spcPct val="0"/>
              </a:spcBef>
            </a:pPr>
            <a:r>
              <a:rPr lang="en-US" sz="2599" b="1" u="none" strike="noStrik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5523" y="8058038"/>
            <a:ext cx="443259" cy="40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9"/>
              </a:lnSpc>
            </a:pPr>
            <a:r>
              <a:rPr lang="en-US" sz="25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EDE8">
                <a:alpha val="90196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3703811" y="582308"/>
            <a:ext cx="10880378" cy="892785"/>
            <a:chOff x="0" y="0"/>
            <a:chExt cx="14507170" cy="119038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507170" cy="1190380"/>
            </a:xfrm>
            <a:custGeom>
              <a:avLst/>
              <a:gdLst/>
              <a:ahLst/>
              <a:cxnLst/>
              <a:rect l="l" t="t" r="r" b="b"/>
              <a:pathLst>
                <a:path w="14507170" h="1190380">
                  <a:moveTo>
                    <a:pt x="0" y="0"/>
                  </a:moveTo>
                  <a:lnTo>
                    <a:pt x="14507170" y="0"/>
                  </a:lnTo>
                  <a:lnTo>
                    <a:pt x="14507170" y="1190380"/>
                  </a:lnTo>
                  <a:lnTo>
                    <a:pt x="0" y="11903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4507170" cy="121895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6128"/>
                </a:lnSpc>
              </a:pPr>
              <a:r>
                <a:rPr lang="en-US" sz="4874" b="1">
                  <a:solidFill>
                    <a:srgbClr val="000000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From Business to Data  Insight</a:t>
              </a:r>
            </a:p>
          </p:txBody>
        </p:sp>
      </p:grpSp>
      <p:sp>
        <p:nvSpPr>
          <p:cNvPr id="8" name="Freeform 8" descr="preencoded.png"/>
          <p:cNvSpPr/>
          <p:nvPr/>
        </p:nvSpPr>
        <p:spPr>
          <a:xfrm>
            <a:off x="1047155" y="2144316"/>
            <a:ext cx="1196876" cy="1436191"/>
          </a:xfrm>
          <a:custGeom>
            <a:avLst/>
            <a:gdLst/>
            <a:ahLst/>
            <a:cxnLst/>
            <a:rect l="l" t="t" r="r" b="b"/>
            <a:pathLst>
              <a:path w="1196876" h="1436191">
                <a:moveTo>
                  <a:pt x="0" y="0"/>
                </a:moveTo>
                <a:lnTo>
                  <a:pt x="1196876" y="0"/>
                </a:lnTo>
                <a:lnTo>
                  <a:pt x="1196876" y="1436191"/>
                </a:lnTo>
                <a:lnTo>
                  <a:pt x="0" y="14361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4" r="-64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2603004" y="2383631"/>
            <a:ext cx="6411507" cy="550560"/>
            <a:chOff x="0" y="0"/>
            <a:chExt cx="8548676" cy="73408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548677" cy="734080"/>
            </a:xfrm>
            <a:custGeom>
              <a:avLst/>
              <a:gdLst/>
              <a:ahLst/>
              <a:cxnLst/>
              <a:rect l="l" t="t" r="r" b="b"/>
              <a:pathLst>
                <a:path w="8548677" h="734080">
                  <a:moveTo>
                    <a:pt x="0" y="0"/>
                  </a:moveTo>
                  <a:lnTo>
                    <a:pt x="8548677" y="0"/>
                  </a:lnTo>
                  <a:lnTo>
                    <a:pt x="8548677" y="734080"/>
                  </a:lnTo>
                  <a:lnTo>
                    <a:pt x="0" y="7340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8548676" cy="74360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755"/>
                </a:lnSpc>
              </a:pPr>
              <a:r>
                <a:rPr lang="en-US" sz="2987" b="1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Understand the business question</a:t>
              </a:r>
            </a:p>
          </p:txBody>
        </p:sp>
      </p:grpSp>
      <p:sp>
        <p:nvSpPr>
          <p:cNvPr id="12" name="Freeform 12" descr="preencoded.png"/>
          <p:cNvSpPr/>
          <p:nvPr/>
        </p:nvSpPr>
        <p:spPr>
          <a:xfrm>
            <a:off x="1047155" y="3580507"/>
            <a:ext cx="1196876" cy="1436191"/>
          </a:xfrm>
          <a:custGeom>
            <a:avLst/>
            <a:gdLst/>
            <a:ahLst/>
            <a:cxnLst/>
            <a:rect l="l" t="t" r="r" b="b"/>
            <a:pathLst>
              <a:path w="1196876" h="1436191">
                <a:moveTo>
                  <a:pt x="0" y="0"/>
                </a:moveTo>
                <a:lnTo>
                  <a:pt x="1196876" y="0"/>
                </a:lnTo>
                <a:lnTo>
                  <a:pt x="1196876" y="1436192"/>
                </a:lnTo>
                <a:lnTo>
                  <a:pt x="0" y="14361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4" r="-64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2603004" y="3819822"/>
            <a:ext cx="4842421" cy="550561"/>
            <a:chOff x="0" y="0"/>
            <a:chExt cx="6456562" cy="73408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456562" cy="734082"/>
            </a:xfrm>
            <a:custGeom>
              <a:avLst/>
              <a:gdLst/>
              <a:ahLst/>
              <a:cxnLst/>
              <a:rect l="l" t="t" r="r" b="b"/>
              <a:pathLst>
                <a:path w="6456562" h="734082">
                  <a:moveTo>
                    <a:pt x="0" y="0"/>
                  </a:moveTo>
                  <a:lnTo>
                    <a:pt x="6456562" y="0"/>
                  </a:lnTo>
                  <a:lnTo>
                    <a:pt x="6456562" y="734082"/>
                  </a:lnTo>
                  <a:lnTo>
                    <a:pt x="0" y="7340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6456562" cy="74360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0" lvl="0" indent="0" algn="l">
                <a:lnSpc>
                  <a:spcPts val="3755"/>
                </a:lnSpc>
                <a:spcBef>
                  <a:spcPct val="0"/>
                </a:spcBef>
              </a:pPr>
              <a:r>
                <a:rPr lang="en-US" sz="2987" b="1" u="none" strike="noStrike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Form analytical questions</a:t>
              </a:r>
            </a:p>
          </p:txBody>
        </p:sp>
      </p:grpSp>
      <p:sp>
        <p:nvSpPr>
          <p:cNvPr id="16" name="Freeform 16" descr="preencoded.png"/>
          <p:cNvSpPr/>
          <p:nvPr/>
        </p:nvSpPr>
        <p:spPr>
          <a:xfrm>
            <a:off x="1047155" y="5016699"/>
            <a:ext cx="1196876" cy="1436191"/>
          </a:xfrm>
          <a:custGeom>
            <a:avLst/>
            <a:gdLst/>
            <a:ahLst/>
            <a:cxnLst/>
            <a:rect l="l" t="t" r="r" b="b"/>
            <a:pathLst>
              <a:path w="1196876" h="1436191">
                <a:moveTo>
                  <a:pt x="0" y="0"/>
                </a:moveTo>
                <a:lnTo>
                  <a:pt x="1196876" y="0"/>
                </a:lnTo>
                <a:lnTo>
                  <a:pt x="1196876" y="1436191"/>
                </a:lnTo>
                <a:lnTo>
                  <a:pt x="0" y="14361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4" r="-64"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2603004" y="5256014"/>
            <a:ext cx="4842421" cy="550561"/>
            <a:chOff x="0" y="0"/>
            <a:chExt cx="6456562" cy="7340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456562" cy="734082"/>
            </a:xfrm>
            <a:custGeom>
              <a:avLst/>
              <a:gdLst/>
              <a:ahLst/>
              <a:cxnLst/>
              <a:rect l="l" t="t" r="r" b="b"/>
              <a:pathLst>
                <a:path w="6456562" h="734082">
                  <a:moveTo>
                    <a:pt x="0" y="0"/>
                  </a:moveTo>
                  <a:lnTo>
                    <a:pt x="6456562" y="0"/>
                  </a:lnTo>
                  <a:lnTo>
                    <a:pt x="6456562" y="734082"/>
                  </a:lnTo>
                  <a:lnTo>
                    <a:pt x="0" y="7340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9525"/>
              <a:ext cx="6456562" cy="74360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0" lvl="0" indent="0" algn="l">
                <a:lnSpc>
                  <a:spcPts val="3755"/>
                </a:lnSpc>
                <a:spcBef>
                  <a:spcPct val="0"/>
                </a:spcBef>
              </a:pPr>
              <a:r>
                <a:rPr lang="en-US" sz="2987" b="1" u="none" strike="noStrike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Translate to data questions</a:t>
              </a:r>
            </a:p>
          </p:txBody>
        </p:sp>
      </p:grpSp>
      <p:sp>
        <p:nvSpPr>
          <p:cNvPr id="20" name="Freeform 20" descr="preencoded.png"/>
          <p:cNvSpPr/>
          <p:nvPr/>
        </p:nvSpPr>
        <p:spPr>
          <a:xfrm>
            <a:off x="1047155" y="6452890"/>
            <a:ext cx="1196876" cy="1436191"/>
          </a:xfrm>
          <a:custGeom>
            <a:avLst/>
            <a:gdLst/>
            <a:ahLst/>
            <a:cxnLst/>
            <a:rect l="l" t="t" r="r" b="b"/>
            <a:pathLst>
              <a:path w="1196876" h="1436191">
                <a:moveTo>
                  <a:pt x="0" y="0"/>
                </a:moveTo>
                <a:lnTo>
                  <a:pt x="1196876" y="0"/>
                </a:lnTo>
                <a:lnTo>
                  <a:pt x="1196876" y="1436191"/>
                </a:lnTo>
                <a:lnTo>
                  <a:pt x="0" y="14361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4" r="-64"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2603004" y="6692205"/>
            <a:ext cx="4990640" cy="550561"/>
            <a:chOff x="0" y="0"/>
            <a:chExt cx="6654187" cy="73408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654187" cy="734082"/>
            </a:xfrm>
            <a:custGeom>
              <a:avLst/>
              <a:gdLst/>
              <a:ahLst/>
              <a:cxnLst/>
              <a:rect l="l" t="t" r="r" b="b"/>
              <a:pathLst>
                <a:path w="6654187" h="734082">
                  <a:moveTo>
                    <a:pt x="0" y="0"/>
                  </a:moveTo>
                  <a:lnTo>
                    <a:pt x="6654187" y="0"/>
                  </a:lnTo>
                  <a:lnTo>
                    <a:pt x="6654187" y="734082"/>
                  </a:lnTo>
                  <a:lnTo>
                    <a:pt x="0" y="7340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6654187" cy="74360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0" lvl="0" indent="0" algn="l">
                <a:lnSpc>
                  <a:spcPts val="3755"/>
                </a:lnSpc>
                <a:spcBef>
                  <a:spcPct val="0"/>
                </a:spcBef>
              </a:pPr>
              <a:r>
                <a:rPr lang="en-US" sz="2987" b="1" u="none" strike="noStrike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Break into data tasks</a:t>
              </a:r>
            </a:p>
          </p:txBody>
        </p:sp>
      </p:grpSp>
      <p:sp>
        <p:nvSpPr>
          <p:cNvPr id="24" name="Freeform 24" descr="preencoded.png"/>
          <p:cNvSpPr/>
          <p:nvPr/>
        </p:nvSpPr>
        <p:spPr>
          <a:xfrm>
            <a:off x="1047155" y="7889081"/>
            <a:ext cx="1196876" cy="1436191"/>
          </a:xfrm>
          <a:custGeom>
            <a:avLst/>
            <a:gdLst/>
            <a:ahLst/>
            <a:cxnLst/>
            <a:rect l="l" t="t" r="r" b="b"/>
            <a:pathLst>
              <a:path w="1196876" h="1436191">
                <a:moveTo>
                  <a:pt x="0" y="0"/>
                </a:moveTo>
                <a:lnTo>
                  <a:pt x="1196876" y="0"/>
                </a:lnTo>
                <a:lnTo>
                  <a:pt x="1196876" y="1436191"/>
                </a:lnTo>
                <a:lnTo>
                  <a:pt x="0" y="14361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64" r="-64"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2603004" y="8128398"/>
            <a:ext cx="6201492" cy="1026811"/>
            <a:chOff x="0" y="0"/>
            <a:chExt cx="8268656" cy="136908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268657" cy="1369082"/>
            </a:xfrm>
            <a:custGeom>
              <a:avLst/>
              <a:gdLst/>
              <a:ahLst/>
              <a:cxnLst/>
              <a:rect l="l" t="t" r="r" b="b"/>
              <a:pathLst>
                <a:path w="8268657" h="1369082">
                  <a:moveTo>
                    <a:pt x="0" y="0"/>
                  </a:moveTo>
                  <a:lnTo>
                    <a:pt x="8268657" y="0"/>
                  </a:lnTo>
                  <a:lnTo>
                    <a:pt x="8268657" y="1369082"/>
                  </a:lnTo>
                  <a:lnTo>
                    <a:pt x="0" y="13690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9525"/>
              <a:ext cx="8268656" cy="137860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0" lvl="0" indent="0" algn="l">
                <a:lnSpc>
                  <a:spcPts val="3755"/>
                </a:lnSpc>
                <a:spcBef>
                  <a:spcPct val="0"/>
                </a:spcBef>
              </a:pPr>
              <a:r>
                <a:rPr lang="en-US" sz="2987" b="1" u="none" strike="noStrike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Run analysis and tell the story (BAIIR)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691706" y="546282"/>
            <a:ext cx="10382845" cy="964025"/>
            <a:chOff x="0" y="0"/>
            <a:chExt cx="13843793" cy="12853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43794" cy="1285367"/>
            </a:xfrm>
            <a:custGeom>
              <a:avLst/>
              <a:gdLst/>
              <a:ahLst/>
              <a:cxnLst/>
              <a:rect l="l" t="t" r="r" b="b"/>
              <a:pathLst>
                <a:path w="13843794" h="1285367">
                  <a:moveTo>
                    <a:pt x="0" y="0"/>
                  </a:moveTo>
                  <a:lnTo>
                    <a:pt x="13843794" y="0"/>
                  </a:lnTo>
                  <a:lnTo>
                    <a:pt x="13843794" y="1285367"/>
                  </a:lnTo>
                  <a:lnTo>
                    <a:pt x="0" y="12853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13843793" cy="130441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562"/>
                </a:lnSpc>
              </a:pPr>
              <a:r>
                <a:rPr lang="en-US" sz="5250" b="1">
                  <a:solidFill>
                    <a:srgbClr val="000000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Forming Analytical Questions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42392" y="2081807"/>
            <a:ext cx="9345216" cy="1640384"/>
            <a:chOff x="0" y="0"/>
            <a:chExt cx="12460288" cy="2187178"/>
          </a:xfrm>
        </p:grpSpPr>
        <p:sp>
          <p:nvSpPr>
            <p:cNvPr id="10" name="Freeform 10"/>
            <p:cNvSpPr/>
            <p:nvPr/>
          </p:nvSpPr>
          <p:spPr>
            <a:xfrm>
              <a:off x="6350" y="6350"/>
              <a:ext cx="12447651" cy="2174367"/>
            </a:xfrm>
            <a:custGeom>
              <a:avLst/>
              <a:gdLst/>
              <a:ahLst/>
              <a:cxnLst/>
              <a:rect l="l" t="t" r="r" b="b"/>
              <a:pathLst>
                <a:path w="12447651" h="2174367">
                  <a:moveTo>
                    <a:pt x="0" y="159131"/>
                  </a:moveTo>
                  <a:cubicBezTo>
                    <a:pt x="0" y="71247"/>
                    <a:pt x="71628" y="0"/>
                    <a:pt x="160020" y="0"/>
                  </a:cubicBezTo>
                  <a:lnTo>
                    <a:pt x="12287631" y="0"/>
                  </a:lnTo>
                  <a:cubicBezTo>
                    <a:pt x="12376024" y="0"/>
                    <a:pt x="12447651" y="71247"/>
                    <a:pt x="12447651" y="159131"/>
                  </a:cubicBezTo>
                  <a:lnTo>
                    <a:pt x="12447651" y="2015236"/>
                  </a:lnTo>
                  <a:cubicBezTo>
                    <a:pt x="12447651" y="2103120"/>
                    <a:pt x="12376024" y="2174367"/>
                    <a:pt x="12287631" y="2174367"/>
                  </a:cubicBezTo>
                  <a:lnTo>
                    <a:pt x="160020" y="2174367"/>
                  </a:lnTo>
                  <a:cubicBezTo>
                    <a:pt x="71628" y="2174367"/>
                    <a:pt x="0" y="2103120"/>
                    <a:pt x="0" y="2015236"/>
                  </a:cubicBezTo>
                  <a:close/>
                </a:path>
              </a:pathLst>
            </a:custGeom>
            <a:solidFill>
              <a:srgbClr val="F0D4F7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2460351" cy="2187067"/>
            </a:xfrm>
            <a:custGeom>
              <a:avLst/>
              <a:gdLst/>
              <a:ahLst/>
              <a:cxnLst/>
              <a:rect l="l" t="t" r="r" b="b"/>
              <a:pathLst>
                <a:path w="12460351" h="2187067">
                  <a:moveTo>
                    <a:pt x="0" y="165481"/>
                  </a:moveTo>
                  <a:cubicBezTo>
                    <a:pt x="0" y="74041"/>
                    <a:pt x="74549" y="0"/>
                    <a:pt x="166370" y="0"/>
                  </a:cubicBezTo>
                  <a:lnTo>
                    <a:pt x="12293981" y="0"/>
                  </a:lnTo>
                  <a:lnTo>
                    <a:pt x="12293981" y="6350"/>
                  </a:lnTo>
                  <a:lnTo>
                    <a:pt x="12293981" y="0"/>
                  </a:lnTo>
                  <a:cubicBezTo>
                    <a:pt x="12385802" y="0"/>
                    <a:pt x="12460351" y="74041"/>
                    <a:pt x="12460351" y="165481"/>
                  </a:cubicBezTo>
                  <a:lnTo>
                    <a:pt x="12454001" y="165481"/>
                  </a:lnTo>
                  <a:lnTo>
                    <a:pt x="12460351" y="165481"/>
                  </a:lnTo>
                  <a:lnTo>
                    <a:pt x="12460351" y="2021586"/>
                  </a:lnTo>
                  <a:lnTo>
                    <a:pt x="12454001" y="2021586"/>
                  </a:lnTo>
                  <a:lnTo>
                    <a:pt x="12460351" y="2021586"/>
                  </a:lnTo>
                  <a:cubicBezTo>
                    <a:pt x="12460351" y="2113026"/>
                    <a:pt x="12385802" y="2187067"/>
                    <a:pt x="12293981" y="2187067"/>
                  </a:cubicBezTo>
                  <a:lnTo>
                    <a:pt x="12293981" y="2180717"/>
                  </a:lnTo>
                  <a:lnTo>
                    <a:pt x="12293981" y="2187067"/>
                  </a:lnTo>
                  <a:lnTo>
                    <a:pt x="166370" y="2187067"/>
                  </a:lnTo>
                  <a:lnTo>
                    <a:pt x="166370" y="2180717"/>
                  </a:lnTo>
                  <a:lnTo>
                    <a:pt x="166370" y="2187067"/>
                  </a:lnTo>
                  <a:cubicBezTo>
                    <a:pt x="74549" y="2187067"/>
                    <a:pt x="0" y="2113026"/>
                    <a:pt x="0" y="2021586"/>
                  </a:cubicBezTo>
                  <a:lnTo>
                    <a:pt x="0" y="165481"/>
                  </a:lnTo>
                  <a:lnTo>
                    <a:pt x="6350" y="165481"/>
                  </a:lnTo>
                  <a:lnTo>
                    <a:pt x="0" y="165481"/>
                  </a:lnTo>
                  <a:moveTo>
                    <a:pt x="12700" y="165481"/>
                  </a:moveTo>
                  <a:lnTo>
                    <a:pt x="12700" y="2021586"/>
                  </a:lnTo>
                  <a:lnTo>
                    <a:pt x="6350" y="2021586"/>
                  </a:lnTo>
                  <a:lnTo>
                    <a:pt x="12700" y="2021586"/>
                  </a:lnTo>
                  <a:cubicBezTo>
                    <a:pt x="12700" y="2105914"/>
                    <a:pt x="81407" y="2174367"/>
                    <a:pt x="166370" y="2174367"/>
                  </a:cubicBezTo>
                  <a:lnTo>
                    <a:pt x="12293981" y="2174367"/>
                  </a:lnTo>
                  <a:cubicBezTo>
                    <a:pt x="12378817" y="2174367"/>
                    <a:pt x="12447651" y="2105914"/>
                    <a:pt x="12447651" y="2021586"/>
                  </a:cubicBezTo>
                  <a:lnTo>
                    <a:pt x="12447651" y="165481"/>
                  </a:lnTo>
                  <a:cubicBezTo>
                    <a:pt x="12447651" y="81153"/>
                    <a:pt x="12378944" y="12700"/>
                    <a:pt x="12293981" y="12700"/>
                  </a:cubicBezTo>
                  <a:lnTo>
                    <a:pt x="166370" y="12700"/>
                  </a:lnTo>
                  <a:lnTo>
                    <a:pt x="166370" y="6350"/>
                  </a:lnTo>
                  <a:lnTo>
                    <a:pt x="166370" y="12700"/>
                  </a:lnTo>
                  <a:cubicBezTo>
                    <a:pt x="81407" y="12700"/>
                    <a:pt x="12700" y="81153"/>
                    <a:pt x="12700" y="165481"/>
                  </a:cubicBezTo>
                  <a:close/>
                </a:path>
              </a:pathLst>
            </a:custGeom>
            <a:solidFill>
              <a:srgbClr val="D6BADD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340941" y="2295889"/>
            <a:ext cx="5198397" cy="502379"/>
            <a:chOff x="0" y="0"/>
            <a:chExt cx="5765800" cy="5572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65800" cy="557213"/>
            </a:xfrm>
            <a:custGeom>
              <a:avLst/>
              <a:gdLst/>
              <a:ahLst/>
              <a:cxnLst/>
              <a:rect l="l" t="t" r="r" b="b"/>
              <a:pathLst>
                <a:path w="5765800" h="557213">
                  <a:moveTo>
                    <a:pt x="0" y="0"/>
                  </a:moveTo>
                  <a:lnTo>
                    <a:pt x="5765800" y="0"/>
                  </a:lnTo>
                  <a:lnTo>
                    <a:pt x="5765800" y="557213"/>
                  </a:lnTo>
                  <a:lnTo>
                    <a:pt x="0" y="5572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5765800" cy="5667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49"/>
                </a:lnSpc>
              </a:pPr>
              <a:r>
                <a:rPr lang="en-US" sz="2625" b="1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Comparison &amp; Improvement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40941" y="2968824"/>
            <a:ext cx="8748118" cy="454819"/>
            <a:chOff x="0" y="0"/>
            <a:chExt cx="11664157" cy="60642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664157" cy="606425"/>
            </a:xfrm>
            <a:custGeom>
              <a:avLst/>
              <a:gdLst/>
              <a:ahLst/>
              <a:cxnLst/>
              <a:rect l="l" t="t" r="r" b="b"/>
              <a:pathLst>
                <a:path w="11664157" h="606425">
                  <a:moveTo>
                    <a:pt x="0" y="0"/>
                  </a:moveTo>
                  <a:lnTo>
                    <a:pt x="11664157" y="0"/>
                  </a:lnTo>
                  <a:lnTo>
                    <a:pt x="11664157" y="606425"/>
                  </a:lnTo>
                  <a:lnTo>
                    <a:pt x="0" y="6064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95250"/>
              <a:ext cx="11664157" cy="7016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What to compare or enhance strategically?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42392" y="3996929"/>
            <a:ext cx="9345216" cy="1640384"/>
            <a:chOff x="0" y="0"/>
            <a:chExt cx="12460288" cy="2187178"/>
          </a:xfrm>
        </p:grpSpPr>
        <p:sp>
          <p:nvSpPr>
            <p:cNvPr id="19" name="Freeform 19"/>
            <p:cNvSpPr/>
            <p:nvPr/>
          </p:nvSpPr>
          <p:spPr>
            <a:xfrm>
              <a:off x="6350" y="6350"/>
              <a:ext cx="12447651" cy="2174367"/>
            </a:xfrm>
            <a:custGeom>
              <a:avLst/>
              <a:gdLst/>
              <a:ahLst/>
              <a:cxnLst/>
              <a:rect l="l" t="t" r="r" b="b"/>
              <a:pathLst>
                <a:path w="12447651" h="2174367">
                  <a:moveTo>
                    <a:pt x="0" y="159131"/>
                  </a:moveTo>
                  <a:cubicBezTo>
                    <a:pt x="0" y="71247"/>
                    <a:pt x="71628" y="0"/>
                    <a:pt x="160020" y="0"/>
                  </a:cubicBezTo>
                  <a:lnTo>
                    <a:pt x="12287631" y="0"/>
                  </a:lnTo>
                  <a:cubicBezTo>
                    <a:pt x="12376024" y="0"/>
                    <a:pt x="12447651" y="71247"/>
                    <a:pt x="12447651" y="159131"/>
                  </a:cubicBezTo>
                  <a:lnTo>
                    <a:pt x="12447651" y="2015236"/>
                  </a:lnTo>
                  <a:cubicBezTo>
                    <a:pt x="12447651" y="2103120"/>
                    <a:pt x="12376024" y="2174367"/>
                    <a:pt x="12287631" y="2174367"/>
                  </a:cubicBezTo>
                  <a:lnTo>
                    <a:pt x="160020" y="2174367"/>
                  </a:lnTo>
                  <a:cubicBezTo>
                    <a:pt x="71628" y="2174367"/>
                    <a:pt x="0" y="2103120"/>
                    <a:pt x="0" y="2015236"/>
                  </a:cubicBezTo>
                  <a:close/>
                </a:path>
              </a:pathLst>
            </a:custGeom>
            <a:solidFill>
              <a:srgbClr val="F0D4F7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12460351" cy="2187067"/>
            </a:xfrm>
            <a:custGeom>
              <a:avLst/>
              <a:gdLst/>
              <a:ahLst/>
              <a:cxnLst/>
              <a:rect l="l" t="t" r="r" b="b"/>
              <a:pathLst>
                <a:path w="12460351" h="2187067">
                  <a:moveTo>
                    <a:pt x="0" y="165481"/>
                  </a:moveTo>
                  <a:cubicBezTo>
                    <a:pt x="0" y="74041"/>
                    <a:pt x="74549" y="0"/>
                    <a:pt x="166370" y="0"/>
                  </a:cubicBezTo>
                  <a:lnTo>
                    <a:pt x="12293981" y="0"/>
                  </a:lnTo>
                  <a:lnTo>
                    <a:pt x="12293981" y="6350"/>
                  </a:lnTo>
                  <a:lnTo>
                    <a:pt x="12293981" y="0"/>
                  </a:lnTo>
                  <a:cubicBezTo>
                    <a:pt x="12385802" y="0"/>
                    <a:pt x="12460351" y="74041"/>
                    <a:pt x="12460351" y="165481"/>
                  </a:cubicBezTo>
                  <a:lnTo>
                    <a:pt x="12454001" y="165481"/>
                  </a:lnTo>
                  <a:lnTo>
                    <a:pt x="12460351" y="165481"/>
                  </a:lnTo>
                  <a:lnTo>
                    <a:pt x="12460351" y="2021586"/>
                  </a:lnTo>
                  <a:lnTo>
                    <a:pt x="12454001" y="2021586"/>
                  </a:lnTo>
                  <a:lnTo>
                    <a:pt x="12460351" y="2021586"/>
                  </a:lnTo>
                  <a:cubicBezTo>
                    <a:pt x="12460351" y="2113026"/>
                    <a:pt x="12385802" y="2187067"/>
                    <a:pt x="12293981" y="2187067"/>
                  </a:cubicBezTo>
                  <a:lnTo>
                    <a:pt x="12293981" y="2180717"/>
                  </a:lnTo>
                  <a:lnTo>
                    <a:pt x="12293981" y="2187067"/>
                  </a:lnTo>
                  <a:lnTo>
                    <a:pt x="166370" y="2187067"/>
                  </a:lnTo>
                  <a:lnTo>
                    <a:pt x="166370" y="2180717"/>
                  </a:lnTo>
                  <a:lnTo>
                    <a:pt x="166370" y="2187067"/>
                  </a:lnTo>
                  <a:cubicBezTo>
                    <a:pt x="74549" y="2187067"/>
                    <a:pt x="0" y="2113026"/>
                    <a:pt x="0" y="2021586"/>
                  </a:cubicBezTo>
                  <a:lnTo>
                    <a:pt x="0" y="165481"/>
                  </a:lnTo>
                  <a:lnTo>
                    <a:pt x="6350" y="165481"/>
                  </a:lnTo>
                  <a:lnTo>
                    <a:pt x="0" y="165481"/>
                  </a:lnTo>
                  <a:moveTo>
                    <a:pt x="12700" y="165481"/>
                  </a:moveTo>
                  <a:lnTo>
                    <a:pt x="12700" y="2021586"/>
                  </a:lnTo>
                  <a:lnTo>
                    <a:pt x="6350" y="2021586"/>
                  </a:lnTo>
                  <a:lnTo>
                    <a:pt x="12700" y="2021586"/>
                  </a:lnTo>
                  <a:cubicBezTo>
                    <a:pt x="12700" y="2105914"/>
                    <a:pt x="81407" y="2174367"/>
                    <a:pt x="166370" y="2174367"/>
                  </a:cubicBezTo>
                  <a:lnTo>
                    <a:pt x="12293981" y="2174367"/>
                  </a:lnTo>
                  <a:cubicBezTo>
                    <a:pt x="12378817" y="2174367"/>
                    <a:pt x="12447651" y="2105914"/>
                    <a:pt x="12447651" y="2021586"/>
                  </a:cubicBezTo>
                  <a:lnTo>
                    <a:pt x="12447651" y="165481"/>
                  </a:lnTo>
                  <a:cubicBezTo>
                    <a:pt x="12447651" y="81153"/>
                    <a:pt x="12378944" y="12700"/>
                    <a:pt x="12293981" y="12700"/>
                  </a:cubicBezTo>
                  <a:lnTo>
                    <a:pt x="166370" y="12700"/>
                  </a:lnTo>
                  <a:lnTo>
                    <a:pt x="166370" y="6350"/>
                  </a:lnTo>
                  <a:lnTo>
                    <a:pt x="166370" y="12700"/>
                  </a:lnTo>
                  <a:cubicBezTo>
                    <a:pt x="81407" y="12700"/>
                    <a:pt x="12700" y="81153"/>
                    <a:pt x="12700" y="165481"/>
                  </a:cubicBezTo>
                  <a:close/>
                </a:path>
              </a:pathLst>
            </a:custGeom>
            <a:solidFill>
              <a:srgbClr val="D6BADD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340941" y="4205754"/>
            <a:ext cx="4062144" cy="507633"/>
            <a:chOff x="0" y="0"/>
            <a:chExt cx="4458890" cy="55721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458890" cy="557213"/>
            </a:xfrm>
            <a:custGeom>
              <a:avLst/>
              <a:gdLst/>
              <a:ahLst/>
              <a:cxnLst/>
              <a:rect l="l" t="t" r="r" b="b"/>
              <a:pathLst>
                <a:path w="4458890" h="557213">
                  <a:moveTo>
                    <a:pt x="0" y="0"/>
                  </a:moveTo>
                  <a:lnTo>
                    <a:pt x="4458890" y="0"/>
                  </a:lnTo>
                  <a:lnTo>
                    <a:pt x="4458890" y="557213"/>
                  </a:lnTo>
                  <a:lnTo>
                    <a:pt x="0" y="5572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4458890" cy="5667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49"/>
                </a:lnSpc>
              </a:pPr>
              <a:r>
                <a:rPr lang="en-US" sz="2625" b="1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Metrics &amp; Tests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40941" y="4883944"/>
            <a:ext cx="8748118" cy="454819"/>
            <a:chOff x="0" y="0"/>
            <a:chExt cx="11664157" cy="60642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664157" cy="606425"/>
            </a:xfrm>
            <a:custGeom>
              <a:avLst/>
              <a:gdLst/>
              <a:ahLst/>
              <a:cxnLst/>
              <a:rect l="l" t="t" r="r" b="b"/>
              <a:pathLst>
                <a:path w="11664157" h="606425">
                  <a:moveTo>
                    <a:pt x="0" y="0"/>
                  </a:moveTo>
                  <a:lnTo>
                    <a:pt x="11664157" y="0"/>
                  </a:lnTo>
                  <a:lnTo>
                    <a:pt x="11664157" y="606425"/>
                  </a:lnTo>
                  <a:lnTo>
                    <a:pt x="0" y="6064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95250"/>
              <a:ext cx="11664157" cy="7016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What should we measure or validate?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42392" y="5912049"/>
            <a:ext cx="9345216" cy="1640384"/>
            <a:chOff x="0" y="0"/>
            <a:chExt cx="12460288" cy="2187178"/>
          </a:xfrm>
        </p:grpSpPr>
        <p:sp>
          <p:nvSpPr>
            <p:cNvPr id="28" name="Freeform 28"/>
            <p:cNvSpPr/>
            <p:nvPr/>
          </p:nvSpPr>
          <p:spPr>
            <a:xfrm>
              <a:off x="6350" y="6350"/>
              <a:ext cx="12447651" cy="2174367"/>
            </a:xfrm>
            <a:custGeom>
              <a:avLst/>
              <a:gdLst/>
              <a:ahLst/>
              <a:cxnLst/>
              <a:rect l="l" t="t" r="r" b="b"/>
              <a:pathLst>
                <a:path w="12447651" h="2174367">
                  <a:moveTo>
                    <a:pt x="0" y="159131"/>
                  </a:moveTo>
                  <a:cubicBezTo>
                    <a:pt x="0" y="71247"/>
                    <a:pt x="71628" y="0"/>
                    <a:pt x="160020" y="0"/>
                  </a:cubicBezTo>
                  <a:lnTo>
                    <a:pt x="12287631" y="0"/>
                  </a:lnTo>
                  <a:cubicBezTo>
                    <a:pt x="12376024" y="0"/>
                    <a:pt x="12447651" y="71247"/>
                    <a:pt x="12447651" y="159131"/>
                  </a:cubicBezTo>
                  <a:lnTo>
                    <a:pt x="12447651" y="2015236"/>
                  </a:lnTo>
                  <a:cubicBezTo>
                    <a:pt x="12447651" y="2103120"/>
                    <a:pt x="12376024" y="2174367"/>
                    <a:pt x="12287631" y="2174367"/>
                  </a:cubicBezTo>
                  <a:lnTo>
                    <a:pt x="160020" y="2174367"/>
                  </a:lnTo>
                  <a:cubicBezTo>
                    <a:pt x="71628" y="2174367"/>
                    <a:pt x="0" y="2103120"/>
                    <a:pt x="0" y="2015236"/>
                  </a:cubicBezTo>
                  <a:close/>
                </a:path>
              </a:pathLst>
            </a:custGeom>
            <a:solidFill>
              <a:srgbClr val="F0D4F7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0" y="0"/>
              <a:ext cx="12460351" cy="2187067"/>
            </a:xfrm>
            <a:custGeom>
              <a:avLst/>
              <a:gdLst/>
              <a:ahLst/>
              <a:cxnLst/>
              <a:rect l="l" t="t" r="r" b="b"/>
              <a:pathLst>
                <a:path w="12460351" h="2187067">
                  <a:moveTo>
                    <a:pt x="0" y="165481"/>
                  </a:moveTo>
                  <a:cubicBezTo>
                    <a:pt x="0" y="74041"/>
                    <a:pt x="74549" y="0"/>
                    <a:pt x="166370" y="0"/>
                  </a:cubicBezTo>
                  <a:lnTo>
                    <a:pt x="12293981" y="0"/>
                  </a:lnTo>
                  <a:lnTo>
                    <a:pt x="12293981" y="6350"/>
                  </a:lnTo>
                  <a:lnTo>
                    <a:pt x="12293981" y="0"/>
                  </a:lnTo>
                  <a:cubicBezTo>
                    <a:pt x="12385802" y="0"/>
                    <a:pt x="12460351" y="74041"/>
                    <a:pt x="12460351" y="165481"/>
                  </a:cubicBezTo>
                  <a:lnTo>
                    <a:pt x="12454001" y="165481"/>
                  </a:lnTo>
                  <a:lnTo>
                    <a:pt x="12460351" y="165481"/>
                  </a:lnTo>
                  <a:lnTo>
                    <a:pt x="12460351" y="2021586"/>
                  </a:lnTo>
                  <a:lnTo>
                    <a:pt x="12454001" y="2021586"/>
                  </a:lnTo>
                  <a:lnTo>
                    <a:pt x="12460351" y="2021586"/>
                  </a:lnTo>
                  <a:cubicBezTo>
                    <a:pt x="12460351" y="2113026"/>
                    <a:pt x="12385802" y="2187067"/>
                    <a:pt x="12293981" y="2187067"/>
                  </a:cubicBezTo>
                  <a:lnTo>
                    <a:pt x="12293981" y="2180717"/>
                  </a:lnTo>
                  <a:lnTo>
                    <a:pt x="12293981" y="2187067"/>
                  </a:lnTo>
                  <a:lnTo>
                    <a:pt x="166370" y="2187067"/>
                  </a:lnTo>
                  <a:lnTo>
                    <a:pt x="166370" y="2180717"/>
                  </a:lnTo>
                  <a:lnTo>
                    <a:pt x="166370" y="2187067"/>
                  </a:lnTo>
                  <a:cubicBezTo>
                    <a:pt x="74549" y="2187067"/>
                    <a:pt x="0" y="2113026"/>
                    <a:pt x="0" y="2021586"/>
                  </a:cubicBezTo>
                  <a:lnTo>
                    <a:pt x="0" y="165481"/>
                  </a:lnTo>
                  <a:lnTo>
                    <a:pt x="6350" y="165481"/>
                  </a:lnTo>
                  <a:lnTo>
                    <a:pt x="0" y="165481"/>
                  </a:lnTo>
                  <a:moveTo>
                    <a:pt x="12700" y="165481"/>
                  </a:moveTo>
                  <a:lnTo>
                    <a:pt x="12700" y="2021586"/>
                  </a:lnTo>
                  <a:lnTo>
                    <a:pt x="6350" y="2021586"/>
                  </a:lnTo>
                  <a:lnTo>
                    <a:pt x="12700" y="2021586"/>
                  </a:lnTo>
                  <a:cubicBezTo>
                    <a:pt x="12700" y="2105914"/>
                    <a:pt x="81407" y="2174367"/>
                    <a:pt x="166370" y="2174367"/>
                  </a:cubicBezTo>
                  <a:lnTo>
                    <a:pt x="12293981" y="2174367"/>
                  </a:lnTo>
                  <a:cubicBezTo>
                    <a:pt x="12378817" y="2174367"/>
                    <a:pt x="12447651" y="2105914"/>
                    <a:pt x="12447651" y="2021586"/>
                  </a:cubicBezTo>
                  <a:lnTo>
                    <a:pt x="12447651" y="165481"/>
                  </a:lnTo>
                  <a:cubicBezTo>
                    <a:pt x="12447651" y="81153"/>
                    <a:pt x="12378944" y="12700"/>
                    <a:pt x="12293981" y="12700"/>
                  </a:cubicBezTo>
                  <a:lnTo>
                    <a:pt x="166370" y="12700"/>
                  </a:lnTo>
                  <a:lnTo>
                    <a:pt x="166370" y="6350"/>
                  </a:lnTo>
                  <a:lnTo>
                    <a:pt x="166370" y="12700"/>
                  </a:lnTo>
                  <a:cubicBezTo>
                    <a:pt x="81407" y="12700"/>
                    <a:pt x="12700" y="81153"/>
                    <a:pt x="12700" y="165481"/>
                  </a:cubicBezTo>
                  <a:close/>
                </a:path>
              </a:pathLst>
            </a:custGeom>
            <a:solidFill>
              <a:srgbClr val="D6BADD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340941" y="6210597"/>
            <a:ext cx="3344167" cy="417910"/>
            <a:chOff x="0" y="0"/>
            <a:chExt cx="4458890" cy="557213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4458890" cy="557213"/>
            </a:xfrm>
            <a:custGeom>
              <a:avLst/>
              <a:gdLst/>
              <a:ahLst/>
              <a:cxnLst/>
              <a:rect l="l" t="t" r="r" b="b"/>
              <a:pathLst>
                <a:path w="4458890" h="557213">
                  <a:moveTo>
                    <a:pt x="0" y="0"/>
                  </a:moveTo>
                  <a:lnTo>
                    <a:pt x="4458890" y="0"/>
                  </a:lnTo>
                  <a:lnTo>
                    <a:pt x="4458890" y="557213"/>
                  </a:lnTo>
                  <a:lnTo>
                    <a:pt x="0" y="5572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9525"/>
              <a:ext cx="4458890" cy="5667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49"/>
                </a:lnSpc>
              </a:pPr>
              <a:r>
                <a:rPr lang="en-US" sz="2625" b="1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User Segments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340941" y="6799064"/>
            <a:ext cx="8748118" cy="454819"/>
            <a:chOff x="0" y="0"/>
            <a:chExt cx="11664157" cy="60642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1664157" cy="606425"/>
            </a:xfrm>
            <a:custGeom>
              <a:avLst/>
              <a:gdLst/>
              <a:ahLst/>
              <a:cxnLst/>
              <a:rect l="l" t="t" r="r" b="b"/>
              <a:pathLst>
                <a:path w="11664157" h="606425">
                  <a:moveTo>
                    <a:pt x="0" y="0"/>
                  </a:moveTo>
                  <a:lnTo>
                    <a:pt x="11664157" y="0"/>
                  </a:lnTo>
                  <a:lnTo>
                    <a:pt x="11664157" y="606425"/>
                  </a:lnTo>
                  <a:lnTo>
                    <a:pt x="0" y="6064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95250"/>
              <a:ext cx="11664157" cy="7016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Who are the relevant groups to analyze?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042392" y="7827169"/>
            <a:ext cx="9345216" cy="1640384"/>
            <a:chOff x="0" y="0"/>
            <a:chExt cx="12460288" cy="2187178"/>
          </a:xfrm>
        </p:grpSpPr>
        <p:sp>
          <p:nvSpPr>
            <p:cNvPr id="37" name="Freeform 37"/>
            <p:cNvSpPr/>
            <p:nvPr/>
          </p:nvSpPr>
          <p:spPr>
            <a:xfrm>
              <a:off x="6350" y="6350"/>
              <a:ext cx="12447651" cy="2174367"/>
            </a:xfrm>
            <a:custGeom>
              <a:avLst/>
              <a:gdLst/>
              <a:ahLst/>
              <a:cxnLst/>
              <a:rect l="l" t="t" r="r" b="b"/>
              <a:pathLst>
                <a:path w="12447651" h="2174367">
                  <a:moveTo>
                    <a:pt x="0" y="159131"/>
                  </a:moveTo>
                  <a:cubicBezTo>
                    <a:pt x="0" y="71247"/>
                    <a:pt x="71628" y="0"/>
                    <a:pt x="160020" y="0"/>
                  </a:cubicBezTo>
                  <a:lnTo>
                    <a:pt x="12287631" y="0"/>
                  </a:lnTo>
                  <a:cubicBezTo>
                    <a:pt x="12376024" y="0"/>
                    <a:pt x="12447651" y="71247"/>
                    <a:pt x="12447651" y="159131"/>
                  </a:cubicBezTo>
                  <a:lnTo>
                    <a:pt x="12447651" y="2015236"/>
                  </a:lnTo>
                  <a:cubicBezTo>
                    <a:pt x="12447651" y="2103120"/>
                    <a:pt x="12376024" y="2174367"/>
                    <a:pt x="12287631" y="2174367"/>
                  </a:cubicBezTo>
                  <a:lnTo>
                    <a:pt x="160020" y="2174367"/>
                  </a:lnTo>
                  <a:cubicBezTo>
                    <a:pt x="71628" y="2174367"/>
                    <a:pt x="0" y="2103120"/>
                    <a:pt x="0" y="2015236"/>
                  </a:cubicBezTo>
                  <a:close/>
                </a:path>
              </a:pathLst>
            </a:custGeom>
            <a:solidFill>
              <a:srgbClr val="F0D4F7"/>
            </a:solidFill>
          </p:spPr>
        </p:sp>
        <p:sp>
          <p:nvSpPr>
            <p:cNvPr id="38" name="Freeform 38"/>
            <p:cNvSpPr/>
            <p:nvPr/>
          </p:nvSpPr>
          <p:spPr>
            <a:xfrm>
              <a:off x="0" y="0"/>
              <a:ext cx="12460351" cy="2187067"/>
            </a:xfrm>
            <a:custGeom>
              <a:avLst/>
              <a:gdLst/>
              <a:ahLst/>
              <a:cxnLst/>
              <a:rect l="l" t="t" r="r" b="b"/>
              <a:pathLst>
                <a:path w="12460351" h="2187067">
                  <a:moveTo>
                    <a:pt x="0" y="165481"/>
                  </a:moveTo>
                  <a:cubicBezTo>
                    <a:pt x="0" y="74041"/>
                    <a:pt x="74549" y="0"/>
                    <a:pt x="166370" y="0"/>
                  </a:cubicBezTo>
                  <a:lnTo>
                    <a:pt x="12293981" y="0"/>
                  </a:lnTo>
                  <a:lnTo>
                    <a:pt x="12293981" y="6350"/>
                  </a:lnTo>
                  <a:lnTo>
                    <a:pt x="12293981" y="0"/>
                  </a:lnTo>
                  <a:cubicBezTo>
                    <a:pt x="12385802" y="0"/>
                    <a:pt x="12460351" y="74041"/>
                    <a:pt x="12460351" y="165481"/>
                  </a:cubicBezTo>
                  <a:lnTo>
                    <a:pt x="12454001" y="165481"/>
                  </a:lnTo>
                  <a:lnTo>
                    <a:pt x="12460351" y="165481"/>
                  </a:lnTo>
                  <a:lnTo>
                    <a:pt x="12460351" y="2021586"/>
                  </a:lnTo>
                  <a:lnTo>
                    <a:pt x="12454001" y="2021586"/>
                  </a:lnTo>
                  <a:lnTo>
                    <a:pt x="12460351" y="2021586"/>
                  </a:lnTo>
                  <a:cubicBezTo>
                    <a:pt x="12460351" y="2113026"/>
                    <a:pt x="12385802" y="2187067"/>
                    <a:pt x="12293981" y="2187067"/>
                  </a:cubicBezTo>
                  <a:lnTo>
                    <a:pt x="12293981" y="2180717"/>
                  </a:lnTo>
                  <a:lnTo>
                    <a:pt x="12293981" y="2187067"/>
                  </a:lnTo>
                  <a:lnTo>
                    <a:pt x="166370" y="2187067"/>
                  </a:lnTo>
                  <a:lnTo>
                    <a:pt x="166370" y="2180717"/>
                  </a:lnTo>
                  <a:lnTo>
                    <a:pt x="166370" y="2187067"/>
                  </a:lnTo>
                  <a:cubicBezTo>
                    <a:pt x="74549" y="2187067"/>
                    <a:pt x="0" y="2113026"/>
                    <a:pt x="0" y="2021586"/>
                  </a:cubicBezTo>
                  <a:lnTo>
                    <a:pt x="0" y="165481"/>
                  </a:lnTo>
                  <a:lnTo>
                    <a:pt x="6350" y="165481"/>
                  </a:lnTo>
                  <a:lnTo>
                    <a:pt x="0" y="165481"/>
                  </a:lnTo>
                  <a:moveTo>
                    <a:pt x="12700" y="165481"/>
                  </a:moveTo>
                  <a:lnTo>
                    <a:pt x="12700" y="2021586"/>
                  </a:lnTo>
                  <a:lnTo>
                    <a:pt x="6350" y="2021586"/>
                  </a:lnTo>
                  <a:lnTo>
                    <a:pt x="12700" y="2021586"/>
                  </a:lnTo>
                  <a:cubicBezTo>
                    <a:pt x="12700" y="2105914"/>
                    <a:pt x="81407" y="2174367"/>
                    <a:pt x="166370" y="2174367"/>
                  </a:cubicBezTo>
                  <a:lnTo>
                    <a:pt x="12293981" y="2174367"/>
                  </a:lnTo>
                  <a:cubicBezTo>
                    <a:pt x="12378817" y="2174367"/>
                    <a:pt x="12447651" y="2105914"/>
                    <a:pt x="12447651" y="2021586"/>
                  </a:cubicBezTo>
                  <a:lnTo>
                    <a:pt x="12447651" y="165481"/>
                  </a:lnTo>
                  <a:cubicBezTo>
                    <a:pt x="12447651" y="81153"/>
                    <a:pt x="12378944" y="12700"/>
                    <a:pt x="12293981" y="12700"/>
                  </a:cubicBezTo>
                  <a:lnTo>
                    <a:pt x="166370" y="12700"/>
                  </a:lnTo>
                  <a:lnTo>
                    <a:pt x="166370" y="6350"/>
                  </a:lnTo>
                  <a:lnTo>
                    <a:pt x="166370" y="12700"/>
                  </a:lnTo>
                  <a:cubicBezTo>
                    <a:pt x="81407" y="12700"/>
                    <a:pt x="12700" y="81153"/>
                    <a:pt x="12700" y="165481"/>
                  </a:cubicBezTo>
                  <a:close/>
                </a:path>
              </a:pathLst>
            </a:custGeom>
            <a:solidFill>
              <a:srgbClr val="D6BADD"/>
            </a:solidFill>
          </p:spPr>
        </p:sp>
      </p:grpSp>
      <p:grpSp>
        <p:nvGrpSpPr>
          <p:cNvPr id="39" name="Group 39"/>
          <p:cNvGrpSpPr/>
          <p:nvPr/>
        </p:nvGrpSpPr>
        <p:grpSpPr>
          <a:xfrm>
            <a:off x="1340941" y="8125717"/>
            <a:ext cx="3344167" cy="417910"/>
            <a:chOff x="0" y="0"/>
            <a:chExt cx="4458890" cy="557213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4458890" cy="557213"/>
            </a:xfrm>
            <a:custGeom>
              <a:avLst/>
              <a:gdLst/>
              <a:ahLst/>
              <a:cxnLst/>
              <a:rect l="l" t="t" r="r" b="b"/>
              <a:pathLst>
                <a:path w="4458890" h="557213">
                  <a:moveTo>
                    <a:pt x="0" y="0"/>
                  </a:moveTo>
                  <a:lnTo>
                    <a:pt x="4458890" y="0"/>
                  </a:lnTo>
                  <a:lnTo>
                    <a:pt x="4458890" y="557213"/>
                  </a:lnTo>
                  <a:lnTo>
                    <a:pt x="0" y="5572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9525"/>
              <a:ext cx="4458890" cy="5667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49"/>
                </a:lnSpc>
              </a:pPr>
              <a:r>
                <a:rPr lang="en-US" sz="2625" b="1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Time Frames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340941" y="8714185"/>
            <a:ext cx="8748118" cy="454819"/>
            <a:chOff x="0" y="0"/>
            <a:chExt cx="11664157" cy="606425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1664157" cy="606425"/>
            </a:xfrm>
            <a:custGeom>
              <a:avLst/>
              <a:gdLst/>
              <a:ahLst/>
              <a:cxnLst/>
              <a:rect l="l" t="t" r="r" b="b"/>
              <a:pathLst>
                <a:path w="11664157" h="606425">
                  <a:moveTo>
                    <a:pt x="0" y="0"/>
                  </a:moveTo>
                  <a:lnTo>
                    <a:pt x="11664157" y="0"/>
                  </a:lnTo>
                  <a:lnTo>
                    <a:pt x="11664157" y="606425"/>
                  </a:lnTo>
                  <a:lnTo>
                    <a:pt x="0" y="6064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0" y="-95250"/>
              <a:ext cx="11664157" cy="7016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Which periods should we focus on?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C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EDE8">
                <a:alpha val="90196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4636941" y="447666"/>
            <a:ext cx="8401741" cy="2246604"/>
            <a:chOff x="0" y="0"/>
            <a:chExt cx="11202322" cy="2995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202322" cy="2995472"/>
            </a:xfrm>
            <a:custGeom>
              <a:avLst/>
              <a:gdLst/>
              <a:ahLst/>
              <a:cxnLst/>
              <a:rect l="l" t="t" r="r" b="b"/>
              <a:pathLst>
                <a:path w="11202322" h="2995472">
                  <a:moveTo>
                    <a:pt x="0" y="0"/>
                  </a:moveTo>
                  <a:lnTo>
                    <a:pt x="11202322" y="0"/>
                  </a:lnTo>
                  <a:lnTo>
                    <a:pt x="11202322" y="2995472"/>
                  </a:lnTo>
                  <a:lnTo>
                    <a:pt x="0" y="29954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1202322" cy="30240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8249"/>
                </a:lnSpc>
              </a:pPr>
              <a:r>
                <a:rPr lang="en-US" sz="6599" b="1">
                  <a:solidFill>
                    <a:srgbClr val="000000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Forming Data Questions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47155" y="4309851"/>
            <a:ext cx="4844399" cy="551174"/>
            <a:chOff x="0" y="0"/>
            <a:chExt cx="5155605" cy="58658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55605" cy="586582"/>
            </a:xfrm>
            <a:custGeom>
              <a:avLst/>
              <a:gdLst/>
              <a:ahLst/>
              <a:cxnLst/>
              <a:rect l="l" t="t" r="r" b="b"/>
              <a:pathLst>
                <a:path w="5155605" h="586582">
                  <a:moveTo>
                    <a:pt x="0" y="0"/>
                  </a:moveTo>
                  <a:lnTo>
                    <a:pt x="5155605" y="0"/>
                  </a:lnTo>
                  <a:lnTo>
                    <a:pt x="5155605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5155605" cy="59610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000000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Example Data Questions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47155" y="5160169"/>
            <a:ext cx="7731919" cy="583406"/>
            <a:chOff x="0" y="0"/>
            <a:chExt cx="10309225" cy="7778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309225" cy="777875"/>
            </a:xfrm>
            <a:custGeom>
              <a:avLst/>
              <a:gdLst/>
              <a:ahLst/>
              <a:cxnLst/>
              <a:rect l="l" t="t" r="r" b="b"/>
              <a:pathLst>
                <a:path w="10309225" h="777875">
                  <a:moveTo>
                    <a:pt x="0" y="0"/>
                  </a:moveTo>
                  <a:lnTo>
                    <a:pt x="10309225" y="0"/>
                  </a:lnTo>
                  <a:lnTo>
                    <a:pt x="10309225" y="777875"/>
                  </a:lnTo>
                  <a:lnTo>
                    <a:pt x="0" y="7778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23825"/>
              <a:ext cx="10309225" cy="901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39240" lvl="1" indent="-219620" algn="l">
                <a:lnSpc>
                  <a:spcPts val="4722"/>
                </a:lnSpc>
                <a:buFont typeface="Arial"/>
                <a:buChar char="•"/>
              </a:pPr>
              <a:r>
                <a:rPr lang="en-US" sz="2912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How many users adopted the feature?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47155" y="6069417"/>
            <a:ext cx="7731919" cy="554442"/>
            <a:chOff x="0" y="0"/>
            <a:chExt cx="10309225" cy="73925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309225" cy="739256"/>
            </a:xfrm>
            <a:custGeom>
              <a:avLst/>
              <a:gdLst/>
              <a:ahLst/>
              <a:cxnLst/>
              <a:rect l="l" t="t" r="r" b="b"/>
              <a:pathLst>
                <a:path w="10309225" h="739256">
                  <a:moveTo>
                    <a:pt x="0" y="0"/>
                  </a:moveTo>
                  <a:lnTo>
                    <a:pt x="10309225" y="0"/>
                  </a:lnTo>
                  <a:lnTo>
                    <a:pt x="10309225" y="739256"/>
                  </a:lnTo>
                  <a:lnTo>
                    <a:pt x="0" y="7392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123825"/>
              <a:ext cx="10309225" cy="86308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39240" lvl="1" indent="-219620" algn="l">
                <a:lnSpc>
                  <a:spcPts val="4722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912" u="none" strike="noStrike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Did performance change after launch?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05893" y="6776258"/>
            <a:ext cx="7731919" cy="554442"/>
            <a:chOff x="0" y="0"/>
            <a:chExt cx="10309225" cy="73925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309225" cy="739256"/>
            </a:xfrm>
            <a:custGeom>
              <a:avLst/>
              <a:gdLst/>
              <a:ahLst/>
              <a:cxnLst/>
              <a:rect l="l" t="t" r="r" b="b"/>
              <a:pathLst>
                <a:path w="10309225" h="739256">
                  <a:moveTo>
                    <a:pt x="0" y="0"/>
                  </a:moveTo>
                  <a:lnTo>
                    <a:pt x="10309225" y="0"/>
                  </a:lnTo>
                  <a:lnTo>
                    <a:pt x="10309225" y="739256"/>
                  </a:lnTo>
                  <a:lnTo>
                    <a:pt x="0" y="7392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123825"/>
              <a:ext cx="10309225" cy="86308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39240" lvl="1" indent="-219620" algn="l">
                <a:lnSpc>
                  <a:spcPts val="4722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912" u="none" strike="noStrike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Retention or churn by week?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28700" y="7462448"/>
            <a:ext cx="7731919" cy="554442"/>
            <a:chOff x="0" y="0"/>
            <a:chExt cx="10309225" cy="73925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309225" cy="739256"/>
            </a:xfrm>
            <a:custGeom>
              <a:avLst/>
              <a:gdLst/>
              <a:ahLst/>
              <a:cxnLst/>
              <a:rect l="l" t="t" r="r" b="b"/>
              <a:pathLst>
                <a:path w="10309225" h="739256">
                  <a:moveTo>
                    <a:pt x="0" y="0"/>
                  </a:moveTo>
                  <a:lnTo>
                    <a:pt x="10309225" y="0"/>
                  </a:lnTo>
                  <a:lnTo>
                    <a:pt x="10309225" y="739256"/>
                  </a:lnTo>
                  <a:lnTo>
                    <a:pt x="0" y="7392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123825"/>
              <a:ext cx="10309225" cy="86308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39240" lvl="1" indent="-219620" algn="l">
                <a:lnSpc>
                  <a:spcPts val="4722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912" u="none" strike="noStrike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Support patterns before and after?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518451" y="4421089"/>
            <a:ext cx="3520231" cy="439936"/>
            <a:chOff x="0" y="0"/>
            <a:chExt cx="4693642" cy="58658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693642" cy="586582"/>
            </a:xfrm>
            <a:custGeom>
              <a:avLst/>
              <a:gdLst/>
              <a:ahLst/>
              <a:cxnLst/>
              <a:rect l="l" t="t" r="r" b="b"/>
              <a:pathLst>
                <a:path w="4693642" h="586582">
                  <a:moveTo>
                    <a:pt x="0" y="0"/>
                  </a:moveTo>
                  <a:lnTo>
                    <a:pt x="4693642" y="0"/>
                  </a:lnTo>
                  <a:lnTo>
                    <a:pt x="469364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9525"/>
              <a:ext cx="4693642" cy="59610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000000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Purpose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527381" y="5007025"/>
            <a:ext cx="7731919" cy="1144992"/>
            <a:chOff x="0" y="0"/>
            <a:chExt cx="10309225" cy="152665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0309225" cy="1526656"/>
            </a:xfrm>
            <a:custGeom>
              <a:avLst/>
              <a:gdLst/>
              <a:ahLst/>
              <a:cxnLst/>
              <a:rect l="l" t="t" r="r" b="b"/>
              <a:pathLst>
                <a:path w="10309225" h="1526656">
                  <a:moveTo>
                    <a:pt x="0" y="0"/>
                  </a:moveTo>
                  <a:lnTo>
                    <a:pt x="10309225" y="0"/>
                  </a:lnTo>
                  <a:lnTo>
                    <a:pt x="10309225" y="1526656"/>
                  </a:lnTo>
                  <a:lnTo>
                    <a:pt x="0" y="15266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123825"/>
              <a:ext cx="10309225" cy="165048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39240" lvl="1" indent="-219620" algn="l">
                <a:lnSpc>
                  <a:spcPts val="4722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912" u="none" strike="noStrike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Transform business goals into measurable data queries.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518451" y="6298017"/>
            <a:ext cx="7731919" cy="554442"/>
            <a:chOff x="0" y="0"/>
            <a:chExt cx="10309225" cy="739256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0309225" cy="739256"/>
            </a:xfrm>
            <a:custGeom>
              <a:avLst/>
              <a:gdLst/>
              <a:ahLst/>
              <a:cxnLst/>
              <a:rect l="l" t="t" r="r" b="b"/>
              <a:pathLst>
                <a:path w="10309225" h="739256">
                  <a:moveTo>
                    <a:pt x="0" y="0"/>
                  </a:moveTo>
                  <a:lnTo>
                    <a:pt x="10309225" y="0"/>
                  </a:lnTo>
                  <a:lnTo>
                    <a:pt x="10309225" y="739256"/>
                  </a:lnTo>
                  <a:lnTo>
                    <a:pt x="0" y="7392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123825"/>
              <a:ext cx="10309225" cy="86308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39240" lvl="1" indent="-219620" algn="l">
                <a:lnSpc>
                  <a:spcPts val="4722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912" u="none" strike="noStrike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Enable precise and actionable analysis.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EDE8">
                <a:alpha val="90196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514350" y="5299533"/>
            <a:ext cx="727384" cy="727384"/>
            <a:chOff x="0" y="0"/>
            <a:chExt cx="910233" cy="910233"/>
          </a:xfrm>
        </p:grpSpPr>
        <p:sp>
          <p:nvSpPr>
            <p:cNvPr id="6" name="Freeform 6"/>
            <p:cNvSpPr/>
            <p:nvPr/>
          </p:nvSpPr>
          <p:spPr>
            <a:xfrm>
              <a:off x="6350" y="635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167513"/>
                  </a:moveTo>
                  <a:cubicBezTo>
                    <a:pt x="0" y="75057"/>
                    <a:pt x="75057" y="0"/>
                    <a:pt x="167513" y="0"/>
                  </a:cubicBezTo>
                  <a:lnTo>
                    <a:pt x="729996" y="0"/>
                  </a:lnTo>
                  <a:cubicBezTo>
                    <a:pt x="822579" y="0"/>
                    <a:pt x="897509" y="75057"/>
                    <a:pt x="897509" y="167513"/>
                  </a:cubicBezTo>
                  <a:lnTo>
                    <a:pt x="897509" y="729996"/>
                  </a:lnTo>
                  <a:cubicBezTo>
                    <a:pt x="897509" y="822579"/>
                    <a:pt x="822452" y="897509"/>
                    <a:pt x="729996" y="897509"/>
                  </a:cubicBezTo>
                  <a:lnTo>
                    <a:pt x="167513" y="897509"/>
                  </a:lnTo>
                  <a:cubicBezTo>
                    <a:pt x="75057" y="897509"/>
                    <a:pt x="0" y="822452"/>
                    <a:pt x="0" y="729996"/>
                  </a:cubicBezTo>
                  <a:close/>
                </a:path>
              </a:pathLst>
            </a:custGeom>
            <a:solidFill>
              <a:srgbClr val="F0D4F7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910209" cy="910209"/>
            </a:xfrm>
            <a:custGeom>
              <a:avLst/>
              <a:gdLst/>
              <a:ahLst/>
              <a:cxnLst/>
              <a:rect l="l" t="t" r="r" b="b"/>
              <a:pathLst>
                <a:path w="910209" h="910209">
                  <a:moveTo>
                    <a:pt x="0" y="173863"/>
                  </a:moveTo>
                  <a:cubicBezTo>
                    <a:pt x="0" y="77851"/>
                    <a:pt x="77851" y="0"/>
                    <a:pt x="173863" y="0"/>
                  </a:cubicBezTo>
                  <a:lnTo>
                    <a:pt x="736346" y="0"/>
                  </a:lnTo>
                  <a:lnTo>
                    <a:pt x="736346" y="6350"/>
                  </a:lnTo>
                  <a:lnTo>
                    <a:pt x="736346" y="0"/>
                  </a:lnTo>
                  <a:lnTo>
                    <a:pt x="736346" y="6350"/>
                  </a:lnTo>
                  <a:lnTo>
                    <a:pt x="736346" y="0"/>
                  </a:lnTo>
                  <a:cubicBezTo>
                    <a:pt x="832358" y="0"/>
                    <a:pt x="910209" y="77851"/>
                    <a:pt x="910209" y="173863"/>
                  </a:cubicBezTo>
                  <a:lnTo>
                    <a:pt x="910209" y="736346"/>
                  </a:lnTo>
                  <a:lnTo>
                    <a:pt x="903859" y="736346"/>
                  </a:lnTo>
                  <a:lnTo>
                    <a:pt x="910209" y="736346"/>
                  </a:lnTo>
                  <a:cubicBezTo>
                    <a:pt x="910209" y="832358"/>
                    <a:pt x="832358" y="910209"/>
                    <a:pt x="736346" y="910209"/>
                  </a:cubicBezTo>
                  <a:lnTo>
                    <a:pt x="736346" y="903859"/>
                  </a:lnTo>
                  <a:lnTo>
                    <a:pt x="736346" y="910209"/>
                  </a:lnTo>
                  <a:lnTo>
                    <a:pt x="173863" y="910209"/>
                  </a:lnTo>
                  <a:lnTo>
                    <a:pt x="173863" y="903859"/>
                  </a:lnTo>
                  <a:lnTo>
                    <a:pt x="173863" y="910209"/>
                  </a:lnTo>
                  <a:cubicBezTo>
                    <a:pt x="77851" y="910209"/>
                    <a:pt x="0" y="832358"/>
                    <a:pt x="0" y="736346"/>
                  </a:cubicBezTo>
                  <a:lnTo>
                    <a:pt x="0" y="173863"/>
                  </a:lnTo>
                  <a:lnTo>
                    <a:pt x="6350" y="173863"/>
                  </a:lnTo>
                  <a:lnTo>
                    <a:pt x="0" y="173863"/>
                  </a:lnTo>
                  <a:moveTo>
                    <a:pt x="12700" y="173863"/>
                  </a:moveTo>
                  <a:lnTo>
                    <a:pt x="12700" y="736346"/>
                  </a:lnTo>
                  <a:lnTo>
                    <a:pt x="6350" y="736346"/>
                  </a:lnTo>
                  <a:lnTo>
                    <a:pt x="12700" y="736346"/>
                  </a:lnTo>
                  <a:cubicBezTo>
                    <a:pt x="12700" y="825373"/>
                    <a:pt x="84836" y="897509"/>
                    <a:pt x="173863" y="897509"/>
                  </a:cubicBezTo>
                  <a:lnTo>
                    <a:pt x="736346" y="897509"/>
                  </a:lnTo>
                  <a:cubicBezTo>
                    <a:pt x="825373" y="897509"/>
                    <a:pt x="897509" y="825373"/>
                    <a:pt x="897509" y="736346"/>
                  </a:cubicBezTo>
                  <a:lnTo>
                    <a:pt x="897509" y="173863"/>
                  </a:lnTo>
                  <a:lnTo>
                    <a:pt x="903859" y="173863"/>
                  </a:lnTo>
                  <a:lnTo>
                    <a:pt x="897509" y="173863"/>
                  </a:lnTo>
                  <a:cubicBezTo>
                    <a:pt x="897509" y="84836"/>
                    <a:pt x="825373" y="12700"/>
                    <a:pt x="736346" y="12700"/>
                  </a:cubicBezTo>
                  <a:lnTo>
                    <a:pt x="173863" y="12700"/>
                  </a:lnTo>
                  <a:lnTo>
                    <a:pt x="173863" y="6350"/>
                  </a:lnTo>
                  <a:lnTo>
                    <a:pt x="173863" y="12700"/>
                  </a:lnTo>
                  <a:cubicBezTo>
                    <a:pt x="84836" y="12700"/>
                    <a:pt x="12700" y="84836"/>
                    <a:pt x="12700" y="173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652944" y="5381834"/>
            <a:ext cx="450035" cy="562624"/>
            <a:chOff x="0" y="0"/>
            <a:chExt cx="563165" cy="70405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63165" cy="704057"/>
            </a:xfrm>
            <a:custGeom>
              <a:avLst/>
              <a:gdLst/>
              <a:ahLst/>
              <a:cxnLst/>
              <a:rect l="l" t="t" r="r" b="b"/>
              <a:pathLst>
                <a:path w="563165" h="704057">
                  <a:moveTo>
                    <a:pt x="0" y="0"/>
                  </a:moveTo>
                  <a:lnTo>
                    <a:pt x="563165" y="0"/>
                  </a:lnTo>
                  <a:lnTo>
                    <a:pt x="563165" y="704057"/>
                  </a:lnTo>
                  <a:lnTo>
                    <a:pt x="0" y="7040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66675"/>
              <a:ext cx="563165" cy="63738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529"/>
                </a:lnSpc>
              </a:pPr>
              <a:r>
                <a:rPr lang="en-US" sz="3529" b="1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55394" y="5414182"/>
            <a:ext cx="4449773" cy="937496"/>
            <a:chOff x="0" y="0"/>
            <a:chExt cx="5568355" cy="117316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568355" cy="1173163"/>
            </a:xfrm>
            <a:custGeom>
              <a:avLst/>
              <a:gdLst/>
              <a:ahLst/>
              <a:cxnLst/>
              <a:rect l="l" t="t" r="r" b="b"/>
              <a:pathLst>
                <a:path w="5568355" h="1173163">
                  <a:moveTo>
                    <a:pt x="0" y="0"/>
                  </a:moveTo>
                  <a:lnTo>
                    <a:pt x="5568355" y="0"/>
                  </a:lnTo>
                  <a:lnTo>
                    <a:pt x="5568355" y="1173163"/>
                  </a:lnTo>
                  <a:lnTo>
                    <a:pt x="0" y="11731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5568355" cy="11922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62"/>
                </a:lnSpc>
              </a:pPr>
              <a:r>
                <a:rPr lang="en-US" sz="2930" b="1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Identify active users during launch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398591" y="5299533"/>
            <a:ext cx="727384" cy="727384"/>
            <a:chOff x="0" y="0"/>
            <a:chExt cx="910233" cy="910233"/>
          </a:xfrm>
        </p:grpSpPr>
        <p:sp>
          <p:nvSpPr>
            <p:cNvPr id="15" name="Freeform 15"/>
            <p:cNvSpPr/>
            <p:nvPr/>
          </p:nvSpPr>
          <p:spPr>
            <a:xfrm>
              <a:off x="6350" y="635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167513"/>
                  </a:moveTo>
                  <a:cubicBezTo>
                    <a:pt x="0" y="75057"/>
                    <a:pt x="75057" y="0"/>
                    <a:pt x="167513" y="0"/>
                  </a:cubicBezTo>
                  <a:lnTo>
                    <a:pt x="729996" y="0"/>
                  </a:lnTo>
                  <a:cubicBezTo>
                    <a:pt x="822579" y="0"/>
                    <a:pt x="897509" y="75057"/>
                    <a:pt x="897509" y="167513"/>
                  </a:cubicBezTo>
                  <a:lnTo>
                    <a:pt x="897509" y="729996"/>
                  </a:lnTo>
                  <a:cubicBezTo>
                    <a:pt x="897509" y="822579"/>
                    <a:pt x="822452" y="897509"/>
                    <a:pt x="729996" y="897509"/>
                  </a:cubicBezTo>
                  <a:lnTo>
                    <a:pt x="167513" y="897509"/>
                  </a:lnTo>
                  <a:cubicBezTo>
                    <a:pt x="75057" y="897509"/>
                    <a:pt x="0" y="822452"/>
                    <a:pt x="0" y="729996"/>
                  </a:cubicBezTo>
                  <a:close/>
                </a:path>
              </a:pathLst>
            </a:custGeom>
            <a:solidFill>
              <a:srgbClr val="F0D4F7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910209" cy="910209"/>
            </a:xfrm>
            <a:custGeom>
              <a:avLst/>
              <a:gdLst/>
              <a:ahLst/>
              <a:cxnLst/>
              <a:rect l="l" t="t" r="r" b="b"/>
              <a:pathLst>
                <a:path w="910209" h="910209">
                  <a:moveTo>
                    <a:pt x="0" y="173863"/>
                  </a:moveTo>
                  <a:cubicBezTo>
                    <a:pt x="0" y="77851"/>
                    <a:pt x="77851" y="0"/>
                    <a:pt x="173863" y="0"/>
                  </a:cubicBezTo>
                  <a:lnTo>
                    <a:pt x="736346" y="0"/>
                  </a:lnTo>
                  <a:lnTo>
                    <a:pt x="736346" y="6350"/>
                  </a:lnTo>
                  <a:lnTo>
                    <a:pt x="736346" y="0"/>
                  </a:lnTo>
                  <a:lnTo>
                    <a:pt x="736346" y="6350"/>
                  </a:lnTo>
                  <a:lnTo>
                    <a:pt x="736346" y="0"/>
                  </a:lnTo>
                  <a:cubicBezTo>
                    <a:pt x="832358" y="0"/>
                    <a:pt x="910209" y="77851"/>
                    <a:pt x="910209" y="173863"/>
                  </a:cubicBezTo>
                  <a:lnTo>
                    <a:pt x="910209" y="736346"/>
                  </a:lnTo>
                  <a:lnTo>
                    <a:pt x="903859" y="736346"/>
                  </a:lnTo>
                  <a:lnTo>
                    <a:pt x="910209" y="736346"/>
                  </a:lnTo>
                  <a:cubicBezTo>
                    <a:pt x="910209" y="832358"/>
                    <a:pt x="832358" y="910209"/>
                    <a:pt x="736346" y="910209"/>
                  </a:cubicBezTo>
                  <a:lnTo>
                    <a:pt x="736346" y="903859"/>
                  </a:lnTo>
                  <a:lnTo>
                    <a:pt x="736346" y="910209"/>
                  </a:lnTo>
                  <a:lnTo>
                    <a:pt x="173863" y="910209"/>
                  </a:lnTo>
                  <a:lnTo>
                    <a:pt x="173863" y="903859"/>
                  </a:lnTo>
                  <a:lnTo>
                    <a:pt x="173863" y="910209"/>
                  </a:lnTo>
                  <a:cubicBezTo>
                    <a:pt x="77851" y="910209"/>
                    <a:pt x="0" y="832358"/>
                    <a:pt x="0" y="736346"/>
                  </a:cubicBezTo>
                  <a:lnTo>
                    <a:pt x="0" y="173863"/>
                  </a:lnTo>
                  <a:lnTo>
                    <a:pt x="6350" y="173863"/>
                  </a:lnTo>
                  <a:lnTo>
                    <a:pt x="0" y="173863"/>
                  </a:lnTo>
                  <a:moveTo>
                    <a:pt x="12700" y="173863"/>
                  </a:moveTo>
                  <a:lnTo>
                    <a:pt x="12700" y="736346"/>
                  </a:lnTo>
                  <a:lnTo>
                    <a:pt x="6350" y="736346"/>
                  </a:lnTo>
                  <a:lnTo>
                    <a:pt x="12700" y="736346"/>
                  </a:lnTo>
                  <a:cubicBezTo>
                    <a:pt x="12700" y="825373"/>
                    <a:pt x="84836" y="897509"/>
                    <a:pt x="173863" y="897509"/>
                  </a:cubicBezTo>
                  <a:lnTo>
                    <a:pt x="736346" y="897509"/>
                  </a:lnTo>
                  <a:cubicBezTo>
                    <a:pt x="825373" y="897509"/>
                    <a:pt x="897509" y="825373"/>
                    <a:pt x="897509" y="736346"/>
                  </a:cubicBezTo>
                  <a:lnTo>
                    <a:pt x="897509" y="173863"/>
                  </a:lnTo>
                  <a:lnTo>
                    <a:pt x="903859" y="173863"/>
                  </a:lnTo>
                  <a:lnTo>
                    <a:pt x="897509" y="173863"/>
                  </a:lnTo>
                  <a:cubicBezTo>
                    <a:pt x="897509" y="84836"/>
                    <a:pt x="825373" y="12700"/>
                    <a:pt x="736346" y="12700"/>
                  </a:cubicBezTo>
                  <a:lnTo>
                    <a:pt x="173863" y="12700"/>
                  </a:lnTo>
                  <a:lnTo>
                    <a:pt x="173863" y="6350"/>
                  </a:lnTo>
                  <a:lnTo>
                    <a:pt x="173863" y="12700"/>
                  </a:lnTo>
                  <a:cubicBezTo>
                    <a:pt x="84836" y="12700"/>
                    <a:pt x="12700" y="84836"/>
                    <a:pt x="12700" y="173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6537187" y="5381834"/>
            <a:ext cx="450035" cy="562624"/>
            <a:chOff x="0" y="0"/>
            <a:chExt cx="563165" cy="70405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63165" cy="704057"/>
            </a:xfrm>
            <a:custGeom>
              <a:avLst/>
              <a:gdLst/>
              <a:ahLst/>
              <a:cxnLst/>
              <a:rect l="l" t="t" r="r" b="b"/>
              <a:pathLst>
                <a:path w="563165" h="704057">
                  <a:moveTo>
                    <a:pt x="0" y="0"/>
                  </a:moveTo>
                  <a:lnTo>
                    <a:pt x="563165" y="0"/>
                  </a:lnTo>
                  <a:lnTo>
                    <a:pt x="563165" y="704057"/>
                  </a:lnTo>
                  <a:lnTo>
                    <a:pt x="0" y="7040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66675"/>
              <a:ext cx="563165" cy="63738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529"/>
                </a:lnSpc>
              </a:pPr>
              <a:r>
                <a:rPr lang="en-US" sz="3529" b="1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439636" y="5414182"/>
            <a:ext cx="4449773" cy="937496"/>
            <a:chOff x="0" y="0"/>
            <a:chExt cx="5568355" cy="117316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568355" cy="1173163"/>
            </a:xfrm>
            <a:custGeom>
              <a:avLst/>
              <a:gdLst/>
              <a:ahLst/>
              <a:cxnLst/>
              <a:rect l="l" t="t" r="r" b="b"/>
              <a:pathLst>
                <a:path w="5568355" h="1173163">
                  <a:moveTo>
                    <a:pt x="0" y="0"/>
                  </a:moveTo>
                  <a:lnTo>
                    <a:pt x="5568355" y="0"/>
                  </a:lnTo>
                  <a:lnTo>
                    <a:pt x="5568355" y="1173163"/>
                  </a:lnTo>
                  <a:lnTo>
                    <a:pt x="0" y="11731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19050"/>
              <a:ext cx="5568355" cy="11922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62"/>
                </a:lnSpc>
              </a:pPr>
              <a:r>
                <a:rPr lang="en-US" sz="2930" b="1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Group adopters vs non-adopters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282833" y="5299533"/>
            <a:ext cx="727384" cy="727384"/>
            <a:chOff x="0" y="0"/>
            <a:chExt cx="910233" cy="910233"/>
          </a:xfrm>
        </p:grpSpPr>
        <p:sp>
          <p:nvSpPr>
            <p:cNvPr id="24" name="Freeform 24"/>
            <p:cNvSpPr/>
            <p:nvPr/>
          </p:nvSpPr>
          <p:spPr>
            <a:xfrm>
              <a:off x="6350" y="635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167513"/>
                  </a:moveTo>
                  <a:cubicBezTo>
                    <a:pt x="0" y="75057"/>
                    <a:pt x="75057" y="0"/>
                    <a:pt x="167513" y="0"/>
                  </a:cubicBezTo>
                  <a:lnTo>
                    <a:pt x="729996" y="0"/>
                  </a:lnTo>
                  <a:cubicBezTo>
                    <a:pt x="822579" y="0"/>
                    <a:pt x="897509" y="75057"/>
                    <a:pt x="897509" y="167513"/>
                  </a:cubicBezTo>
                  <a:lnTo>
                    <a:pt x="897509" y="729996"/>
                  </a:lnTo>
                  <a:cubicBezTo>
                    <a:pt x="897509" y="822579"/>
                    <a:pt x="822452" y="897509"/>
                    <a:pt x="729996" y="897509"/>
                  </a:cubicBezTo>
                  <a:lnTo>
                    <a:pt x="167513" y="897509"/>
                  </a:lnTo>
                  <a:cubicBezTo>
                    <a:pt x="75057" y="897509"/>
                    <a:pt x="0" y="822452"/>
                    <a:pt x="0" y="729996"/>
                  </a:cubicBezTo>
                  <a:close/>
                </a:path>
              </a:pathLst>
            </a:custGeom>
            <a:solidFill>
              <a:srgbClr val="F0D4F7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0"/>
              <a:ext cx="910209" cy="910209"/>
            </a:xfrm>
            <a:custGeom>
              <a:avLst/>
              <a:gdLst/>
              <a:ahLst/>
              <a:cxnLst/>
              <a:rect l="l" t="t" r="r" b="b"/>
              <a:pathLst>
                <a:path w="910209" h="910209">
                  <a:moveTo>
                    <a:pt x="0" y="173863"/>
                  </a:moveTo>
                  <a:cubicBezTo>
                    <a:pt x="0" y="77851"/>
                    <a:pt x="77851" y="0"/>
                    <a:pt x="173863" y="0"/>
                  </a:cubicBezTo>
                  <a:lnTo>
                    <a:pt x="736346" y="0"/>
                  </a:lnTo>
                  <a:lnTo>
                    <a:pt x="736346" y="6350"/>
                  </a:lnTo>
                  <a:lnTo>
                    <a:pt x="736346" y="0"/>
                  </a:lnTo>
                  <a:lnTo>
                    <a:pt x="736346" y="6350"/>
                  </a:lnTo>
                  <a:lnTo>
                    <a:pt x="736346" y="0"/>
                  </a:lnTo>
                  <a:cubicBezTo>
                    <a:pt x="832358" y="0"/>
                    <a:pt x="910209" y="77851"/>
                    <a:pt x="910209" y="173863"/>
                  </a:cubicBezTo>
                  <a:lnTo>
                    <a:pt x="910209" y="736346"/>
                  </a:lnTo>
                  <a:lnTo>
                    <a:pt x="903859" y="736346"/>
                  </a:lnTo>
                  <a:lnTo>
                    <a:pt x="910209" y="736346"/>
                  </a:lnTo>
                  <a:cubicBezTo>
                    <a:pt x="910209" y="832358"/>
                    <a:pt x="832358" y="910209"/>
                    <a:pt x="736346" y="910209"/>
                  </a:cubicBezTo>
                  <a:lnTo>
                    <a:pt x="736346" y="903859"/>
                  </a:lnTo>
                  <a:lnTo>
                    <a:pt x="736346" y="910209"/>
                  </a:lnTo>
                  <a:lnTo>
                    <a:pt x="173863" y="910209"/>
                  </a:lnTo>
                  <a:lnTo>
                    <a:pt x="173863" y="903859"/>
                  </a:lnTo>
                  <a:lnTo>
                    <a:pt x="173863" y="910209"/>
                  </a:lnTo>
                  <a:cubicBezTo>
                    <a:pt x="77851" y="910209"/>
                    <a:pt x="0" y="832358"/>
                    <a:pt x="0" y="736346"/>
                  </a:cubicBezTo>
                  <a:lnTo>
                    <a:pt x="0" y="173863"/>
                  </a:lnTo>
                  <a:lnTo>
                    <a:pt x="6350" y="173863"/>
                  </a:lnTo>
                  <a:lnTo>
                    <a:pt x="0" y="173863"/>
                  </a:lnTo>
                  <a:moveTo>
                    <a:pt x="12700" y="173863"/>
                  </a:moveTo>
                  <a:lnTo>
                    <a:pt x="12700" y="736346"/>
                  </a:lnTo>
                  <a:lnTo>
                    <a:pt x="6350" y="736346"/>
                  </a:lnTo>
                  <a:lnTo>
                    <a:pt x="12700" y="736346"/>
                  </a:lnTo>
                  <a:cubicBezTo>
                    <a:pt x="12700" y="825373"/>
                    <a:pt x="84836" y="897509"/>
                    <a:pt x="173863" y="897509"/>
                  </a:cubicBezTo>
                  <a:lnTo>
                    <a:pt x="736346" y="897509"/>
                  </a:lnTo>
                  <a:cubicBezTo>
                    <a:pt x="825373" y="897509"/>
                    <a:pt x="897509" y="825373"/>
                    <a:pt x="897509" y="736346"/>
                  </a:cubicBezTo>
                  <a:lnTo>
                    <a:pt x="897509" y="173863"/>
                  </a:lnTo>
                  <a:lnTo>
                    <a:pt x="903859" y="173863"/>
                  </a:lnTo>
                  <a:lnTo>
                    <a:pt x="897509" y="173863"/>
                  </a:lnTo>
                  <a:cubicBezTo>
                    <a:pt x="897509" y="84836"/>
                    <a:pt x="825373" y="12700"/>
                    <a:pt x="736346" y="12700"/>
                  </a:cubicBezTo>
                  <a:lnTo>
                    <a:pt x="173863" y="12700"/>
                  </a:lnTo>
                  <a:lnTo>
                    <a:pt x="173863" y="6350"/>
                  </a:lnTo>
                  <a:lnTo>
                    <a:pt x="173863" y="12700"/>
                  </a:lnTo>
                  <a:cubicBezTo>
                    <a:pt x="84836" y="12700"/>
                    <a:pt x="12700" y="84836"/>
                    <a:pt x="12700" y="173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2421428" y="5381834"/>
            <a:ext cx="450035" cy="562624"/>
            <a:chOff x="0" y="0"/>
            <a:chExt cx="563165" cy="70405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63165" cy="704057"/>
            </a:xfrm>
            <a:custGeom>
              <a:avLst/>
              <a:gdLst/>
              <a:ahLst/>
              <a:cxnLst/>
              <a:rect l="l" t="t" r="r" b="b"/>
              <a:pathLst>
                <a:path w="563165" h="704057">
                  <a:moveTo>
                    <a:pt x="0" y="0"/>
                  </a:moveTo>
                  <a:lnTo>
                    <a:pt x="563165" y="0"/>
                  </a:lnTo>
                  <a:lnTo>
                    <a:pt x="563165" y="704057"/>
                  </a:lnTo>
                  <a:lnTo>
                    <a:pt x="0" y="7040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66675"/>
              <a:ext cx="563165" cy="63738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529"/>
                </a:lnSpc>
              </a:pPr>
              <a:r>
                <a:rPr lang="en-US" sz="3529" b="1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3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323877" y="5414182"/>
            <a:ext cx="4449773" cy="937496"/>
            <a:chOff x="0" y="0"/>
            <a:chExt cx="5568355" cy="117316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5568355" cy="1173163"/>
            </a:xfrm>
            <a:custGeom>
              <a:avLst/>
              <a:gdLst/>
              <a:ahLst/>
              <a:cxnLst/>
              <a:rect l="l" t="t" r="r" b="b"/>
              <a:pathLst>
                <a:path w="5568355" h="1173163">
                  <a:moveTo>
                    <a:pt x="0" y="0"/>
                  </a:moveTo>
                  <a:lnTo>
                    <a:pt x="5568355" y="0"/>
                  </a:lnTo>
                  <a:lnTo>
                    <a:pt x="5568355" y="1173163"/>
                  </a:lnTo>
                  <a:lnTo>
                    <a:pt x="0" y="11731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19050"/>
              <a:ext cx="5568355" cy="11922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62"/>
                </a:lnSpc>
              </a:pPr>
              <a:r>
                <a:rPr lang="en-US" sz="2930" b="1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Extract system metrics pre/post launch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514350" y="6984233"/>
            <a:ext cx="727384" cy="727384"/>
            <a:chOff x="0" y="0"/>
            <a:chExt cx="910233" cy="910233"/>
          </a:xfrm>
        </p:grpSpPr>
        <p:sp>
          <p:nvSpPr>
            <p:cNvPr id="33" name="Freeform 33"/>
            <p:cNvSpPr/>
            <p:nvPr/>
          </p:nvSpPr>
          <p:spPr>
            <a:xfrm>
              <a:off x="6350" y="635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167513"/>
                  </a:moveTo>
                  <a:cubicBezTo>
                    <a:pt x="0" y="75057"/>
                    <a:pt x="75057" y="0"/>
                    <a:pt x="167513" y="0"/>
                  </a:cubicBezTo>
                  <a:lnTo>
                    <a:pt x="729996" y="0"/>
                  </a:lnTo>
                  <a:cubicBezTo>
                    <a:pt x="822579" y="0"/>
                    <a:pt x="897509" y="75057"/>
                    <a:pt x="897509" y="167513"/>
                  </a:cubicBezTo>
                  <a:lnTo>
                    <a:pt x="897509" y="729996"/>
                  </a:lnTo>
                  <a:cubicBezTo>
                    <a:pt x="897509" y="822579"/>
                    <a:pt x="822452" y="897509"/>
                    <a:pt x="729996" y="897509"/>
                  </a:cubicBezTo>
                  <a:lnTo>
                    <a:pt x="167513" y="897509"/>
                  </a:lnTo>
                  <a:cubicBezTo>
                    <a:pt x="75057" y="897509"/>
                    <a:pt x="0" y="822452"/>
                    <a:pt x="0" y="729996"/>
                  </a:cubicBezTo>
                  <a:close/>
                </a:path>
              </a:pathLst>
            </a:custGeom>
            <a:solidFill>
              <a:srgbClr val="F0D4F7"/>
            </a:solidFill>
          </p:spPr>
        </p:sp>
        <p:sp>
          <p:nvSpPr>
            <p:cNvPr id="34" name="Freeform 34"/>
            <p:cNvSpPr/>
            <p:nvPr/>
          </p:nvSpPr>
          <p:spPr>
            <a:xfrm>
              <a:off x="0" y="0"/>
              <a:ext cx="910209" cy="910209"/>
            </a:xfrm>
            <a:custGeom>
              <a:avLst/>
              <a:gdLst/>
              <a:ahLst/>
              <a:cxnLst/>
              <a:rect l="l" t="t" r="r" b="b"/>
              <a:pathLst>
                <a:path w="910209" h="910209">
                  <a:moveTo>
                    <a:pt x="0" y="173863"/>
                  </a:moveTo>
                  <a:cubicBezTo>
                    <a:pt x="0" y="77851"/>
                    <a:pt x="77851" y="0"/>
                    <a:pt x="173863" y="0"/>
                  </a:cubicBezTo>
                  <a:lnTo>
                    <a:pt x="736346" y="0"/>
                  </a:lnTo>
                  <a:lnTo>
                    <a:pt x="736346" y="6350"/>
                  </a:lnTo>
                  <a:lnTo>
                    <a:pt x="736346" y="0"/>
                  </a:lnTo>
                  <a:lnTo>
                    <a:pt x="736346" y="6350"/>
                  </a:lnTo>
                  <a:lnTo>
                    <a:pt x="736346" y="0"/>
                  </a:lnTo>
                  <a:cubicBezTo>
                    <a:pt x="832358" y="0"/>
                    <a:pt x="910209" y="77851"/>
                    <a:pt x="910209" y="173863"/>
                  </a:cubicBezTo>
                  <a:lnTo>
                    <a:pt x="910209" y="736346"/>
                  </a:lnTo>
                  <a:lnTo>
                    <a:pt x="903859" y="736346"/>
                  </a:lnTo>
                  <a:lnTo>
                    <a:pt x="910209" y="736346"/>
                  </a:lnTo>
                  <a:cubicBezTo>
                    <a:pt x="910209" y="832358"/>
                    <a:pt x="832358" y="910209"/>
                    <a:pt x="736346" y="910209"/>
                  </a:cubicBezTo>
                  <a:lnTo>
                    <a:pt x="736346" y="903859"/>
                  </a:lnTo>
                  <a:lnTo>
                    <a:pt x="736346" y="910209"/>
                  </a:lnTo>
                  <a:lnTo>
                    <a:pt x="173863" y="910209"/>
                  </a:lnTo>
                  <a:lnTo>
                    <a:pt x="173863" y="903859"/>
                  </a:lnTo>
                  <a:lnTo>
                    <a:pt x="173863" y="910209"/>
                  </a:lnTo>
                  <a:cubicBezTo>
                    <a:pt x="77851" y="910209"/>
                    <a:pt x="0" y="832358"/>
                    <a:pt x="0" y="736346"/>
                  </a:cubicBezTo>
                  <a:lnTo>
                    <a:pt x="0" y="173863"/>
                  </a:lnTo>
                  <a:lnTo>
                    <a:pt x="6350" y="173863"/>
                  </a:lnTo>
                  <a:lnTo>
                    <a:pt x="0" y="173863"/>
                  </a:lnTo>
                  <a:moveTo>
                    <a:pt x="12700" y="173863"/>
                  </a:moveTo>
                  <a:lnTo>
                    <a:pt x="12700" y="736346"/>
                  </a:lnTo>
                  <a:lnTo>
                    <a:pt x="6350" y="736346"/>
                  </a:lnTo>
                  <a:lnTo>
                    <a:pt x="12700" y="736346"/>
                  </a:lnTo>
                  <a:cubicBezTo>
                    <a:pt x="12700" y="825373"/>
                    <a:pt x="84836" y="897509"/>
                    <a:pt x="173863" y="897509"/>
                  </a:cubicBezTo>
                  <a:lnTo>
                    <a:pt x="736346" y="897509"/>
                  </a:lnTo>
                  <a:cubicBezTo>
                    <a:pt x="825373" y="897509"/>
                    <a:pt x="897509" y="825373"/>
                    <a:pt x="897509" y="736346"/>
                  </a:cubicBezTo>
                  <a:lnTo>
                    <a:pt x="897509" y="173863"/>
                  </a:lnTo>
                  <a:lnTo>
                    <a:pt x="903859" y="173863"/>
                  </a:lnTo>
                  <a:lnTo>
                    <a:pt x="897509" y="173863"/>
                  </a:lnTo>
                  <a:cubicBezTo>
                    <a:pt x="897509" y="84836"/>
                    <a:pt x="825373" y="12700"/>
                    <a:pt x="736346" y="12700"/>
                  </a:cubicBezTo>
                  <a:lnTo>
                    <a:pt x="173863" y="12700"/>
                  </a:lnTo>
                  <a:lnTo>
                    <a:pt x="173863" y="6350"/>
                  </a:lnTo>
                  <a:lnTo>
                    <a:pt x="173863" y="12700"/>
                  </a:lnTo>
                  <a:cubicBezTo>
                    <a:pt x="84836" y="12700"/>
                    <a:pt x="12700" y="84836"/>
                    <a:pt x="12700" y="173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5" name="Group 35"/>
          <p:cNvGrpSpPr/>
          <p:nvPr/>
        </p:nvGrpSpPr>
        <p:grpSpPr>
          <a:xfrm>
            <a:off x="652944" y="7066535"/>
            <a:ext cx="450035" cy="562624"/>
            <a:chOff x="0" y="0"/>
            <a:chExt cx="563165" cy="704057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563165" cy="704057"/>
            </a:xfrm>
            <a:custGeom>
              <a:avLst/>
              <a:gdLst/>
              <a:ahLst/>
              <a:cxnLst/>
              <a:rect l="l" t="t" r="r" b="b"/>
              <a:pathLst>
                <a:path w="563165" h="704057">
                  <a:moveTo>
                    <a:pt x="0" y="0"/>
                  </a:moveTo>
                  <a:lnTo>
                    <a:pt x="563165" y="0"/>
                  </a:lnTo>
                  <a:lnTo>
                    <a:pt x="563165" y="704057"/>
                  </a:lnTo>
                  <a:lnTo>
                    <a:pt x="0" y="7040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66675"/>
              <a:ext cx="563165" cy="63738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529"/>
                </a:lnSpc>
              </a:pPr>
              <a:r>
                <a:rPr lang="en-US" sz="3529" b="1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555394" y="7098883"/>
            <a:ext cx="7025823" cy="468748"/>
            <a:chOff x="0" y="0"/>
            <a:chExt cx="8791972" cy="586582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791972" cy="586582"/>
            </a:xfrm>
            <a:custGeom>
              <a:avLst/>
              <a:gdLst/>
              <a:ahLst/>
              <a:cxnLst/>
              <a:rect l="l" t="t" r="r" b="b"/>
              <a:pathLst>
                <a:path w="8791972" h="586582">
                  <a:moveTo>
                    <a:pt x="0" y="0"/>
                  </a:moveTo>
                  <a:lnTo>
                    <a:pt x="8791972" y="0"/>
                  </a:lnTo>
                  <a:lnTo>
                    <a:pt x="879197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19050"/>
              <a:ext cx="8791972" cy="6056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62"/>
                </a:lnSpc>
              </a:pPr>
              <a:r>
                <a:rPr lang="en-US" sz="2930" b="1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Analyze support tickets by volume/theme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340792" y="6984233"/>
            <a:ext cx="727384" cy="727384"/>
            <a:chOff x="0" y="0"/>
            <a:chExt cx="910233" cy="910233"/>
          </a:xfrm>
        </p:grpSpPr>
        <p:sp>
          <p:nvSpPr>
            <p:cNvPr id="42" name="Freeform 42"/>
            <p:cNvSpPr/>
            <p:nvPr/>
          </p:nvSpPr>
          <p:spPr>
            <a:xfrm>
              <a:off x="6350" y="6350"/>
              <a:ext cx="897509" cy="897509"/>
            </a:xfrm>
            <a:custGeom>
              <a:avLst/>
              <a:gdLst/>
              <a:ahLst/>
              <a:cxnLst/>
              <a:rect l="l" t="t" r="r" b="b"/>
              <a:pathLst>
                <a:path w="897509" h="897509">
                  <a:moveTo>
                    <a:pt x="0" y="167513"/>
                  </a:moveTo>
                  <a:cubicBezTo>
                    <a:pt x="0" y="75057"/>
                    <a:pt x="75057" y="0"/>
                    <a:pt x="167513" y="0"/>
                  </a:cubicBezTo>
                  <a:lnTo>
                    <a:pt x="729996" y="0"/>
                  </a:lnTo>
                  <a:cubicBezTo>
                    <a:pt x="822579" y="0"/>
                    <a:pt x="897509" y="75057"/>
                    <a:pt x="897509" y="167513"/>
                  </a:cubicBezTo>
                  <a:lnTo>
                    <a:pt x="897509" y="729996"/>
                  </a:lnTo>
                  <a:cubicBezTo>
                    <a:pt x="897509" y="822579"/>
                    <a:pt x="822452" y="897509"/>
                    <a:pt x="729996" y="897509"/>
                  </a:cubicBezTo>
                  <a:lnTo>
                    <a:pt x="167513" y="897509"/>
                  </a:lnTo>
                  <a:cubicBezTo>
                    <a:pt x="75057" y="897509"/>
                    <a:pt x="0" y="822452"/>
                    <a:pt x="0" y="729996"/>
                  </a:cubicBezTo>
                  <a:close/>
                </a:path>
              </a:pathLst>
            </a:custGeom>
            <a:solidFill>
              <a:srgbClr val="F0D4F7"/>
            </a:solidFill>
          </p:spPr>
        </p:sp>
        <p:sp>
          <p:nvSpPr>
            <p:cNvPr id="43" name="Freeform 43"/>
            <p:cNvSpPr/>
            <p:nvPr/>
          </p:nvSpPr>
          <p:spPr>
            <a:xfrm>
              <a:off x="0" y="0"/>
              <a:ext cx="910209" cy="910209"/>
            </a:xfrm>
            <a:custGeom>
              <a:avLst/>
              <a:gdLst/>
              <a:ahLst/>
              <a:cxnLst/>
              <a:rect l="l" t="t" r="r" b="b"/>
              <a:pathLst>
                <a:path w="910209" h="910209">
                  <a:moveTo>
                    <a:pt x="0" y="173863"/>
                  </a:moveTo>
                  <a:cubicBezTo>
                    <a:pt x="0" y="77851"/>
                    <a:pt x="77851" y="0"/>
                    <a:pt x="173863" y="0"/>
                  </a:cubicBezTo>
                  <a:lnTo>
                    <a:pt x="736346" y="0"/>
                  </a:lnTo>
                  <a:lnTo>
                    <a:pt x="736346" y="6350"/>
                  </a:lnTo>
                  <a:lnTo>
                    <a:pt x="736346" y="0"/>
                  </a:lnTo>
                  <a:lnTo>
                    <a:pt x="736346" y="6350"/>
                  </a:lnTo>
                  <a:lnTo>
                    <a:pt x="736346" y="0"/>
                  </a:lnTo>
                  <a:cubicBezTo>
                    <a:pt x="832358" y="0"/>
                    <a:pt x="910209" y="77851"/>
                    <a:pt x="910209" y="173863"/>
                  </a:cubicBezTo>
                  <a:lnTo>
                    <a:pt x="910209" y="736346"/>
                  </a:lnTo>
                  <a:lnTo>
                    <a:pt x="903859" y="736346"/>
                  </a:lnTo>
                  <a:lnTo>
                    <a:pt x="910209" y="736346"/>
                  </a:lnTo>
                  <a:cubicBezTo>
                    <a:pt x="910209" y="832358"/>
                    <a:pt x="832358" y="910209"/>
                    <a:pt x="736346" y="910209"/>
                  </a:cubicBezTo>
                  <a:lnTo>
                    <a:pt x="736346" y="903859"/>
                  </a:lnTo>
                  <a:lnTo>
                    <a:pt x="736346" y="910209"/>
                  </a:lnTo>
                  <a:lnTo>
                    <a:pt x="173863" y="910209"/>
                  </a:lnTo>
                  <a:lnTo>
                    <a:pt x="173863" y="903859"/>
                  </a:lnTo>
                  <a:lnTo>
                    <a:pt x="173863" y="910209"/>
                  </a:lnTo>
                  <a:cubicBezTo>
                    <a:pt x="77851" y="910209"/>
                    <a:pt x="0" y="832358"/>
                    <a:pt x="0" y="736346"/>
                  </a:cubicBezTo>
                  <a:lnTo>
                    <a:pt x="0" y="173863"/>
                  </a:lnTo>
                  <a:lnTo>
                    <a:pt x="6350" y="173863"/>
                  </a:lnTo>
                  <a:lnTo>
                    <a:pt x="0" y="173863"/>
                  </a:lnTo>
                  <a:moveTo>
                    <a:pt x="12700" y="173863"/>
                  </a:moveTo>
                  <a:lnTo>
                    <a:pt x="12700" y="736346"/>
                  </a:lnTo>
                  <a:lnTo>
                    <a:pt x="6350" y="736346"/>
                  </a:lnTo>
                  <a:lnTo>
                    <a:pt x="12700" y="736346"/>
                  </a:lnTo>
                  <a:cubicBezTo>
                    <a:pt x="12700" y="825373"/>
                    <a:pt x="84836" y="897509"/>
                    <a:pt x="173863" y="897509"/>
                  </a:cubicBezTo>
                  <a:lnTo>
                    <a:pt x="736346" y="897509"/>
                  </a:lnTo>
                  <a:cubicBezTo>
                    <a:pt x="825373" y="897509"/>
                    <a:pt x="897509" y="825373"/>
                    <a:pt x="897509" y="736346"/>
                  </a:cubicBezTo>
                  <a:lnTo>
                    <a:pt x="897509" y="173863"/>
                  </a:lnTo>
                  <a:lnTo>
                    <a:pt x="903859" y="173863"/>
                  </a:lnTo>
                  <a:lnTo>
                    <a:pt x="897509" y="173863"/>
                  </a:lnTo>
                  <a:cubicBezTo>
                    <a:pt x="897509" y="84836"/>
                    <a:pt x="825373" y="12700"/>
                    <a:pt x="736346" y="12700"/>
                  </a:cubicBezTo>
                  <a:lnTo>
                    <a:pt x="173863" y="12700"/>
                  </a:lnTo>
                  <a:lnTo>
                    <a:pt x="173863" y="6350"/>
                  </a:lnTo>
                  <a:lnTo>
                    <a:pt x="173863" y="12700"/>
                  </a:lnTo>
                  <a:cubicBezTo>
                    <a:pt x="84836" y="12700"/>
                    <a:pt x="12700" y="84836"/>
                    <a:pt x="12700" y="173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9479386" y="7066535"/>
            <a:ext cx="450035" cy="562624"/>
            <a:chOff x="0" y="0"/>
            <a:chExt cx="563165" cy="704057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563165" cy="704057"/>
            </a:xfrm>
            <a:custGeom>
              <a:avLst/>
              <a:gdLst/>
              <a:ahLst/>
              <a:cxnLst/>
              <a:rect l="l" t="t" r="r" b="b"/>
              <a:pathLst>
                <a:path w="563165" h="704057">
                  <a:moveTo>
                    <a:pt x="0" y="0"/>
                  </a:moveTo>
                  <a:lnTo>
                    <a:pt x="563165" y="0"/>
                  </a:lnTo>
                  <a:lnTo>
                    <a:pt x="563165" y="704057"/>
                  </a:lnTo>
                  <a:lnTo>
                    <a:pt x="0" y="7040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66675"/>
              <a:ext cx="563165" cy="63738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529"/>
                </a:lnSpc>
              </a:pPr>
              <a:r>
                <a:rPr lang="en-US" sz="3529" b="1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0381836" y="7098883"/>
            <a:ext cx="6168249" cy="468748"/>
            <a:chOff x="0" y="0"/>
            <a:chExt cx="7718822" cy="586582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7718822" cy="586582"/>
            </a:xfrm>
            <a:custGeom>
              <a:avLst/>
              <a:gdLst/>
              <a:ahLst/>
              <a:cxnLst/>
              <a:rect l="l" t="t" r="r" b="b"/>
              <a:pathLst>
                <a:path w="7718822" h="586582">
                  <a:moveTo>
                    <a:pt x="0" y="0"/>
                  </a:moveTo>
                  <a:lnTo>
                    <a:pt x="7718822" y="0"/>
                  </a:lnTo>
                  <a:lnTo>
                    <a:pt x="7718822" y="586582"/>
                  </a:lnTo>
                  <a:lnTo>
                    <a:pt x="0" y="5865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19050"/>
              <a:ext cx="7718822" cy="6056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62"/>
                </a:lnSpc>
              </a:pPr>
              <a:r>
                <a:rPr lang="en-US" sz="2930" b="1">
                  <a:solidFill>
                    <a:srgbClr val="272525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Compare usage and retention trends</a:t>
              </a:r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2526428" y="942975"/>
            <a:ext cx="12625545" cy="1386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115"/>
              </a:lnSpc>
            </a:pPr>
            <a:r>
              <a:rPr lang="en-US" sz="8550" b="1">
                <a:solidFill>
                  <a:srgbClr val="272525"/>
                </a:solidFill>
                <a:latin typeface="Source Serif Pro Bold"/>
                <a:ea typeface="Source Serif Pro Bold"/>
                <a:cs typeface="Source Serif Pro Bold"/>
                <a:sym typeface="Source Serif Pro Bold"/>
              </a:rPr>
              <a:t>Translating to Data Tasks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D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3EDE8">
                <a:alpha val="90196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318969" y="863946"/>
            <a:ext cx="15940331" cy="1051827"/>
            <a:chOff x="0" y="0"/>
            <a:chExt cx="21253774" cy="14024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253776" cy="1402436"/>
            </a:xfrm>
            <a:custGeom>
              <a:avLst/>
              <a:gdLst/>
              <a:ahLst/>
              <a:cxnLst/>
              <a:rect l="l" t="t" r="r" b="b"/>
              <a:pathLst>
                <a:path w="21253776" h="1402436">
                  <a:moveTo>
                    <a:pt x="0" y="0"/>
                  </a:moveTo>
                  <a:lnTo>
                    <a:pt x="21253776" y="0"/>
                  </a:lnTo>
                  <a:lnTo>
                    <a:pt x="21253776" y="1402436"/>
                  </a:lnTo>
                  <a:lnTo>
                    <a:pt x="0" y="14024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21253774" cy="143101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125"/>
                </a:lnSpc>
              </a:pPr>
              <a:r>
                <a:rPr lang="en-US" sz="5700" b="1" dirty="0">
                  <a:solidFill>
                    <a:srgbClr val="000000"/>
                  </a:solidFill>
                  <a:latin typeface="Source Serif Pro Bold"/>
                  <a:ea typeface="Source Serif Pro Bold"/>
                  <a:cs typeface="Source Serif Pro Bold"/>
                  <a:sym typeface="Source Serif Pro Bold"/>
                </a:rPr>
                <a:t>Common Questions We Might Answer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47155" y="3021947"/>
            <a:ext cx="16193690" cy="581776"/>
            <a:chOff x="0" y="0"/>
            <a:chExt cx="21591587" cy="7757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591588" cy="775702"/>
            </a:xfrm>
            <a:custGeom>
              <a:avLst/>
              <a:gdLst/>
              <a:ahLst/>
              <a:cxnLst/>
              <a:rect l="l" t="t" r="r" b="b"/>
              <a:pathLst>
                <a:path w="21591588" h="775702">
                  <a:moveTo>
                    <a:pt x="0" y="0"/>
                  </a:moveTo>
                  <a:lnTo>
                    <a:pt x="21591588" y="0"/>
                  </a:lnTo>
                  <a:lnTo>
                    <a:pt x="21591588" y="775702"/>
                  </a:lnTo>
                  <a:lnTo>
                    <a:pt x="0" y="7757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14300"/>
              <a:ext cx="21591587" cy="89000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54321" lvl="1" indent="-227160" algn="l">
                <a:lnSpc>
                  <a:spcPts val="4885"/>
                </a:lnSpc>
                <a:buAutoNum type="arabicPeriod"/>
              </a:pPr>
              <a:r>
                <a:rPr lang="en-US" sz="3012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Weekly retention of adopters vs non-adopters?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65610" y="3895051"/>
            <a:ext cx="16193690" cy="581777"/>
            <a:chOff x="0" y="0"/>
            <a:chExt cx="21591587" cy="77570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591588" cy="775703"/>
            </a:xfrm>
            <a:custGeom>
              <a:avLst/>
              <a:gdLst/>
              <a:ahLst/>
              <a:cxnLst/>
              <a:rect l="l" t="t" r="r" b="b"/>
              <a:pathLst>
                <a:path w="21591588" h="775703">
                  <a:moveTo>
                    <a:pt x="0" y="0"/>
                  </a:moveTo>
                  <a:lnTo>
                    <a:pt x="21591588" y="0"/>
                  </a:lnTo>
                  <a:lnTo>
                    <a:pt x="21591588" y="775703"/>
                  </a:lnTo>
                  <a:lnTo>
                    <a:pt x="0" y="775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114300"/>
              <a:ext cx="21591587" cy="89000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885"/>
                </a:lnSpc>
                <a:spcBef>
                  <a:spcPct val="0"/>
                </a:spcBef>
              </a:pPr>
              <a:r>
                <a:rPr lang="en-US" sz="3012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2. </a:t>
              </a:r>
              <a:r>
                <a:rPr lang="en-US" sz="3012" u="none" strike="noStrike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Feature impact on system and satisfaction?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0" y="4623306"/>
            <a:ext cx="16193690" cy="581777"/>
            <a:chOff x="0" y="0"/>
            <a:chExt cx="21591587" cy="77570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591588" cy="775703"/>
            </a:xfrm>
            <a:custGeom>
              <a:avLst/>
              <a:gdLst/>
              <a:ahLst/>
              <a:cxnLst/>
              <a:rect l="l" t="t" r="r" b="b"/>
              <a:pathLst>
                <a:path w="21591588" h="775703">
                  <a:moveTo>
                    <a:pt x="0" y="0"/>
                  </a:moveTo>
                  <a:lnTo>
                    <a:pt x="21591588" y="0"/>
                  </a:lnTo>
                  <a:lnTo>
                    <a:pt x="21591588" y="775703"/>
                  </a:lnTo>
                  <a:lnTo>
                    <a:pt x="0" y="775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114300"/>
              <a:ext cx="21591587" cy="89000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885"/>
                </a:lnSpc>
                <a:spcBef>
                  <a:spcPct val="0"/>
                </a:spcBef>
              </a:pPr>
              <a:r>
                <a:rPr lang="en-US" sz="3012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3. </a:t>
              </a:r>
              <a:r>
                <a:rPr lang="en-US" sz="3012" u="none" strike="noStrike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Which features attract which segments?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65610" y="5416554"/>
            <a:ext cx="16193690" cy="581777"/>
            <a:chOff x="0" y="0"/>
            <a:chExt cx="21591587" cy="77570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591588" cy="775703"/>
            </a:xfrm>
            <a:custGeom>
              <a:avLst/>
              <a:gdLst/>
              <a:ahLst/>
              <a:cxnLst/>
              <a:rect l="l" t="t" r="r" b="b"/>
              <a:pathLst>
                <a:path w="21591588" h="775703">
                  <a:moveTo>
                    <a:pt x="0" y="0"/>
                  </a:moveTo>
                  <a:lnTo>
                    <a:pt x="21591588" y="0"/>
                  </a:lnTo>
                  <a:lnTo>
                    <a:pt x="21591588" y="775703"/>
                  </a:lnTo>
                  <a:lnTo>
                    <a:pt x="0" y="775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114300"/>
              <a:ext cx="21591587" cy="89000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885"/>
                </a:lnSpc>
                <a:spcBef>
                  <a:spcPct val="0"/>
                </a:spcBef>
              </a:pPr>
              <a:r>
                <a:rPr lang="en-US" sz="3012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4. </a:t>
              </a:r>
              <a:r>
                <a:rPr lang="en-US" sz="3012" u="none" strike="noStrike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Adopter retention and engagement likelihood?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47155" y="6209801"/>
            <a:ext cx="16193690" cy="581777"/>
            <a:chOff x="0" y="0"/>
            <a:chExt cx="21591587" cy="77570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1591588" cy="775703"/>
            </a:xfrm>
            <a:custGeom>
              <a:avLst/>
              <a:gdLst/>
              <a:ahLst/>
              <a:cxnLst/>
              <a:rect l="l" t="t" r="r" b="b"/>
              <a:pathLst>
                <a:path w="21591588" h="775703">
                  <a:moveTo>
                    <a:pt x="0" y="0"/>
                  </a:moveTo>
                  <a:lnTo>
                    <a:pt x="21591588" y="0"/>
                  </a:lnTo>
                  <a:lnTo>
                    <a:pt x="21591588" y="775703"/>
                  </a:lnTo>
                  <a:lnTo>
                    <a:pt x="0" y="775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114300"/>
              <a:ext cx="21591587" cy="89000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885"/>
                </a:lnSpc>
                <a:spcBef>
                  <a:spcPct val="0"/>
                </a:spcBef>
              </a:pPr>
              <a:r>
                <a:rPr lang="en-US" sz="3012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5. </a:t>
              </a:r>
              <a:r>
                <a:rPr lang="en-US" sz="3012" u="none" strike="noStrike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Support ticket trends pre/post feature?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65610" y="7068041"/>
            <a:ext cx="16193690" cy="581777"/>
            <a:chOff x="0" y="0"/>
            <a:chExt cx="21591587" cy="77570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1591588" cy="775703"/>
            </a:xfrm>
            <a:custGeom>
              <a:avLst/>
              <a:gdLst/>
              <a:ahLst/>
              <a:cxnLst/>
              <a:rect l="l" t="t" r="r" b="b"/>
              <a:pathLst>
                <a:path w="21591588" h="775703">
                  <a:moveTo>
                    <a:pt x="0" y="0"/>
                  </a:moveTo>
                  <a:lnTo>
                    <a:pt x="21591588" y="0"/>
                  </a:lnTo>
                  <a:lnTo>
                    <a:pt x="21591588" y="775703"/>
                  </a:lnTo>
                  <a:lnTo>
                    <a:pt x="0" y="775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114300"/>
              <a:ext cx="21591587" cy="89000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885"/>
                </a:lnSpc>
                <a:spcBef>
                  <a:spcPct val="0"/>
                </a:spcBef>
              </a:pPr>
              <a:r>
                <a:rPr lang="en-US" sz="3012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6. </a:t>
              </a:r>
              <a:r>
                <a:rPr lang="en-US" sz="3012" u="none" strike="noStrike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Correlation of system metrics with feature use?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065610" y="7792693"/>
            <a:ext cx="16193690" cy="581777"/>
            <a:chOff x="0" y="0"/>
            <a:chExt cx="21591587" cy="77570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1591588" cy="775703"/>
            </a:xfrm>
            <a:custGeom>
              <a:avLst/>
              <a:gdLst/>
              <a:ahLst/>
              <a:cxnLst/>
              <a:rect l="l" t="t" r="r" b="b"/>
              <a:pathLst>
                <a:path w="21591588" h="775703">
                  <a:moveTo>
                    <a:pt x="0" y="0"/>
                  </a:moveTo>
                  <a:lnTo>
                    <a:pt x="21591588" y="0"/>
                  </a:lnTo>
                  <a:lnTo>
                    <a:pt x="21591588" y="775703"/>
                  </a:lnTo>
                  <a:lnTo>
                    <a:pt x="0" y="775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114300"/>
              <a:ext cx="21591587" cy="89000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885"/>
                </a:lnSpc>
                <a:spcBef>
                  <a:spcPct val="0"/>
                </a:spcBef>
              </a:pPr>
              <a:r>
                <a:rPr lang="en-US" sz="3012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7. </a:t>
              </a:r>
              <a:r>
                <a:rPr lang="en-US" sz="3012" u="none" strike="noStrike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User drop-offs due to issues or lags?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28700" y="8521538"/>
            <a:ext cx="16193690" cy="581777"/>
            <a:chOff x="0" y="0"/>
            <a:chExt cx="21591587" cy="77570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1591588" cy="775703"/>
            </a:xfrm>
            <a:custGeom>
              <a:avLst/>
              <a:gdLst/>
              <a:ahLst/>
              <a:cxnLst/>
              <a:rect l="l" t="t" r="r" b="b"/>
              <a:pathLst>
                <a:path w="21591588" h="775703">
                  <a:moveTo>
                    <a:pt x="0" y="0"/>
                  </a:moveTo>
                  <a:lnTo>
                    <a:pt x="21591588" y="0"/>
                  </a:lnTo>
                  <a:lnTo>
                    <a:pt x="21591588" y="775703"/>
                  </a:lnTo>
                  <a:lnTo>
                    <a:pt x="0" y="775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114300"/>
              <a:ext cx="21591587" cy="89000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885"/>
                </a:lnSpc>
                <a:spcBef>
                  <a:spcPct val="0"/>
                </a:spcBef>
              </a:pPr>
              <a:r>
                <a:rPr lang="en-US" sz="3012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8. </a:t>
              </a:r>
              <a:r>
                <a:rPr lang="en-US" sz="3012" u="none" strike="noStrike">
                  <a:solidFill>
                    <a:srgbClr val="272525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Feature effects on load and response at peaks?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304</Words>
  <Application>Microsoft Office PowerPoint</Application>
  <PresentationFormat>Custom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Open Sans</vt:lpstr>
      <vt:lpstr>Arial</vt:lpstr>
      <vt:lpstr>Source Sans Pro</vt:lpstr>
      <vt:lpstr>Open Sans Bold</vt:lpstr>
      <vt:lpstr>Source Serif Pro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Turning Business Questions into Data Insights (with BAIIR)</dc:title>
  <cp:lastModifiedBy>sylvia wutche</cp:lastModifiedBy>
  <cp:revision>3</cp:revision>
  <dcterms:created xsi:type="dcterms:W3CDTF">2006-08-16T00:00:00Z</dcterms:created>
  <dcterms:modified xsi:type="dcterms:W3CDTF">2025-05-09T13:41:09Z</dcterms:modified>
  <dc:identifier>DAGm8A0tYNE</dc:identifier>
</cp:coreProperties>
</file>