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1" r:id="rId4"/>
    <p:sldId id="294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79" r:id="rId16"/>
    <p:sldId id="280" r:id="rId17"/>
    <p:sldId id="267" r:id="rId18"/>
    <p:sldId id="282" r:id="rId19"/>
    <p:sldId id="283" r:id="rId20"/>
    <p:sldId id="284" r:id="rId21"/>
    <p:sldId id="268" r:id="rId22"/>
    <p:sldId id="285" r:id="rId23"/>
    <p:sldId id="290" r:id="rId24"/>
    <p:sldId id="291" r:id="rId25"/>
    <p:sldId id="292" r:id="rId26"/>
    <p:sldId id="293" r:id="rId27"/>
    <p:sldId id="286" r:id="rId28"/>
    <p:sldId id="269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>
      <p:cViewPr varScale="1">
        <p:scale>
          <a:sx n="65" d="100"/>
          <a:sy n="65" d="100"/>
        </p:scale>
        <p:origin x="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pPr/>
              <a:t>12/1/2017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pPr/>
              <a:t>12/1/2017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12/1/2017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12/1/2017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12/1/2017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obinsbloodsugar.herokuapp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near_least_squares_(mathematics)" TargetMode="External"/><Relationship Id="rId3" Type="http://schemas.openxmlformats.org/officeDocument/2006/relationships/hyperlink" Target="https://www.niddk.nih.gov/health-information/diabetes/overview/managing-diabetes/continuous-glucose-monitoring" TargetMode="External"/><Relationship Id="rId7" Type="http://schemas.openxmlformats.org/officeDocument/2006/relationships/hyperlink" Target="https://www.investopedia.com/articles/technical/060401.asp" TargetMode="External"/><Relationship Id="rId2" Type="http://schemas.openxmlformats.org/officeDocument/2006/relationships/hyperlink" Target="http://www.apiindia.org/medicine_update_2013/chap43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Digital_object_identifier" TargetMode="External"/><Relationship Id="rId5" Type="http://schemas.openxmlformats.org/officeDocument/2006/relationships/hyperlink" Target="http://www.nightscout.info/wiki/labs/interpreting-raw-dexcom-data" TargetMode="External"/><Relationship Id="rId4" Type="http://schemas.openxmlformats.org/officeDocument/2006/relationships/hyperlink" Target="https://cdn2.asweetlife.org/wp-content/uploads/2013/10/Dexcom-CGM-Dexcom-G4-Platinum.jpg" TargetMode="External"/><Relationship Id="rId9" Type="http://schemas.openxmlformats.org/officeDocument/2006/relationships/hyperlink" Target="https://en.wikipedia.org/wiki/Side_lo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326775" cy="317738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Continuous Glucose Monitoring with Smoothing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[Robin </a:t>
            </a:r>
            <a:r>
              <a:rPr lang="en-US" dirty="0" err="1"/>
              <a:t>Ouzts</a:t>
            </a:r>
            <a:r>
              <a:rPr lang="en-US" dirty="0"/>
              <a:t>]</a:t>
            </a:r>
          </a:p>
          <a:p>
            <a:r>
              <a:rPr lang="en-US" dirty="0"/>
              <a:t>11/31/2017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 Data During Restart Period</a:t>
            </a:r>
          </a:p>
        </p:txBody>
      </p:sp>
      <p:pic>
        <p:nvPicPr>
          <p:cNvPr id="6146" name="Picture 2" descr="http://www.nightscout.info/wp-content/uploads/2014/08/13.png">
            <a:extLst>
              <a:ext uri="{FF2B5EF4-FFF2-40B4-BE49-F238E27FC236}">
                <a16:creationId xmlns:a16="http://schemas.microsoft.com/office/drawing/2014/main" id="{AB431800-6254-46E5-AE08-C8C92CD3690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11353800" cy="37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0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However…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ADBBB1-F42C-4948-8D55-D5498E82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9906000" cy="4575175"/>
          </a:xfrm>
        </p:spPr>
        <p:txBody>
          <a:bodyPr/>
          <a:lstStyle/>
          <a:p>
            <a:r>
              <a:rPr lang="en-US" dirty="0"/>
              <a:t>Some filtering is </a:t>
            </a:r>
            <a:r>
              <a:rPr lang="en-US" i="1" dirty="0"/>
              <a:t>good</a:t>
            </a:r>
            <a:endParaRPr lang="en-US" dirty="0"/>
          </a:p>
          <a:p>
            <a:pPr lvl="1"/>
            <a:r>
              <a:rPr lang="en-US" dirty="0"/>
              <a:t>Raw data can be too noisy at times</a:t>
            </a:r>
          </a:p>
          <a:p>
            <a:pPr lvl="1"/>
            <a:r>
              <a:rPr lang="en-US" dirty="0"/>
              <a:t>Ideally, we would be able to see the filtered data even when it may be suspect (heavy noise, calibration period, etc.)</a:t>
            </a:r>
          </a:p>
          <a:p>
            <a:pPr lvl="1"/>
            <a:r>
              <a:rPr lang="en-US" dirty="0"/>
              <a:t>Dexcom probably hides this to avoid liability and the exact details of Dexcom’s filter are proprietary</a:t>
            </a:r>
          </a:p>
          <a:p>
            <a:r>
              <a:rPr lang="en-US" dirty="0"/>
              <a:t>How can we best approximate the Dexcom G4’s data smoothing filter?</a:t>
            </a:r>
          </a:p>
        </p:txBody>
      </p:sp>
    </p:spTree>
    <p:extLst>
      <p:ext uri="{BB962C8B-B14F-4D97-AF65-F5344CB8AC3E}">
        <p14:creationId xmlns:p14="http://schemas.microsoft.com/office/powerpoint/2010/main" val="18382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Smoothing Filters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ADBBB1-F42C-4948-8D55-D5498E82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9906000" cy="4575175"/>
          </a:xfrm>
        </p:spPr>
        <p:txBody>
          <a:bodyPr/>
          <a:lstStyle/>
          <a:p>
            <a:r>
              <a:rPr lang="en-US" dirty="0"/>
              <a:t>We will examine four methods of smoothing:</a:t>
            </a:r>
          </a:p>
          <a:p>
            <a:pPr lvl="1"/>
            <a:r>
              <a:rPr lang="en-US" dirty="0" err="1"/>
              <a:t>Savitzky-Golay</a:t>
            </a:r>
            <a:endParaRPr lang="en-US" dirty="0"/>
          </a:p>
          <a:p>
            <a:pPr lvl="1"/>
            <a:r>
              <a:rPr lang="en-US" dirty="0"/>
              <a:t>Least Squares Fit	</a:t>
            </a:r>
          </a:p>
          <a:p>
            <a:pPr lvl="1"/>
            <a:r>
              <a:rPr lang="en-US" dirty="0"/>
              <a:t>Moving Average</a:t>
            </a:r>
          </a:p>
          <a:p>
            <a:pPr lvl="1"/>
            <a:r>
              <a:rPr lang="en-US" dirty="0"/>
              <a:t>Hamming Window Function</a:t>
            </a:r>
          </a:p>
          <a:p>
            <a:r>
              <a:rPr lang="en-US" dirty="0"/>
              <a:t>We don’t expect to outperform the Dexcom algorithm – we just want to come reasonably close</a:t>
            </a:r>
          </a:p>
          <a:p>
            <a:r>
              <a:rPr lang="en-US" dirty="0"/>
              <a:t>Filtering is a very complex and broad subject that many people have dedicated their lives to.  Explaining these filters in depth is far beyond the scope of this talk, and I am far from an expert regardless!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Savitzky-Golay</a:t>
            </a:r>
            <a:r>
              <a:rPr lang="en-US" dirty="0"/>
              <a:t> in 30 Seconds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ADBBB1-F42C-4948-8D55-D5498E82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9906000" cy="4575175"/>
          </a:xfrm>
        </p:spPr>
        <p:txBody>
          <a:bodyPr/>
          <a:lstStyle/>
          <a:p>
            <a:r>
              <a:rPr lang="en-US" dirty="0"/>
              <a:t>Digital filter designed by Abraham </a:t>
            </a:r>
            <a:r>
              <a:rPr lang="en-US" dirty="0" err="1"/>
              <a:t>Savitzky</a:t>
            </a:r>
            <a:r>
              <a:rPr lang="en-US" dirty="0"/>
              <a:t> and Marcel </a:t>
            </a:r>
            <a:r>
              <a:rPr lang="en-US" dirty="0" err="1"/>
              <a:t>Golay</a:t>
            </a:r>
            <a:r>
              <a:rPr lang="en-US" dirty="0"/>
              <a:t> [7]</a:t>
            </a:r>
          </a:p>
          <a:p>
            <a:pPr lvl="1"/>
            <a:r>
              <a:rPr lang="en-US" dirty="0"/>
              <a:t>Considered one of the 10 Seminal Papers ever published in </a:t>
            </a:r>
            <a:r>
              <a:rPr lang="en-US" i="1" dirty="0" err="1"/>
              <a:t>Analystical</a:t>
            </a:r>
            <a:r>
              <a:rPr lang="en-US" i="1" dirty="0"/>
              <a:t> Chemistry</a:t>
            </a:r>
            <a:endParaRPr lang="en-US" dirty="0"/>
          </a:p>
          <a:p>
            <a:r>
              <a:rPr lang="en-US" dirty="0"/>
              <a:t>Moves along the curve in a window of data points</a:t>
            </a:r>
          </a:p>
          <a:p>
            <a:r>
              <a:rPr lang="en-US" dirty="0"/>
              <a:t>Fits a </a:t>
            </a:r>
            <a:r>
              <a:rPr lang="en-US" i="1" dirty="0"/>
              <a:t>local</a:t>
            </a:r>
            <a:r>
              <a:rPr lang="en-US" dirty="0"/>
              <a:t> polynomial to the curve</a:t>
            </a:r>
          </a:p>
          <a:p>
            <a:r>
              <a:rPr lang="en-US" dirty="0"/>
              <a:t>Red/Yellow Line in the animation shows </a:t>
            </a:r>
            <a:br>
              <a:rPr lang="en-US" dirty="0"/>
            </a:br>
            <a:r>
              <a:rPr lang="en-US" dirty="0"/>
              <a:t>the local polynomial being fitted</a:t>
            </a:r>
          </a:p>
          <a:p>
            <a:r>
              <a:rPr lang="en-US" dirty="0"/>
              <a:t>Circles are smoothed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https://upload.wikimedia.org/wikipedia/commons/8/89/Lissage_sg3_anim.gif">
            <a:extLst>
              <a:ext uri="{FF2B5EF4-FFF2-40B4-BE49-F238E27FC236}">
                <a16:creationId xmlns:a16="http://schemas.microsoft.com/office/drawing/2014/main" id="{C83C9FC4-80CF-48C0-A91F-766204A760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17628"/>
            <a:ext cx="4124325" cy="311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0A74B-0D4F-432D-8AD9-AD2B73DBC6A5}"/>
              </a:ext>
            </a:extLst>
          </p:cNvPr>
          <p:cNvSpPr txBox="1"/>
          <p:nvPr/>
        </p:nvSpPr>
        <p:spPr>
          <a:xfrm>
            <a:off x="9448800" y="6327775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 taken from [9]</a:t>
            </a:r>
          </a:p>
        </p:txBody>
      </p:sp>
    </p:spTree>
    <p:extLst>
      <p:ext uri="{BB962C8B-B14F-4D97-AF65-F5344CB8AC3E}">
        <p14:creationId xmlns:p14="http://schemas.microsoft.com/office/powerpoint/2010/main" val="39840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Least Squares Fit in 30 Seconds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ADBBB1-F42C-4948-8D55-D5498E82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9906000" cy="4575175"/>
          </a:xfrm>
        </p:spPr>
        <p:txBody>
          <a:bodyPr/>
          <a:lstStyle/>
          <a:p>
            <a:r>
              <a:rPr lang="en-US" dirty="0"/>
              <a:t>Whereas </a:t>
            </a:r>
            <a:r>
              <a:rPr lang="en-US" dirty="0" err="1"/>
              <a:t>Savitzky-Golay</a:t>
            </a:r>
            <a:r>
              <a:rPr lang="en-US" dirty="0"/>
              <a:t> fits a polynomial to many sub curves, here we try to fit a </a:t>
            </a:r>
            <a:r>
              <a:rPr lang="en-US" b="1" i="1" dirty="0"/>
              <a:t>single</a:t>
            </a:r>
            <a:r>
              <a:rPr lang="en-US" b="1" dirty="0"/>
              <a:t> </a:t>
            </a:r>
            <a:r>
              <a:rPr lang="en-US" dirty="0"/>
              <a:t>polynomial to the entire curve.</a:t>
            </a:r>
          </a:p>
          <a:p>
            <a:r>
              <a:rPr lang="en-US" dirty="0"/>
              <a:t>In retrospect, this is a poor choice, because the data is so noisy and jagged that it is not well approximated this way, especially by low degree polynomials.</a:t>
            </a:r>
          </a:p>
          <a:p>
            <a:r>
              <a:rPr lang="en-US" dirty="0"/>
              <a:t>This algorithm attempts to minimize the sum of squared differences between the data and a fit.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https://upload.wikimedia.org/wikipedia/commons/thumb/b/b0/Linear_least_squares_example2.svg/279px-Linear_least_squares_example2.svg.png">
            <a:extLst>
              <a:ext uri="{FF2B5EF4-FFF2-40B4-BE49-F238E27FC236}">
                <a16:creationId xmlns:a16="http://schemas.microsoft.com/office/drawing/2014/main" id="{C9855432-D2DD-4209-BD0F-DCE1489FD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74218"/>
            <a:ext cx="42576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C1FCE-F804-4F03-B551-7A8EA3CC4987}"/>
              </a:ext>
            </a:extLst>
          </p:cNvPr>
          <p:cNvSpPr txBox="1"/>
          <p:nvPr/>
        </p:nvSpPr>
        <p:spPr>
          <a:xfrm>
            <a:off x="10201275" y="6556102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 taken from [10]</a:t>
            </a:r>
          </a:p>
        </p:txBody>
      </p:sp>
    </p:spTree>
    <p:extLst>
      <p:ext uri="{BB962C8B-B14F-4D97-AF65-F5344CB8AC3E}">
        <p14:creationId xmlns:p14="http://schemas.microsoft.com/office/powerpoint/2010/main" val="25311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Average (Flat) in 30 Seconds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ADBBB1-F42C-4948-8D55-D5498E82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9906000" cy="4575175"/>
          </a:xfrm>
        </p:spPr>
        <p:txBody>
          <a:bodyPr/>
          <a:lstStyle/>
          <a:p>
            <a:r>
              <a:rPr lang="en-US" dirty="0"/>
              <a:t>This is a simple but often effective means of smoothing</a:t>
            </a:r>
          </a:p>
          <a:p>
            <a:pPr lvl="1"/>
            <a:r>
              <a:rPr lang="en-US" dirty="0"/>
              <a:t>Often used in technical analysis of stocks [8]</a:t>
            </a:r>
          </a:p>
          <a:p>
            <a:r>
              <a:rPr lang="en-US" dirty="0"/>
              <a:t>Look at the data in </a:t>
            </a:r>
            <a:r>
              <a:rPr lang="en-US" i="1" dirty="0"/>
              <a:t>windows</a:t>
            </a:r>
            <a:r>
              <a:rPr lang="en-US" dirty="0"/>
              <a:t> of size w and average it over that period</a:t>
            </a:r>
          </a:p>
          <a:p>
            <a:r>
              <a:rPr lang="en-US" dirty="0"/>
              <a:t>As with the other filters, the choice of the window size is critical</a:t>
            </a:r>
          </a:p>
          <a:p>
            <a:pPr lvl="1"/>
            <a:r>
              <a:rPr lang="en-US" dirty="0"/>
              <a:t>If w=1, we are averaging only a single point and we produce the exact same curve!</a:t>
            </a:r>
          </a:p>
          <a:p>
            <a:pPr lvl="1"/>
            <a:r>
              <a:rPr lang="en-US" dirty="0"/>
              <a:t>If w is large, we create a curve that is “too smooth” and loses too much detail.</a:t>
            </a:r>
          </a:p>
          <a:p>
            <a:pPr lvl="1"/>
            <a:r>
              <a:rPr lang="en-US" dirty="0"/>
              <a:t>Ultimately, choice of window size is determined by your specific needs – there is no “best” size.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Hamming Window in 30 Seconds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ADBBB1-F42C-4948-8D55-D5498E82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752600"/>
            <a:ext cx="13343965" cy="10294144"/>
          </a:xfrm>
        </p:spPr>
        <p:txBody>
          <a:bodyPr/>
          <a:lstStyle/>
          <a:p>
            <a:r>
              <a:rPr lang="en-US" dirty="0"/>
              <a:t>The Hamming Window is widely used in signal processing [6]</a:t>
            </a:r>
          </a:p>
          <a:p>
            <a:r>
              <a:rPr lang="en-US" dirty="0"/>
              <a:t>May not directly apply to BG readings</a:t>
            </a:r>
          </a:p>
          <a:p>
            <a:r>
              <a:rPr lang="en-US" dirty="0"/>
              <a:t>In signal processing, it is used to minimize the height of the highest sidelobe</a:t>
            </a:r>
          </a:p>
          <a:p>
            <a:r>
              <a:rPr lang="en-US" dirty="0"/>
              <a:t>Similar to a cosine wave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6" name="Picture 4" descr="Image result">
            <a:extLst>
              <a:ext uri="{FF2B5EF4-FFF2-40B4-BE49-F238E27FC236}">
                <a16:creationId xmlns:a16="http://schemas.microsoft.com/office/drawing/2014/main" id="{F11AC766-C8E2-4719-BF41-1004CF53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57600"/>
            <a:ext cx="3165854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64FE9-1F2B-45BA-8247-FA9509C18E26}"/>
              </a:ext>
            </a:extLst>
          </p:cNvPr>
          <p:cNvSpPr txBox="1"/>
          <p:nvPr/>
        </p:nvSpPr>
        <p:spPr>
          <a:xfrm>
            <a:off x="8212327" y="642229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 taken from [11]</a:t>
            </a:r>
          </a:p>
        </p:txBody>
      </p:sp>
    </p:spTree>
    <p:extLst>
      <p:ext uri="{BB962C8B-B14F-4D97-AF65-F5344CB8AC3E}">
        <p14:creationId xmlns:p14="http://schemas.microsoft.com/office/powerpoint/2010/main" val="22971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9681-BB37-4ECA-9046-368607A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51B39-4E6A-4614-B881-6C16479CB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7725" y="1056482"/>
            <a:ext cx="10058400" cy="1325563"/>
          </a:xfrm>
        </p:spPr>
        <p:txBody>
          <a:bodyPr/>
          <a:lstStyle/>
          <a:p>
            <a:r>
              <a:rPr lang="en-US" dirty="0"/>
              <a:t>Continuous Glucose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1"/>
            <a:ext cx="7315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Nightscout</a:t>
            </a:r>
            <a:r>
              <a:rPr lang="en-US" dirty="0"/>
              <a:t> Site Created</a:t>
            </a:r>
          </a:p>
          <a:p>
            <a:pPr lvl="1"/>
            <a:r>
              <a:rPr lang="en-US" dirty="0">
                <a:hlinkClick r:id="rId2"/>
              </a:rPr>
              <a:t>https://robinsbloodsugar.herokuapp.com</a:t>
            </a:r>
            <a:endParaRPr lang="en-US" dirty="0"/>
          </a:p>
          <a:p>
            <a:pPr lvl="1"/>
            <a:r>
              <a:rPr lang="en-US" dirty="0"/>
              <a:t>Followed the instructions to create a </a:t>
            </a:r>
            <a:r>
              <a:rPr lang="en-US" dirty="0" err="1"/>
              <a:t>Nightscout</a:t>
            </a:r>
            <a:r>
              <a:rPr lang="en-US" dirty="0"/>
              <a:t> site and used an Android device to upload the data to it</a:t>
            </a:r>
          </a:p>
          <a:p>
            <a:r>
              <a:rPr lang="en-US" dirty="0"/>
              <a:t>Problem – How to export the data?</a:t>
            </a:r>
          </a:p>
          <a:p>
            <a:pPr lvl="1"/>
            <a:r>
              <a:rPr lang="en-US" dirty="0" err="1"/>
              <a:t>Nightscout</a:t>
            </a:r>
            <a:r>
              <a:rPr lang="en-US" dirty="0"/>
              <a:t> (seemingly) does not provide an easy way to export the data from the site – it is visual only</a:t>
            </a:r>
          </a:p>
          <a:p>
            <a:pPr lvl="1"/>
            <a:r>
              <a:rPr lang="en-US" dirty="0"/>
              <a:t>As part of the set up process for </a:t>
            </a:r>
            <a:r>
              <a:rPr lang="en-US" dirty="0" err="1"/>
              <a:t>Nightscout</a:t>
            </a:r>
            <a:r>
              <a:rPr lang="en-US" dirty="0"/>
              <a:t>, a MongoDB database was created.</a:t>
            </a:r>
          </a:p>
          <a:p>
            <a:pPr lvl="1"/>
            <a:r>
              <a:rPr lang="en-US" dirty="0"/>
              <a:t>Some googling led to the following 3-line R script (details redacted) shown below to retrieve the data in JSON (JavaScript Object Notation, similar in form to a Python dictionary) format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1 – Getting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E6FA3-DE45-4008-94FC-AA032199FBAC}"/>
              </a:ext>
            </a:extLst>
          </p:cNvPr>
          <p:cNvSpPr/>
          <p:nvPr/>
        </p:nvSpPr>
        <p:spPr>
          <a:xfrm>
            <a:off x="3543300" y="6019800"/>
            <a:ext cx="8001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require(mongolite)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con &lt;- mongo(collection="entries",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://USERNAME:PASSWORD@DBURL",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“DBNAME")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con$export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(file("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dump.json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64284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7725" y="1056482"/>
            <a:ext cx="10058400" cy="1325563"/>
          </a:xfrm>
        </p:spPr>
        <p:txBody>
          <a:bodyPr/>
          <a:lstStyle/>
          <a:p>
            <a:r>
              <a:rPr lang="en-US" dirty="0"/>
              <a:t>Continuous Glucose Monitoring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828801"/>
                <a:ext cx="11277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Python’s built in JSON parser makes parsing the output simple</a:t>
                </a:r>
              </a:p>
              <a:p>
                <a:r>
                  <a:rPr lang="en-US" dirty="0"/>
                  <a:t>One issue – the raw data shown on the </a:t>
                </a:r>
                <a:r>
                  <a:rPr lang="en-US" dirty="0" err="1"/>
                  <a:t>Nightscout</a:t>
                </a:r>
                <a:r>
                  <a:rPr lang="en-US" dirty="0"/>
                  <a:t> site isn’t present in the data.  Instead, calibration details (in milliamps!) are used.</a:t>
                </a:r>
              </a:p>
              <a:p>
                <a:pPr lvl="1"/>
                <a:r>
                  <a:rPr lang="en-US" dirty="0"/>
                  <a:t>Scoured the </a:t>
                </a:r>
                <a:r>
                  <a:rPr lang="en-US" dirty="0" err="1"/>
                  <a:t>Nightscout</a:t>
                </a:r>
                <a:r>
                  <a:rPr lang="en-US" dirty="0"/>
                  <a:t> source code on GitHub for the formula they use to calculate the raw data from this and copied it: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𝑢𝑛𝑓𝑖𝑙𝑡𝑒𝑟𝑒𝑑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𝑖𝑛𝑡𝑒𝑟𝑐𝑒𝑝𝑡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𝑓𝑖𝑙𝑡𝑒𝑟𝑒𝑑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Apply the Filters</a:t>
                </a:r>
              </a:p>
              <a:p>
                <a:pPr lvl="1"/>
                <a:r>
                  <a:rPr lang="en-US" dirty="0"/>
                  <a:t>SciPy has built in implementation for </a:t>
                </a:r>
                <a:r>
                  <a:rPr lang="en-US" dirty="0" err="1"/>
                  <a:t>Savitzky-Golay</a:t>
                </a:r>
                <a:r>
                  <a:rPr lang="en-US" dirty="0"/>
                  <a:t> filtering</a:t>
                </a:r>
              </a:p>
              <a:p>
                <a:pPr lvl="1"/>
                <a:r>
                  <a:rPr lang="en-US" dirty="0"/>
                  <a:t>Examples for various windowing functions also present in SciPy cookbook – adapted these for Flat and Hamming filtering</a:t>
                </a:r>
              </a:p>
              <a:p>
                <a:pPr lvl="1"/>
                <a:r>
                  <a:rPr lang="en-US" dirty="0"/>
                  <a:t>Least squares fit done by creating a polynomial using </a:t>
                </a:r>
                <a:r>
                  <a:rPr lang="en-US" i="1" dirty="0" err="1"/>
                  <a:t>numpy.polyfit</a:t>
                </a:r>
                <a:r>
                  <a:rPr lang="en-US" i="1" dirty="0"/>
                  <a:t> </a:t>
                </a:r>
                <a:r>
                  <a:rPr lang="en-US" dirty="0"/>
                  <a:t>and evaluating it using </a:t>
                </a:r>
                <a:r>
                  <a:rPr lang="en-US" i="1" dirty="0"/>
                  <a:t>numpy.poly1d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828801"/>
                <a:ext cx="11277600" cy="5029200"/>
              </a:xfrm>
              <a:blipFill>
                <a:blip r:embed="rId2" cstate="print"/>
                <a:stretch>
                  <a:fillRect l="-757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2 – Parse and Filter the Data</a:t>
            </a:r>
          </a:p>
        </p:txBody>
      </p:sp>
    </p:spTree>
    <p:extLst>
      <p:ext uri="{BB962C8B-B14F-4D97-AF65-F5344CB8AC3E}">
        <p14:creationId xmlns:p14="http://schemas.microsoft.com/office/powerpoint/2010/main" val="10293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799"/>
            <a:ext cx="9677400" cy="4572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sz="2400" dirty="0"/>
              <a:t>Continuous Glucose Monitoring</a:t>
            </a:r>
          </a:p>
          <a:p>
            <a:pPr lvl="1"/>
            <a:r>
              <a:rPr lang="en-US" sz="2400" dirty="0"/>
              <a:t>Study Motivation</a:t>
            </a:r>
          </a:p>
          <a:p>
            <a:pPr lvl="1"/>
            <a:r>
              <a:rPr lang="en-US" sz="2400" dirty="0"/>
              <a:t>Smoothing Filters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sz="2400" dirty="0"/>
              <a:t>Data Uploading / Retrieval</a:t>
            </a:r>
          </a:p>
          <a:p>
            <a:pPr lvl="1"/>
            <a:r>
              <a:rPr lang="en-US" sz="2400" dirty="0"/>
              <a:t>Parsing and Analysis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sz="2400" dirty="0"/>
              <a:t>Plots</a:t>
            </a:r>
          </a:p>
          <a:p>
            <a:r>
              <a:rPr lang="en-US" dirty="0"/>
              <a:t>Conclusion and Summary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1"/>
            <a:ext cx="10515600" cy="5029200"/>
          </a:xfrm>
        </p:spPr>
        <p:txBody>
          <a:bodyPr>
            <a:normAutofit/>
          </a:bodyPr>
          <a:lstStyle/>
          <a:p>
            <a:r>
              <a:rPr lang="en-US" dirty="0"/>
              <a:t>Question: How do we evaluate the results?</a:t>
            </a:r>
          </a:p>
          <a:p>
            <a:pPr lvl="1"/>
            <a:r>
              <a:rPr lang="en-US" dirty="0"/>
              <a:t>Many metrics could be used.</a:t>
            </a:r>
          </a:p>
          <a:p>
            <a:pPr lvl="1"/>
            <a:r>
              <a:rPr lang="en-US" dirty="0"/>
              <a:t>I used the average deviation from the Dexcom filter data</a:t>
            </a:r>
          </a:p>
          <a:p>
            <a:pPr lvl="1"/>
            <a:r>
              <a:rPr lang="en-US" dirty="0"/>
              <a:t>Thus, the “best” filter is the one that is, on average, most similar to the Dexcom filter data.</a:t>
            </a:r>
          </a:p>
          <a:p>
            <a:r>
              <a:rPr lang="en-US" dirty="0"/>
              <a:t>Other metrics could be of interest</a:t>
            </a:r>
          </a:p>
          <a:p>
            <a:pPr lvl="1"/>
            <a:r>
              <a:rPr lang="en-US" dirty="0"/>
              <a:t>Minimum/maximum displayed blood glucose</a:t>
            </a:r>
          </a:p>
          <a:p>
            <a:pPr lvl="1"/>
            <a:r>
              <a:rPr lang="en-US" dirty="0"/>
              <a:t>Average standard deviation</a:t>
            </a:r>
          </a:p>
          <a:p>
            <a:pPr lvl="1"/>
            <a:r>
              <a:rPr lang="en-US" dirty="0"/>
              <a:t>Etc. (I use R’s </a:t>
            </a:r>
            <a:r>
              <a:rPr lang="en-US" i="1" dirty="0"/>
              <a:t>summary</a:t>
            </a:r>
            <a:r>
              <a:rPr lang="en-US" dirty="0"/>
              <a:t> function to calculate a variety of descriptive statistics)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 – Concluding Something</a:t>
            </a:r>
          </a:p>
        </p:txBody>
      </p:sp>
    </p:spTree>
    <p:extLst>
      <p:ext uri="{BB962C8B-B14F-4D97-AF65-F5344CB8AC3E}">
        <p14:creationId xmlns:p14="http://schemas.microsoft.com/office/powerpoint/2010/main" val="7104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9681-BB37-4ECA-9046-368607A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51B39-4E6A-4614-B881-6C16479CB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Filter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8A303-3A4E-462D-AA39-14C547DB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0" y="1580023"/>
            <a:ext cx="36576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319866-7623-4DF6-9BAE-C8D9962E1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251953"/>
            <a:ext cx="3657600" cy="2604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8398B-3147-4665-B58F-A5B982698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80" y="1534153"/>
            <a:ext cx="36576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96744-C57B-4E76-A47B-977B8467B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59" y="4251953"/>
            <a:ext cx="3657600" cy="2606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51FBF7-DD41-4113-BE4F-C5CE82C8E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0" y="1508753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Savitzky-Golay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BA8102-0E25-4C05-AFCD-C519AE4E8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7010400" cy="5257800"/>
          </a:xfrm>
        </p:spPr>
      </p:pic>
    </p:spTree>
    <p:extLst>
      <p:ext uri="{BB962C8B-B14F-4D97-AF65-F5344CB8AC3E}">
        <p14:creationId xmlns:p14="http://schemas.microsoft.com/office/powerpoint/2010/main" val="11679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Least Squares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BA8102-0E25-4C05-AFCD-C519AE4E8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7010400" cy="5257800"/>
          </a:xfrm>
        </p:spPr>
      </p:pic>
    </p:spTree>
    <p:extLst>
      <p:ext uri="{BB962C8B-B14F-4D97-AF65-F5344CB8AC3E}">
        <p14:creationId xmlns:p14="http://schemas.microsoft.com/office/powerpoint/2010/main" val="355215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Moving Average / Flat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BA8102-0E25-4C05-AFCD-C519AE4E8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7010400" cy="5257800"/>
          </a:xfrm>
        </p:spPr>
      </p:pic>
    </p:spTree>
    <p:extLst>
      <p:ext uri="{BB962C8B-B14F-4D97-AF65-F5344CB8AC3E}">
        <p14:creationId xmlns:p14="http://schemas.microsoft.com/office/powerpoint/2010/main" val="2516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Hamming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BA8102-0E25-4C05-AFCD-C519AE4E8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7010400" cy="5257800"/>
          </a:xfrm>
        </p:spPr>
      </p:pic>
    </p:spTree>
    <p:extLst>
      <p:ext uri="{BB962C8B-B14F-4D97-AF65-F5344CB8AC3E}">
        <p14:creationId xmlns:p14="http://schemas.microsoft.com/office/powerpoint/2010/main" val="35018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46743-73B7-4906-A13A-456F707F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65" y="1644918"/>
            <a:ext cx="6248400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differences between all of the curves except for Least Squares is quite subtle</a:t>
            </a:r>
          </a:p>
          <a:p>
            <a:r>
              <a:rPr lang="en-US" dirty="0"/>
              <a:t>However, the </a:t>
            </a:r>
            <a:r>
              <a:rPr lang="en-US" dirty="0" err="1"/>
              <a:t>Savitzky</a:t>
            </a:r>
            <a:r>
              <a:rPr lang="en-US" dirty="0"/>
              <a:t> </a:t>
            </a:r>
            <a:r>
              <a:rPr lang="en-US" dirty="0" err="1"/>
              <a:t>Golay</a:t>
            </a:r>
            <a:r>
              <a:rPr lang="en-US" dirty="0"/>
              <a:t> filter was the closest match to the Dexcom data by our minimum mean metric.</a:t>
            </a:r>
          </a:p>
          <a:p>
            <a:r>
              <a:rPr lang="en-US" dirty="0"/>
              <a:t>However, note that it </a:t>
            </a:r>
            <a:r>
              <a:rPr lang="en-US" i="1" dirty="0"/>
              <a:t>also</a:t>
            </a:r>
            <a:r>
              <a:rPr lang="en-US" dirty="0"/>
              <a:t> produced the largest extrema – both max and minimum – even compared to the Dexcom data.  The low of 34.57 could be especially misleading!</a:t>
            </a:r>
          </a:p>
          <a:p>
            <a:r>
              <a:rPr lang="en-US" dirty="0"/>
              <a:t>Note – again – that window sizes and polynomial orders could significantly impact this analysis.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A7194-DBC2-47CB-A4A6-134748640141}"/>
              </a:ext>
            </a:extLst>
          </p:cNvPr>
          <p:cNvSpPr/>
          <p:nvPr/>
        </p:nvSpPr>
        <p:spPr>
          <a:xfrm>
            <a:off x="6781800" y="1752600"/>
            <a:ext cx="107137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read.csv('PlotData.csv')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2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df$SGV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43     109     146     150     186     354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2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df$Raw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39.57  108.28  146.28  151.14  188.27  360.09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2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df$SavitzkyGolay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34.57  108.16  146.53  151.14  188.31  360.62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2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df$LeastSquares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88.91  143.97  153.45  151.39  160.28  177.84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2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df$Flat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43.38  109.59  147.03  151.15  187.28  348.78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2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df$Hamming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42.59  108.83  146.27  151.15  188.17  355.44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2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9681-BB37-4ECA-9046-368607A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51B39-4E6A-4614-B881-6C16479CB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46743-73B7-4906-A13A-456F707F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64" y="1644918"/>
            <a:ext cx="11446935" cy="4575175"/>
          </a:xfrm>
        </p:spPr>
        <p:txBody>
          <a:bodyPr>
            <a:normAutofit/>
          </a:bodyPr>
          <a:lstStyle/>
          <a:p>
            <a:r>
              <a:rPr lang="en-US" dirty="0"/>
              <a:t>Four smoothing methods were compared against the Dexcom G4’s smoothed data using real blood glucose data derived from a CGM.</a:t>
            </a:r>
          </a:p>
          <a:p>
            <a:r>
              <a:rPr lang="en-US" dirty="0"/>
              <a:t>Python (using </a:t>
            </a:r>
            <a:r>
              <a:rPr lang="en-US" dirty="0" err="1"/>
              <a:t>NumPy</a:t>
            </a:r>
            <a:r>
              <a:rPr lang="en-US" dirty="0"/>
              <a:t>, SciPy, and </a:t>
            </a:r>
            <a:r>
              <a:rPr lang="en-US" dirty="0" err="1"/>
              <a:t>Matplotlib</a:t>
            </a:r>
            <a:r>
              <a:rPr lang="en-US" dirty="0"/>
              <a:t>) in addition to R were used to analyze the data. </a:t>
            </a:r>
          </a:p>
          <a:p>
            <a:r>
              <a:rPr lang="en-US" dirty="0"/>
              <a:t>The </a:t>
            </a:r>
            <a:r>
              <a:rPr lang="en-US" dirty="0" err="1"/>
              <a:t>Savitzky-Golay</a:t>
            </a:r>
            <a:r>
              <a:rPr lang="en-US" dirty="0"/>
              <a:t> filter produced the closest match to Dexcom’s smoothed data, but also produced worse extrema than any other method.</a:t>
            </a:r>
          </a:p>
          <a:p>
            <a:r>
              <a:rPr lang="en-US" dirty="0"/>
              <a:t>This approach could be used to fill in gaps in data when the Dexcom does not output a data point due to noisy data or a calibration period.</a:t>
            </a:r>
          </a:p>
        </p:txBody>
      </p:sp>
    </p:spTree>
    <p:extLst>
      <p:ext uri="{BB962C8B-B14F-4D97-AF65-F5344CB8AC3E}">
        <p14:creationId xmlns:p14="http://schemas.microsoft.com/office/powerpoint/2010/main" val="5308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9681-BB37-4ECA-9046-368607A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51B39-4E6A-4614-B881-6C16479CB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46743-73B7-4906-A13A-456F707F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64" y="1644918"/>
            <a:ext cx="11446935" cy="521308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1.  Continuous Glucose Monitoring System. (2013, Feb 25). Retrieved December 01, 2017, from </a:t>
            </a:r>
            <a:br>
              <a:rPr lang="en-US" dirty="0"/>
            </a:br>
            <a:r>
              <a:rPr lang="en-US" u="sng" dirty="0">
                <a:hlinkClick r:id="rId2"/>
              </a:rPr>
              <a:t>http://www.apiindia.org/medicine_update_2013/chap43.pdf</a:t>
            </a:r>
            <a:endParaRPr lang="en-US" u="sng" dirty="0"/>
          </a:p>
          <a:p>
            <a:r>
              <a:rPr lang="en-US" dirty="0"/>
              <a:t>2. </a:t>
            </a:r>
            <a:r>
              <a:rPr lang="en-US" dirty="0" err="1"/>
              <a:t>Sato,J</a:t>
            </a:r>
            <a:r>
              <a:rPr lang="en-US" dirty="0"/>
              <a:t>.; Hirose, T.; </a:t>
            </a:r>
            <a:r>
              <a:rPr lang="en-US" dirty="0" err="1"/>
              <a:t>Watada</a:t>
            </a:r>
            <a:r>
              <a:rPr lang="en-US" dirty="0"/>
              <a:t>, H. (2012, Feb). “Continuous glucose monitoring system: Is it really accurate, safe and clinically useful?.” </a:t>
            </a:r>
            <a:r>
              <a:rPr lang="en-US" i="1" dirty="0"/>
              <a:t>Journal of Diabetes Investigation.</a:t>
            </a:r>
            <a:r>
              <a:rPr lang="en-US" dirty="0"/>
              <a:t> 3(3): 225-230.</a:t>
            </a:r>
          </a:p>
          <a:p>
            <a:r>
              <a:rPr lang="en-US" dirty="0"/>
              <a:t>3. </a:t>
            </a:r>
            <a:r>
              <a:rPr lang="en-US" dirty="0" err="1"/>
              <a:t>Yoo</a:t>
            </a:r>
            <a:r>
              <a:rPr lang="en-US" dirty="0"/>
              <a:t>, E.; </a:t>
            </a:r>
            <a:r>
              <a:rPr lang="en-US" dirty="0" err="1"/>
              <a:t>Lee,S</a:t>
            </a:r>
            <a:r>
              <a:rPr lang="en-US" dirty="0"/>
              <a:t>. (2010). “Glucose Biosensors: An Overview of Use in Clinical Practice”. </a:t>
            </a:r>
            <a:r>
              <a:rPr lang="en-US" i="1" dirty="0"/>
              <a:t>Sensors(Basel)</a:t>
            </a:r>
            <a:r>
              <a:rPr lang="en-US" dirty="0"/>
              <a:t>. 10(5): 4558-4576. doi:10.3390/s100504558. </a:t>
            </a:r>
          </a:p>
          <a:p>
            <a:r>
              <a:rPr lang="en-US" dirty="0"/>
              <a:t>4. Russell, S. J., MD. (2017, June). Continuous Glucose Monitoring. Retrieved November 30, 2017, from </a:t>
            </a:r>
            <a:r>
              <a:rPr lang="en-US" dirty="0">
                <a:hlinkClick r:id="rId3"/>
              </a:rPr>
              <a:t>https://www.niddk.nih.gov/health-information/diabetes/overview/managing-diabetes/continuous-glucose-monitoring</a:t>
            </a:r>
            <a:endParaRPr lang="en-US" dirty="0"/>
          </a:p>
          <a:p>
            <a:r>
              <a:rPr lang="en-US" dirty="0"/>
              <a:t>5. Dexcom. (</a:t>
            </a:r>
            <a:r>
              <a:rPr lang="en-US" dirty="0" err="1"/>
              <a:t>n.d.</a:t>
            </a:r>
            <a:r>
              <a:rPr lang="en-US" dirty="0"/>
              <a:t>). Retrieved November 30, 2017, from </a:t>
            </a:r>
            <a:r>
              <a:rPr lang="en-US" dirty="0">
                <a:hlinkClick r:id="rId4"/>
              </a:rPr>
              <a:t>https://cdn2.asweetlife.org/wp-content/uploads/2013/10/Dexcom-CGM-Dexcom-G4-Platinum.jpg</a:t>
            </a:r>
            <a:endParaRPr lang="en-US" dirty="0"/>
          </a:p>
          <a:p>
            <a:r>
              <a:rPr lang="en-US" dirty="0"/>
              <a:t>6. Interpreting Raw Dexcom Data. (2015, February 13). Retrieved November 30, 2017, from </a:t>
            </a:r>
            <a:r>
              <a:rPr lang="en-US" dirty="0">
                <a:hlinkClick r:id="rId5"/>
              </a:rPr>
              <a:t>http://www.nightscout.info/wiki/labs/interpreting-raw-dexcom-data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Savitzky</a:t>
            </a:r>
            <a:r>
              <a:rPr lang="en-US" dirty="0"/>
              <a:t>, A.; </a:t>
            </a:r>
            <a:r>
              <a:rPr lang="en-US" dirty="0" err="1"/>
              <a:t>Golay</a:t>
            </a:r>
            <a:r>
              <a:rPr lang="en-US" dirty="0"/>
              <a:t>, M.J.E. (1964). "Smoothing and Differentiation of Data by Simplified Least Squares Procedures". </a:t>
            </a:r>
            <a:r>
              <a:rPr lang="en-US" i="1" dirty="0"/>
              <a:t>Analytical Chemistry</a:t>
            </a:r>
            <a:r>
              <a:rPr lang="en-US" dirty="0"/>
              <a:t>. </a:t>
            </a:r>
            <a:r>
              <a:rPr lang="en-US" b="1" dirty="0"/>
              <a:t>36</a:t>
            </a:r>
            <a:r>
              <a:rPr lang="en-US" dirty="0"/>
              <a:t> (8): 1627–39. </a:t>
            </a:r>
            <a:r>
              <a:rPr lang="en-US" dirty="0">
                <a:hlinkClick r:id="rId6" tooltip="Digital object identifier"/>
              </a:rPr>
              <a:t>doi</a:t>
            </a:r>
            <a:r>
              <a:rPr lang="en-US" dirty="0"/>
              <a:t>:10.1021/ac60214a047.</a:t>
            </a:r>
          </a:p>
          <a:p>
            <a:r>
              <a:rPr lang="en-US" dirty="0"/>
              <a:t>8. </a:t>
            </a:r>
            <a:r>
              <a:rPr lang="en-US" dirty="0" err="1"/>
              <a:t>Devcic</a:t>
            </a:r>
            <a:r>
              <a:rPr lang="en-US" dirty="0"/>
              <a:t>, J. (</a:t>
            </a:r>
            <a:r>
              <a:rPr lang="en-US" dirty="0" err="1"/>
              <a:t>n.d.</a:t>
            </a:r>
            <a:r>
              <a:rPr lang="en-US" dirty="0"/>
              <a:t>). Weighted Moving Averages: The Basics. Retrieved November 30, 2017, from </a:t>
            </a:r>
            <a:r>
              <a:rPr lang="en-US" dirty="0">
                <a:hlinkClick r:id="rId7"/>
              </a:rPr>
              <a:t>https://www.investopedia.com/articles/technical/060401.asp</a:t>
            </a:r>
            <a:endParaRPr lang="en-US" dirty="0"/>
          </a:p>
          <a:p>
            <a:r>
              <a:rPr lang="en-US" dirty="0"/>
              <a:t>9. </a:t>
            </a:r>
            <a:r>
              <a:rPr lang="en-US" dirty="0" err="1"/>
              <a:t>Savitzky-Golay</a:t>
            </a:r>
            <a:r>
              <a:rPr lang="en-US" dirty="0"/>
              <a:t> filter. (2013, January 29). Retrieved November 30, 2017, from https://en.wikipedia.org/wiki/Side_lobe#/media/File:Typical_Antenna_Pattern.jpg </a:t>
            </a:r>
          </a:p>
          <a:p>
            <a:r>
              <a:rPr lang="en-US" dirty="0"/>
              <a:t>10. Linear least squares. (2011, June 9). Retrieved November 30, 2017, from </a:t>
            </a:r>
            <a:r>
              <a:rPr lang="en-US" dirty="0">
                <a:hlinkClick r:id="rId8"/>
              </a:rPr>
              <a:t>https://en.wikipedia.org/wiki/Linear_least_squares_(mathematics)#/media/File:Linear_least_squares_example2.svg</a:t>
            </a:r>
            <a:endParaRPr lang="en-US" dirty="0"/>
          </a:p>
          <a:p>
            <a:r>
              <a:rPr lang="en-US" dirty="0"/>
              <a:t>11. Side lobe. (2007, April 6). Retrieved November 30, 2017, from </a:t>
            </a:r>
            <a:r>
              <a:rPr lang="en-US" dirty="0">
                <a:hlinkClick r:id="rId9"/>
              </a:rPr>
              <a:t>https://en.wikipedia.org/wiki/Side_lobe#/media/File:Typical_Antenna_Pattern.jpg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Glucose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876800" cy="4575175"/>
          </a:xfrm>
        </p:spPr>
        <p:txBody>
          <a:bodyPr>
            <a:normAutofit fontScale="92500"/>
          </a:bodyPr>
          <a:lstStyle/>
          <a:p>
            <a:r>
              <a:rPr lang="en-US" dirty="0"/>
              <a:t>Inserted subcutaneously</a:t>
            </a:r>
          </a:p>
          <a:p>
            <a:r>
              <a:rPr lang="en-US" dirty="0"/>
              <a:t>Lag time of 5-15 min between interstitial fluid and blood glucose [2]</a:t>
            </a:r>
          </a:p>
          <a:p>
            <a:r>
              <a:rPr lang="en-US" sz="2200" dirty="0"/>
              <a:t>Glucose + </a:t>
            </a:r>
            <a:r>
              <a:rPr lang="en-US" sz="2200" dirty="0" err="1"/>
              <a:t>GOx</a:t>
            </a:r>
            <a:r>
              <a:rPr lang="en-US" sz="2200" dirty="0"/>
              <a:t> − FAD+ → </a:t>
            </a:r>
            <a:r>
              <a:rPr lang="en-US" sz="2200" dirty="0" err="1"/>
              <a:t>Glucolactone</a:t>
            </a:r>
            <a:r>
              <a:rPr lang="en-US" sz="2200" dirty="0"/>
              <a:t> + </a:t>
            </a:r>
            <a:r>
              <a:rPr lang="en-US" sz="2200" dirty="0" err="1"/>
              <a:t>GOx</a:t>
            </a:r>
            <a:r>
              <a:rPr lang="en-US" sz="2200" dirty="0"/>
              <a:t> − FADH2</a:t>
            </a:r>
          </a:p>
          <a:p>
            <a:r>
              <a:rPr lang="en-US" sz="2200" dirty="0" err="1"/>
              <a:t>GOx</a:t>
            </a:r>
            <a:r>
              <a:rPr lang="en-US" sz="2200" dirty="0"/>
              <a:t> − FADH2 + </a:t>
            </a:r>
            <a:r>
              <a:rPr lang="en-US" sz="2200" b="1" dirty="0"/>
              <a:t>O</a:t>
            </a:r>
            <a:r>
              <a:rPr lang="en-US" sz="2200" dirty="0"/>
              <a:t>2 → </a:t>
            </a:r>
            <a:r>
              <a:rPr lang="en-US" sz="2200" dirty="0" err="1"/>
              <a:t>GOx</a:t>
            </a:r>
            <a:r>
              <a:rPr lang="en-US" sz="2200" dirty="0"/>
              <a:t> − FAD + </a:t>
            </a:r>
            <a:r>
              <a:rPr lang="en-US" sz="2200" b="1" dirty="0"/>
              <a:t>H</a:t>
            </a:r>
            <a:r>
              <a:rPr lang="en-US" sz="2200" dirty="0"/>
              <a:t>2 </a:t>
            </a:r>
            <a:r>
              <a:rPr lang="en-US" sz="2200" b="1" dirty="0"/>
              <a:t>O</a:t>
            </a:r>
            <a:r>
              <a:rPr lang="en-US" sz="2200" dirty="0"/>
              <a:t>2</a:t>
            </a:r>
          </a:p>
          <a:p>
            <a:r>
              <a:rPr lang="en-US" sz="2200" dirty="0"/>
              <a:t>H2O2 → 2H+ + O2 + 2e</a:t>
            </a:r>
          </a:p>
          <a:p>
            <a:r>
              <a:rPr lang="en-US" dirty="0"/>
              <a:t>Platinum anode measures electron transfer from oxidized H202 proportionally to glucose present [3]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5943600" cy="457517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Image from [1]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438400"/>
            <a:ext cx="6880431" cy="274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7725" y="1056482"/>
            <a:ext cx="10058400" cy="1325563"/>
          </a:xfrm>
        </p:spPr>
        <p:txBody>
          <a:bodyPr/>
          <a:lstStyle/>
          <a:p>
            <a:r>
              <a:rPr lang="en-US" dirty="0"/>
              <a:t>Continuous Glucose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6553200" cy="4575175"/>
          </a:xfrm>
        </p:spPr>
        <p:txBody>
          <a:bodyPr>
            <a:normAutofit fontScale="92500"/>
          </a:bodyPr>
          <a:lstStyle/>
          <a:p>
            <a:r>
              <a:rPr lang="en-US" dirty="0"/>
              <a:t>A CGM provides real-time, frequently updated blood glucose estimates without the need for a finger prick.</a:t>
            </a:r>
          </a:p>
          <a:p>
            <a:r>
              <a:rPr lang="en-US" dirty="0"/>
              <a:t>The most popular CGMs on the market are made by Dexcom (G4, G5) and Medtronic (</a:t>
            </a:r>
            <a:r>
              <a:rPr lang="en-US" dirty="0" err="1"/>
              <a:t>Enlite</a:t>
            </a:r>
            <a:r>
              <a:rPr lang="en-US" dirty="0"/>
              <a:t>).</a:t>
            </a:r>
          </a:p>
          <a:p>
            <a:r>
              <a:rPr lang="en-US" dirty="0"/>
              <a:t>Requires calibration to remove variance from sensor depth, location, etc.</a:t>
            </a:r>
          </a:p>
          <a:p>
            <a:r>
              <a:rPr lang="en-US" dirty="0"/>
              <a:t>Dexcom smooths their data to remove noisy outliers, and is conservative with displayed data </a:t>
            </a:r>
          </a:p>
          <a:p>
            <a:pPr lvl="1"/>
            <a:r>
              <a:rPr lang="en-US" dirty="0"/>
              <a:t>No data during calibration period (2 hours)</a:t>
            </a:r>
          </a:p>
          <a:p>
            <a:pPr lvl="1"/>
            <a:r>
              <a:rPr lang="en-US" dirty="0"/>
              <a:t>Single bad point can result in no data for hours</a:t>
            </a:r>
          </a:p>
        </p:txBody>
      </p:sp>
      <p:pic>
        <p:nvPicPr>
          <p:cNvPr id="1026" name="Picture 2" descr="https://www.niddk.nih.gov/-/media/Images/Health-Information/Diabetes/CGMSystem_450x393.jpg?la=en&amp;hash=8E6D20B92D564ACDC76B0FDF6CD1182C0FD2C2AD">
            <a:extLst>
              <a:ext uri="{FF2B5EF4-FFF2-40B4-BE49-F238E27FC236}">
                <a16:creationId xmlns:a16="http://schemas.microsoft.com/office/drawing/2014/main" id="{0AFD7CA1-329C-4176-8722-1C2CE57B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600200"/>
            <a:ext cx="3657600" cy="319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abetesnet.com/images/dexcom_g4_platinum.png">
            <a:extLst>
              <a:ext uri="{FF2B5EF4-FFF2-40B4-BE49-F238E27FC236}">
                <a16:creationId xmlns:a16="http://schemas.microsoft.com/office/drawing/2014/main" id="{06EA7D9D-93FB-45A0-8A79-E7FE75DD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483" y="4907755"/>
            <a:ext cx="2693516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63050FA-03CC-4194-AA14-3906DFEEA6C1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Continuous Glucose Monitoring cont.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2A919-0054-46A4-9D53-BB2091FC62EF}"/>
              </a:ext>
            </a:extLst>
          </p:cNvPr>
          <p:cNvSpPr txBox="1"/>
          <p:nvPr/>
        </p:nvSpPr>
        <p:spPr>
          <a:xfrm>
            <a:off x="8433358" y="4794504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from [4] (top) and [5] (bottom)</a:t>
            </a:r>
          </a:p>
        </p:txBody>
      </p:sp>
    </p:spTree>
    <p:extLst>
      <p:ext uri="{BB962C8B-B14F-4D97-AF65-F5344CB8AC3E}">
        <p14:creationId xmlns:p14="http://schemas.microsoft.com/office/powerpoint/2010/main" val="30272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7725" y="1056482"/>
            <a:ext cx="10058400" cy="1325563"/>
          </a:xfrm>
        </p:spPr>
        <p:txBody>
          <a:bodyPr/>
          <a:lstStyle/>
          <a:p>
            <a:r>
              <a:rPr lang="en-US" dirty="0"/>
              <a:t>Continuous Glucose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1"/>
            <a:ext cx="7315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Nightscout</a:t>
            </a:r>
            <a:endParaRPr lang="en-US" dirty="0"/>
          </a:p>
          <a:p>
            <a:pPr lvl="1"/>
            <a:r>
              <a:rPr lang="en-US" dirty="0"/>
              <a:t>Developed by parents of children with T1D</a:t>
            </a:r>
          </a:p>
          <a:p>
            <a:pPr lvl="1"/>
            <a:r>
              <a:rPr lang="en-US" dirty="0"/>
              <a:t>Uploads Dexcom data to the Cloud </a:t>
            </a:r>
          </a:p>
          <a:p>
            <a:pPr lvl="1"/>
            <a:r>
              <a:rPr lang="en-US" dirty="0"/>
              <a:t>Allows for access to data that Dexcom hides (e.g. unfiltered data and calibration details)</a:t>
            </a:r>
          </a:p>
          <a:p>
            <a:pPr lvl="1"/>
            <a:r>
              <a:rPr lang="en-US" dirty="0"/>
              <a:t>Allows for solutions to several issues with using</a:t>
            </a:r>
            <a:br>
              <a:rPr lang="en-US" dirty="0"/>
            </a:br>
            <a:r>
              <a:rPr lang="en-US" dirty="0"/>
              <a:t>the Dexcom device by itself</a:t>
            </a:r>
          </a:p>
        </p:txBody>
      </p:sp>
      <p:pic>
        <p:nvPicPr>
          <p:cNvPr id="2050" name="Picture 2" descr="http://www.nightscout.info/wp-content/uploads/2014/08/cropped-Header2.png">
            <a:extLst>
              <a:ext uri="{FF2B5EF4-FFF2-40B4-BE49-F238E27FC236}">
                <a16:creationId xmlns:a16="http://schemas.microsoft.com/office/drawing/2014/main" id="{9D455127-F96E-4892-ABE1-4B8958A0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43" y="1600200"/>
            <a:ext cx="4659784" cy="96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1DDE89-7602-49E1-9C71-347ABF4EE17E}"/>
              </a:ext>
            </a:extLst>
          </p:cNvPr>
          <p:cNvSpPr txBox="1">
            <a:spLocks/>
          </p:cNvSpPr>
          <p:nvPr/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Dexcom and </a:t>
            </a:r>
            <a:r>
              <a:rPr lang="en-US" dirty="0" err="1"/>
              <a:t>Nightscout</a:t>
            </a:r>
            <a:endParaRPr lang="en-US" dirty="0"/>
          </a:p>
        </p:txBody>
      </p:sp>
      <p:pic>
        <p:nvPicPr>
          <p:cNvPr id="2054" name="Picture 6" descr="http://www.nightscout.info/wp-content/uploads/2015/02/Screen-Shot-2015-02-21-at-3.03.35-PM.png">
            <a:extLst>
              <a:ext uri="{FF2B5EF4-FFF2-40B4-BE49-F238E27FC236}">
                <a16:creationId xmlns:a16="http://schemas.microsoft.com/office/drawing/2014/main" id="{FC42B484-0AF3-4A3B-9149-65F27910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22" y="3309228"/>
            <a:ext cx="5432425" cy="34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E99952-BED5-43B0-AA88-E8FEE97A99EE}"/>
              </a:ext>
            </a:extLst>
          </p:cNvPr>
          <p:cNvSpPr txBox="1"/>
          <p:nvPr/>
        </p:nvSpPr>
        <p:spPr>
          <a:xfrm>
            <a:off x="838200" y="638944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*Images on this chart and the following 4 taken from [6] </a:t>
            </a:r>
          </a:p>
        </p:txBody>
      </p:sp>
    </p:spTree>
    <p:extLst>
      <p:ext uri="{BB962C8B-B14F-4D97-AF65-F5344CB8AC3E}">
        <p14:creationId xmlns:p14="http://schemas.microsoft.com/office/powerpoint/2010/main" val="394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Dexcom is Conservative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3FF8-9522-4C61-B7EE-12CB90E0A5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://www.nightscout.info/wp-content/uploads/2014/08/1.png">
            <a:extLst>
              <a:ext uri="{FF2B5EF4-FFF2-40B4-BE49-F238E27FC236}">
                <a16:creationId xmlns:a16="http://schemas.microsoft.com/office/drawing/2014/main" id="{6DFA90D1-0676-4BB7-8586-2995A76C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752600"/>
            <a:ext cx="9420225" cy="487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Bad Data Point Causes Loss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3FF8-9522-4C61-B7EE-12CB90E0A5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www.nightscout.info/wp-content/uploads/2014/08/4.png">
            <a:extLst>
              <a:ext uri="{FF2B5EF4-FFF2-40B4-BE49-F238E27FC236}">
                <a16:creationId xmlns:a16="http://schemas.microsoft.com/office/drawing/2014/main" id="{AFE17C57-E9FE-4513-BDE9-414772EE42C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6858000" cy="48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98-174B-4E6D-BFC1-C6C7100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Dexcom Doesn’t Deal With Heavy Noise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3FF8-9522-4C61-B7EE-12CB90E0A5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www.nightscout.info/wp-content/uploads/2014/08/6.png">
            <a:extLst>
              <a:ext uri="{FF2B5EF4-FFF2-40B4-BE49-F238E27FC236}">
                <a16:creationId xmlns:a16="http://schemas.microsoft.com/office/drawing/2014/main" id="{6408C559-0A67-4229-B861-ED4DB6098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3619"/>
            <a:ext cx="5086350" cy="45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254</TotalTime>
  <Words>1401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Courier New</vt:lpstr>
      <vt:lpstr>Franklin Gothic Medium</vt:lpstr>
      <vt:lpstr>Medical Design 16x9</vt:lpstr>
      <vt:lpstr>Improving Continuous Glucose Monitoring with Smoothing Filters</vt:lpstr>
      <vt:lpstr>Overview</vt:lpstr>
      <vt:lpstr>Background</vt:lpstr>
      <vt:lpstr>Continuous Glucose Monitoring</vt:lpstr>
      <vt:lpstr>Continuous Glucose Monitoring</vt:lpstr>
      <vt:lpstr>Continuous Glucose Monitoring</vt:lpstr>
      <vt:lpstr>Dexcom is Conservative</vt:lpstr>
      <vt:lpstr>Single Bad Data Point Causes Loss of Data</vt:lpstr>
      <vt:lpstr>Dexcom Doesn’t Deal With Heavy Noise</vt:lpstr>
      <vt:lpstr>No Data During Restart Period</vt:lpstr>
      <vt:lpstr>However…</vt:lpstr>
      <vt:lpstr>Smoothing Filters</vt:lpstr>
      <vt:lpstr>Savitzky-Golay in 30 Seconds</vt:lpstr>
      <vt:lpstr>Least Squares Fit in 30 Seconds</vt:lpstr>
      <vt:lpstr>Moving Average (Flat) in 30 Seconds</vt:lpstr>
      <vt:lpstr>Hamming Window in 30 Seconds</vt:lpstr>
      <vt:lpstr>Methodology</vt:lpstr>
      <vt:lpstr>Continuous Glucose Monitoring</vt:lpstr>
      <vt:lpstr>Continuous Glucose Monitoring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Conclusion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Continuous Glucose Monitoring with Smoothing Filters</dc:title>
  <dc:creator>Andrew</dc:creator>
  <cp:lastModifiedBy>wing</cp:lastModifiedBy>
  <cp:revision>25</cp:revision>
  <dcterms:created xsi:type="dcterms:W3CDTF">2017-11-30T02:33:04Z</dcterms:created>
  <dcterms:modified xsi:type="dcterms:W3CDTF">2017-12-01T14:51:46Z</dcterms:modified>
</cp:coreProperties>
</file>