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5" r:id="rId7"/>
    <p:sldId id="266" r:id="rId8"/>
    <p:sldId id="263" r:id="rId9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174" y="10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9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8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057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2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9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6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8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5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15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7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66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jcottage.com/page/sub1_1" TargetMode="External"/><Relationship Id="rId2" Type="http://schemas.openxmlformats.org/officeDocument/2006/relationships/hyperlink" Target="http://www.wjcottage.com/main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wjcottage.com/page/sub2_1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wjcottage.com/main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www.wjcottage.com/bbs/Community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www.wjcottage.com/main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jfif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jcottage.com/main" TargetMode="External"/><Relationship Id="rId2" Type="http://schemas.openxmlformats.org/officeDocument/2006/relationships/hyperlink" Target="http://www.wjcottage.com/page/sub1_1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63687"/>
            <a:ext cx="6858000" cy="6273800"/>
          </a:xfrm>
          <a:prstGeom prst="rect">
            <a:avLst/>
          </a:prstGeom>
          <a:solidFill>
            <a:srgbClr val="094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dirty="0"/>
          </a:p>
        </p:txBody>
      </p:sp>
      <p:grpSp>
        <p:nvGrpSpPr>
          <p:cNvPr id="11" name="그룹 35"/>
          <p:cNvGrpSpPr>
            <a:grpSpLocks/>
          </p:cNvGrpSpPr>
          <p:nvPr/>
        </p:nvGrpSpPr>
        <p:grpSpPr bwMode="auto">
          <a:xfrm>
            <a:off x="395289" y="1631950"/>
            <a:ext cx="6005512" cy="3397250"/>
            <a:chOff x="395536" y="1589559"/>
            <a:chExt cx="6048672" cy="2125466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95536" y="3715025"/>
              <a:ext cx="604867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95536" y="1589559"/>
              <a:ext cx="604867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99845" y="1268845"/>
            <a:ext cx="62711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600" b="1" dirty="0" smtClean="0">
                <a:solidFill>
                  <a:srgbClr val="21CAB6"/>
                </a:solidFill>
                <a:latin typeface="맑은 고딕" pitchFamily="50" charset="-127"/>
                <a:ea typeface="맑은 고딕" pitchFamily="50" charset="-127"/>
              </a:rPr>
              <a:t>프로젝</a:t>
            </a:r>
            <a:r>
              <a:rPr lang="ko-KR" altLang="en-US" sz="1600" b="1" dirty="0">
                <a:solidFill>
                  <a:srgbClr val="21CAB6"/>
                </a:solidFill>
                <a:latin typeface="맑은 고딕" pitchFamily="50" charset="-127"/>
                <a:ea typeface="맑은 고딕" pitchFamily="50" charset="-127"/>
              </a:rPr>
              <a:t>트</a:t>
            </a:r>
            <a:r>
              <a:rPr lang="ko-KR" altLang="en-US" sz="1600" b="1" dirty="0" smtClean="0">
                <a:solidFill>
                  <a:srgbClr val="21CAB6"/>
                </a:solidFill>
                <a:latin typeface="맑은 고딕" pitchFamily="50" charset="-127"/>
                <a:ea typeface="맑은 고딕" pitchFamily="50" charset="-127"/>
              </a:rPr>
              <a:t> 기획서</a:t>
            </a:r>
            <a:endParaRPr lang="ko-KR" altLang="en-US" sz="1600" b="1" dirty="0">
              <a:solidFill>
                <a:srgbClr val="21CAB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5287" y="2120024"/>
            <a:ext cx="6288367" cy="2504032"/>
            <a:chOff x="395287" y="2281388"/>
            <a:chExt cx="6288367" cy="2504032"/>
          </a:xfrm>
        </p:grpSpPr>
        <p:sp>
          <p:nvSpPr>
            <p:cNvPr id="14" name="TextBox 13"/>
            <p:cNvSpPr txBox="1"/>
            <p:nvPr/>
          </p:nvSpPr>
          <p:spPr>
            <a:xfrm>
              <a:off x="395287" y="2281388"/>
              <a:ext cx="627111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en-US" altLang="ko-KR" sz="3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OOOO </a:t>
              </a:r>
              <a:r>
                <a:rPr lang="ko-KR" altLang="en-US" sz="3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웹사이트 </a:t>
              </a:r>
              <a:r>
                <a:rPr lang="ko-KR" altLang="en-US" sz="3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리뉴얼</a:t>
              </a:r>
              <a:r>
                <a:rPr lang="ko-KR" altLang="en-US" sz="3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3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2541" y="3400425"/>
              <a:ext cx="6271113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ko-KR" altLang="en-US" sz="14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과</a:t>
              </a:r>
              <a:r>
                <a:rPr lang="ko-KR" altLang="en-US" sz="14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14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_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온라인 유통을 위한 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프로덕트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디자인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(UX/UI)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과목명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_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구현</a:t>
              </a:r>
              <a:endPara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평가자 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_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김나현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48641" y="93513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이지은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29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21615"/>
              </p:ext>
            </p:extLst>
          </p:nvPr>
        </p:nvGraphicFramePr>
        <p:xfrm>
          <a:off x="356941" y="518348"/>
          <a:ext cx="6205223" cy="4981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887">
                <a:tc gridSpan="2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1" i="0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="1" i="0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2000" b="1" i="0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브리프</a:t>
                      </a:r>
                      <a:endParaRPr lang="ko-KR" altLang="en-US" sz="2000" b="1" i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94D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82">
                <a:tc>
                  <a:txBody>
                    <a:bodyPr/>
                    <a:lstStyle/>
                    <a:p>
                      <a:pPr marL="0" lvl="1" indent="0" algn="ctr" fontAlgn="base" latinLnBrk="1">
                        <a:buFontTx/>
                        <a:buNone/>
                      </a:pPr>
                      <a:r>
                        <a:rPr lang="ko-KR" altLang="en-US" sz="1400" b="1" i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프로젝트명</a:t>
                      </a:r>
                      <a:endParaRPr lang="ko-KR" altLang="en-US" sz="1400" b="1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fontAlgn="base" latinLnBrk="1">
                        <a:buFontTx/>
                        <a:buNone/>
                      </a:pP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제주도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월정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cottage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펜션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웹사이트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리뉴얼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082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저작물 형식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웹사이트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5816">
                <a:tc>
                  <a:txBody>
                    <a:bodyPr/>
                    <a:lstStyle/>
                    <a:p>
                      <a:pPr marL="0" lvl="1" indent="0" algn="ctr" fontAlgn="base" latinLnBrk="1">
                        <a:buFontTx/>
                        <a:buNone/>
                      </a:pPr>
                      <a:r>
                        <a:rPr lang="ko-KR" altLang="en-US" sz="1400" b="1" i="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프로젝트</a:t>
                      </a:r>
                    </a:p>
                    <a:p>
                      <a:pPr marL="0" lvl="1" indent="0" algn="ctr" fontAlgn="base" latinLnBrk="1">
                        <a:buFontTx/>
                        <a:buNone/>
                      </a:pPr>
                      <a:r>
                        <a:rPr lang="ko-KR" altLang="en-US" sz="1400" b="1" i="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목표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fontAlgn="base" latinLnBrk="1">
                        <a:buFontTx/>
                        <a:buNone/>
                      </a:pP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펜션에 대한 정보가 한눈에 </a:t>
                      </a:r>
                      <a:r>
                        <a:rPr lang="ko-KR" altLang="en-US" sz="1400" b="0" i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보일수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있게 함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0" i="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5816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기대효과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fontAlgn="base" latinLnBrk="1">
                        <a:buFontTx/>
                        <a:buNone/>
                      </a:pP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펜션에 대한 좋은 이미지로 </a:t>
                      </a:r>
                      <a:r>
                        <a:rPr lang="ko-KR" altLang="en-US" sz="1400" b="0" i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예약율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상승 효과</a:t>
                      </a:r>
                      <a:endParaRPr lang="en-US" altLang="ko-KR" sz="1400" b="0" i="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5816">
                <a:tc>
                  <a:txBody>
                    <a:bodyPr/>
                    <a:lstStyle/>
                    <a:p>
                      <a:pPr marL="0" lvl="1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핵심타깃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fontAlgn="base" latinLnBrk="1">
                        <a:buFontTx/>
                        <a:buNone/>
                      </a:pP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외국인 및 내국인 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가족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연인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친구 등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b="0" i="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8068" y="5859558"/>
            <a:ext cx="62711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▶ 컨셉 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err="1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월정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코디지가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 어떤 느낌의 펜션인지 이미지가 그려지게 </a:t>
            </a:r>
            <a:r>
              <a:rPr lang="ko-KR" altLang="en-US" sz="2000" b="1" dirty="0" err="1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월정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코디지만의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 특별함을 알린다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1" dirty="0" smtClean="0">
              <a:solidFill>
                <a:srgbClr val="094D5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2000" b="1" dirty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키워드 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제주 가정집을 개조한 펜션</a:t>
            </a:r>
            <a:r>
              <a:rPr lang="en-US" altLang="ko-KR" sz="2000" b="1" dirty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해변과 접근성이 좋음 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근처에 마트가 있어 </a:t>
            </a:r>
            <a:r>
              <a:rPr lang="ko-KR" altLang="en-US" sz="2000" b="1" dirty="0" err="1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물품구입에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 용이</a:t>
            </a:r>
            <a:endParaRPr lang="en-US" altLang="ko-KR" sz="2000" b="1" dirty="0" smtClean="0">
              <a:solidFill>
                <a:srgbClr val="094D5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2000" b="1" dirty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2000" b="1" dirty="0" err="1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컬러배색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err="1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주조색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094D56"/>
                </a:solidFill>
                <a:latin typeface="맑은 고딕" pitchFamily="50" charset="-127"/>
              </a:rPr>
              <a:t>#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</a:rPr>
              <a:t>333333 (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</a:rPr>
              <a:t>현무암을 연상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</a:rPr>
              <a:t>)  // </a:t>
            </a:r>
            <a:r>
              <a:rPr lang="ko-KR" altLang="en-US" sz="2000" b="1" dirty="0" err="1" smtClean="0">
                <a:solidFill>
                  <a:srgbClr val="094D56"/>
                </a:solidFill>
                <a:latin typeface="맑은 고딕" pitchFamily="50" charset="-127"/>
              </a:rPr>
              <a:t>보조색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094D56"/>
                </a:solidFill>
                <a:latin typeface="맑은 고딕" pitchFamily="50" charset="-127"/>
              </a:rPr>
              <a:t>#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</a:rPr>
              <a:t>FFFFFF(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</a:rPr>
              <a:t>흰색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</a:rPr>
              <a:t>) // </a:t>
            </a:r>
            <a:r>
              <a:rPr lang="ko-KR" altLang="en-US" sz="2000" b="1" dirty="0" err="1" smtClean="0">
                <a:solidFill>
                  <a:srgbClr val="094D56"/>
                </a:solidFill>
                <a:latin typeface="맑은 고딕" pitchFamily="50" charset="-127"/>
              </a:rPr>
              <a:t>강조색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094D56"/>
                </a:solidFill>
                <a:latin typeface="맑은 고딕" pitchFamily="50" charset="-127"/>
              </a:rPr>
              <a:t>#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</a:rPr>
              <a:t>FF0033(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</a:rPr>
              <a:t>레드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</a:rPr>
              <a:t>)</a:t>
            </a:r>
            <a:endParaRPr lang="en-US" altLang="ko-KR" sz="2000" b="1" dirty="0" smtClean="0">
              <a:solidFill>
                <a:srgbClr val="094D56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1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65004"/>
              </p:ext>
            </p:extLst>
          </p:nvPr>
        </p:nvGraphicFramePr>
        <p:xfrm>
          <a:off x="347487" y="1350790"/>
          <a:ext cx="6220836" cy="786570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7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5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+mn-ea"/>
                          <a:ea typeface="+mn-ea"/>
                        </a:rPr>
                        <a:t>Depth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+mn-ea"/>
                          <a:ea typeface="+mn-ea"/>
                        </a:rPr>
                        <a:t>Depth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About</a:t>
                      </a:r>
                      <a:endParaRPr lang="ko-KR" altLang="en-US" sz="1000" b="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인사말 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주변관광지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오시는 길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Space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객실안내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사진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Facility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바비큐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주변 편의시설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Reservition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예약안내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예약문의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네이버 예약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2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Community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여행후기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포토갤러리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문의하기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네이버 예약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예약 사이트 이동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89857"/>
              </p:ext>
            </p:extLst>
          </p:nvPr>
        </p:nvGraphicFramePr>
        <p:xfrm>
          <a:off x="359567" y="523361"/>
          <a:ext cx="6201578" cy="681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139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사이트맵</a:t>
                      </a:r>
                      <a:endParaRPr lang="en-JM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4D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1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EAB30-63B8-4B2F-8286-7D6B7858E0E0}"/>
              </a:ext>
            </a:extLst>
          </p:cNvPr>
          <p:cNvSpPr txBox="1"/>
          <p:nvPr/>
        </p:nvSpPr>
        <p:spPr>
          <a:xfrm>
            <a:off x="251519" y="260648"/>
            <a:ext cx="17789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94D56"/>
                </a:solidFill>
                <a:latin typeface="+mn-ea"/>
              </a:rPr>
              <a:t>Main – </a:t>
            </a:r>
            <a:endParaRPr lang="ko-KR" altLang="en-US" sz="2500" b="1" dirty="0">
              <a:solidFill>
                <a:srgbClr val="094D56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929AD-8E86-4204-A5B7-8889FA51B530}"/>
              </a:ext>
            </a:extLst>
          </p:cNvPr>
          <p:cNvSpPr/>
          <p:nvPr/>
        </p:nvSpPr>
        <p:spPr>
          <a:xfrm>
            <a:off x="0" y="836711"/>
            <a:ext cx="6858000" cy="45719"/>
          </a:xfrm>
          <a:prstGeom prst="rect">
            <a:avLst/>
          </a:prstGeom>
          <a:solidFill>
            <a:srgbClr val="21C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CAB6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061" y="105273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>
                <a:solidFill>
                  <a:srgbClr val="0D707D"/>
                </a:solidFill>
                <a:latin typeface="+mn-ea"/>
              </a:rPr>
              <a:t>레퍼런스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111" y="1514401"/>
            <a:ext cx="386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URL</a:t>
            </a:r>
            <a:r>
              <a:rPr lang="en-US" altLang="ko-KR" sz="1400" dirty="0" smtClean="0">
                <a:latin typeface="+mn-ea"/>
              </a:rPr>
              <a:t>:  </a:t>
            </a:r>
            <a:r>
              <a:rPr lang="en-US" altLang="ko-KR" sz="1400" dirty="0">
                <a:latin typeface="+mn-ea"/>
                <a:hlinkClick r:id="rId2"/>
              </a:rPr>
              <a:t>http://www.wjcottage.com/main</a:t>
            </a:r>
            <a:r>
              <a:rPr lang="en-US" altLang="ko-KR" sz="1400" dirty="0">
                <a:latin typeface="+mn-ea"/>
              </a:rPr>
              <a:t>  (</a:t>
            </a:r>
            <a:r>
              <a:rPr lang="ko-KR" altLang="en-US" sz="1400" dirty="0">
                <a:latin typeface="+mn-ea"/>
              </a:rPr>
              <a:t>헤더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902514"/>
            <a:ext cx="6043549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1742" y="176009"/>
            <a:ext cx="44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94D56"/>
                </a:solidFill>
                <a:latin typeface="+mn-ea"/>
              </a:rPr>
              <a:t>해당부분을 적어주세요</a:t>
            </a:r>
            <a:r>
              <a:rPr lang="en-US" altLang="ko-KR" b="1" dirty="0">
                <a:solidFill>
                  <a:srgbClr val="094D56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94D56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(ex.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레이아웃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컬러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네비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버튼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헤더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푸터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 등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060" y="744170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 smtClean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 smtClean="0">
                <a:solidFill>
                  <a:srgbClr val="0D707D"/>
                </a:solidFill>
                <a:latin typeface="+mn-ea"/>
              </a:rPr>
              <a:t>레퍼런스</a:t>
            </a:r>
            <a:r>
              <a:rPr lang="ko-KR" altLang="en-US" sz="1400" b="1" dirty="0" smtClean="0">
                <a:solidFill>
                  <a:srgbClr val="0D707D"/>
                </a:solidFill>
                <a:latin typeface="+mn-ea"/>
              </a:rPr>
              <a:t> 활용방안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7939314"/>
            <a:ext cx="6043549" cy="17346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레이아웃에 맞게 사진 및 정보를 원 페이지에 보이게끔 구성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자세한 내용은 해당 페이지 들어가서 확인이 되게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800" y="4383192"/>
            <a:ext cx="4736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URL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  <a:hlinkClick r:id="rId3"/>
              </a:rPr>
              <a:t>http://www.wjcottage.com/page/sub1_1</a:t>
            </a:r>
            <a:r>
              <a:rPr lang="en-US" altLang="ko-KR" sz="1400" dirty="0">
                <a:latin typeface="+mn-ea"/>
              </a:rPr>
              <a:t> (</a:t>
            </a:r>
            <a:r>
              <a:rPr lang="ko-KR" altLang="en-US" sz="1400" dirty="0">
                <a:latin typeface="+mn-ea"/>
              </a:rPr>
              <a:t>섹션</a:t>
            </a:r>
            <a:r>
              <a:rPr lang="en-US" altLang="ko-KR" sz="1400" dirty="0">
                <a:latin typeface="+mn-ea"/>
              </a:rPr>
              <a:t>01)</a:t>
            </a:r>
            <a:endParaRPr lang="ko-KR" altLang="en-US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225" y="4771305"/>
            <a:ext cx="6043549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7" y="2862842"/>
            <a:ext cx="5703966" cy="3897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70" y="4782776"/>
            <a:ext cx="3975285" cy="220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EAB30-63B8-4B2F-8286-7D6B7858E0E0}"/>
              </a:ext>
            </a:extLst>
          </p:cNvPr>
          <p:cNvSpPr txBox="1"/>
          <p:nvPr/>
        </p:nvSpPr>
        <p:spPr>
          <a:xfrm>
            <a:off x="251519" y="260648"/>
            <a:ext cx="17789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94D56"/>
                </a:solidFill>
                <a:latin typeface="+mn-ea"/>
              </a:rPr>
              <a:t>Main – </a:t>
            </a:r>
            <a:endParaRPr lang="ko-KR" altLang="en-US" sz="2500" b="1" dirty="0">
              <a:solidFill>
                <a:srgbClr val="094D56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929AD-8E86-4204-A5B7-8889FA51B530}"/>
              </a:ext>
            </a:extLst>
          </p:cNvPr>
          <p:cNvSpPr/>
          <p:nvPr/>
        </p:nvSpPr>
        <p:spPr>
          <a:xfrm>
            <a:off x="0" y="836711"/>
            <a:ext cx="6858000" cy="45719"/>
          </a:xfrm>
          <a:prstGeom prst="rect">
            <a:avLst/>
          </a:prstGeom>
          <a:solidFill>
            <a:srgbClr val="21C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CAB6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061" y="105273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>
                <a:solidFill>
                  <a:srgbClr val="0D707D"/>
                </a:solidFill>
                <a:latin typeface="+mn-ea"/>
              </a:rPr>
              <a:t>레퍼런스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111" y="1514401"/>
            <a:ext cx="3934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URL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>
                <a:latin typeface="+mn-ea"/>
                <a:hlinkClick r:id="rId2"/>
              </a:rPr>
              <a:t>http://</a:t>
            </a:r>
            <a:r>
              <a:rPr lang="en-US" altLang="ko-KR" sz="1400" dirty="0" smtClean="0">
                <a:latin typeface="+mn-ea"/>
                <a:hlinkClick r:id="rId2"/>
              </a:rPr>
              <a:t>www.wjcottage.com/main</a:t>
            </a:r>
            <a:r>
              <a:rPr lang="en-US" altLang="ko-KR" sz="1400" dirty="0" smtClean="0">
                <a:latin typeface="+mn-ea"/>
              </a:rPr>
              <a:t> (</a:t>
            </a:r>
            <a:r>
              <a:rPr lang="ko-KR" altLang="en-US" sz="1400" dirty="0" smtClean="0">
                <a:latin typeface="+mn-ea"/>
              </a:rPr>
              <a:t>섹션</a:t>
            </a:r>
            <a:r>
              <a:rPr lang="en-US" altLang="ko-KR" sz="1400" dirty="0" smtClean="0">
                <a:latin typeface="+mn-ea"/>
              </a:rPr>
              <a:t>02)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902514"/>
            <a:ext cx="6043549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1742" y="176009"/>
            <a:ext cx="44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94D56"/>
                </a:solidFill>
                <a:latin typeface="+mn-ea"/>
              </a:rPr>
              <a:t>해당부분을 적어주세요</a:t>
            </a:r>
            <a:r>
              <a:rPr lang="en-US" altLang="ko-KR" b="1" dirty="0">
                <a:solidFill>
                  <a:srgbClr val="094D56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94D56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(ex.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레이아웃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컬러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네비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버튼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헤더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푸터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 등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060" y="744170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 smtClean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 smtClean="0">
                <a:solidFill>
                  <a:srgbClr val="0D707D"/>
                </a:solidFill>
                <a:latin typeface="+mn-ea"/>
              </a:rPr>
              <a:t>레퍼런스</a:t>
            </a:r>
            <a:r>
              <a:rPr lang="ko-KR" altLang="en-US" sz="1400" b="1" dirty="0" smtClean="0">
                <a:solidFill>
                  <a:srgbClr val="0D707D"/>
                </a:solidFill>
                <a:latin typeface="+mn-ea"/>
              </a:rPr>
              <a:t> 활용방안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7939314"/>
            <a:ext cx="6043549" cy="17346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레이아웃에 맞게 사진 및 정보를 원 페이지에 보이게끔 구성</a:t>
            </a:r>
            <a:r>
              <a:rPr lang="en-US" altLang="ko-KR">
                <a:solidFill>
                  <a:schemeClr val="tx1"/>
                </a:solidFill>
              </a:rPr>
              <a:t>. </a:t>
            </a:r>
            <a:r>
              <a:rPr lang="ko-KR" altLang="en-US">
                <a:solidFill>
                  <a:schemeClr val="tx1"/>
                </a:solidFill>
              </a:rPr>
              <a:t>자세한 내용은 해당 페이지 들어가서 확인이 되게 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800" y="4383192"/>
            <a:ext cx="4633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URL</a:t>
            </a:r>
            <a:r>
              <a:rPr lang="en-US" altLang="ko-KR" sz="1400" dirty="0">
                <a:latin typeface="+mn-ea"/>
              </a:rPr>
              <a:t>:  </a:t>
            </a:r>
            <a:r>
              <a:rPr lang="en-US" altLang="ko-KR" sz="1400" dirty="0">
                <a:latin typeface="+mn-ea"/>
                <a:hlinkClick r:id="rId3"/>
              </a:rPr>
              <a:t>http://</a:t>
            </a:r>
            <a:r>
              <a:rPr lang="en-US" altLang="ko-KR" sz="1400" dirty="0" smtClean="0">
                <a:latin typeface="+mn-ea"/>
                <a:hlinkClick r:id="rId3"/>
              </a:rPr>
              <a:t>www.wjcottage.com/page/sub2_1</a:t>
            </a:r>
            <a:r>
              <a:rPr lang="en-US" altLang="ko-KR" sz="1400" dirty="0" smtClean="0">
                <a:latin typeface="+mn-ea"/>
              </a:rPr>
              <a:t> (</a:t>
            </a:r>
            <a:r>
              <a:rPr lang="ko-KR" altLang="en-US" sz="1400" dirty="0" smtClean="0">
                <a:latin typeface="+mn-ea"/>
              </a:rPr>
              <a:t>섹션</a:t>
            </a:r>
            <a:r>
              <a:rPr lang="en-US" altLang="ko-KR" sz="1400" dirty="0" smtClean="0">
                <a:latin typeface="+mn-ea"/>
              </a:rPr>
              <a:t>03)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1060" y="4790919"/>
            <a:ext cx="6043549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56" y="2641644"/>
            <a:ext cx="2714286" cy="9523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86" y="4873892"/>
            <a:ext cx="1941655" cy="10562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67" y="4839389"/>
            <a:ext cx="2168429" cy="11252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96" y="4911386"/>
            <a:ext cx="1772816" cy="9464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87" y="6038217"/>
            <a:ext cx="708566" cy="8768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16" y="6125069"/>
            <a:ext cx="1586702" cy="78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EAB30-63B8-4B2F-8286-7D6B7858E0E0}"/>
              </a:ext>
            </a:extLst>
          </p:cNvPr>
          <p:cNvSpPr txBox="1"/>
          <p:nvPr/>
        </p:nvSpPr>
        <p:spPr>
          <a:xfrm>
            <a:off x="251519" y="260648"/>
            <a:ext cx="17789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94D56"/>
                </a:solidFill>
                <a:latin typeface="+mn-ea"/>
              </a:rPr>
              <a:t>Main – </a:t>
            </a:r>
            <a:endParaRPr lang="ko-KR" altLang="en-US" sz="2500" b="1" dirty="0">
              <a:solidFill>
                <a:srgbClr val="094D56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929AD-8E86-4204-A5B7-8889FA51B530}"/>
              </a:ext>
            </a:extLst>
          </p:cNvPr>
          <p:cNvSpPr/>
          <p:nvPr/>
        </p:nvSpPr>
        <p:spPr>
          <a:xfrm>
            <a:off x="0" y="836711"/>
            <a:ext cx="6858000" cy="45719"/>
          </a:xfrm>
          <a:prstGeom prst="rect">
            <a:avLst/>
          </a:prstGeom>
          <a:solidFill>
            <a:srgbClr val="21C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CAB6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061" y="105273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>
                <a:solidFill>
                  <a:srgbClr val="0D707D"/>
                </a:solidFill>
                <a:latin typeface="+mn-ea"/>
              </a:rPr>
              <a:t>레퍼런스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111" y="1514401"/>
            <a:ext cx="399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URL</a:t>
            </a:r>
            <a:r>
              <a:rPr lang="en-US" altLang="ko-KR" sz="1400" dirty="0">
                <a:latin typeface="+mn-ea"/>
              </a:rPr>
              <a:t>:  </a:t>
            </a:r>
            <a:r>
              <a:rPr lang="en-US" altLang="ko-KR" sz="1400" dirty="0">
                <a:latin typeface="+mn-ea"/>
                <a:hlinkClick r:id="rId2"/>
              </a:rPr>
              <a:t>http://</a:t>
            </a:r>
            <a:r>
              <a:rPr lang="en-US" altLang="ko-KR" sz="1400" dirty="0" smtClean="0">
                <a:latin typeface="+mn-ea"/>
                <a:hlinkClick r:id="rId2"/>
              </a:rPr>
              <a:t>www.wjcottage.com/main</a:t>
            </a:r>
            <a:r>
              <a:rPr lang="en-US" altLang="ko-KR" sz="1400" dirty="0" smtClean="0">
                <a:latin typeface="+mn-ea"/>
              </a:rPr>
              <a:t> (</a:t>
            </a:r>
            <a:r>
              <a:rPr lang="ko-KR" altLang="en-US" sz="1400" dirty="0" smtClean="0">
                <a:latin typeface="+mn-ea"/>
              </a:rPr>
              <a:t>섹션</a:t>
            </a:r>
            <a:r>
              <a:rPr lang="en-US" altLang="ko-KR" sz="1400" dirty="0" smtClean="0">
                <a:latin typeface="+mn-ea"/>
              </a:rPr>
              <a:t>04)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902514"/>
            <a:ext cx="6043549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1742" y="176009"/>
            <a:ext cx="44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94D56"/>
                </a:solidFill>
                <a:latin typeface="+mn-ea"/>
              </a:rPr>
              <a:t>해당부분을 적어주세요</a:t>
            </a:r>
            <a:r>
              <a:rPr lang="en-US" altLang="ko-KR" b="1" dirty="0">
                <a:solidFill>
                  <a:srgbClr val="094D56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94D56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(ex.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레이아웃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컬러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네비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버튼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헤더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푸터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 등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060" y="744170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 smtClean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 smtClean="0">
                <a:solidFill>
                  <a:srgbClr val="0D707D"/>
                </a:solidFill>
                <a:latin typeface="+mn-ea"/>
              </a:rPr>
              <a:t>레퍼런스</a:t>
            </a:r>
            <a:r>
              <a:rPr lang="ko-KR" altLang="en-US" sz="1400" b="1" dirty="0" smtClean="0">
                <a:solidFill>
                  <a:srgbClr val="0D707D"/>
                </a:solidFill>
                <a:latin typeface="+mn-ea"/>
              </a:rPr>
              <a:t> 활용방안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7939314"/>
            <a:ext cx="6043549" cy="17346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레이아웃에 맞게 사진 및 정보를 원 페이지에 보이게끔 구성</a:t>
            </a:r>
            <a:r>
              <a:rPr lang="en-US" altLang="ko-KR">
                <a:solidFill>
                  <a:schemeClr val="tx1"/>
                </a:solidFill>
              </a:rPr>
              <a:t>. </a:t>
            </a:r>
            <a:r>
              <a:rPr lang="ko-KR" altLang="en-US">
                <a:solidFill>
                  <a:schemeClr val="tx1"/>
                </a:solidFill>
              </a:rPr>
              <a:t>자세한 내용은 해당 페이지 들어가서 확인이 되게 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800" y="4383192"/>
            <a:ext cx="49648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URL</a:t>
            </a:r>
            <a:r>
              <a:rPr lang="en-US" altLang="ko-KR" sz="1400" dirty="0">
                <a:latin typeface="+mn-ea"/>
              </a:rPr>
              <a:t>:  </a:t>
            </a:r>
            <a:r>
              <a:rPr lang="en-US" altLang="ko-KR" sz="1400" dirty="0">
                <a:latin typeface="+mn-ea"/>
                <a:hlinkClick r:id="rId3"/>
              </a:rPr>
              <a:t>http://</a:t>
            </a:r>
            <a:r>
              <a:rPr lang="en-US" altLang="ko-KR" sz="1400" dirty="0" smtClean="0">
                <a:latin typeface="+mn-ea"/>
                <a:hlinkClick r:id="rId3"/>
              </a:rPr>
              <a:t>www.wjcottage.com/bbs/Community</a:t>
            </a:r>
            <a:r>
              <a:rPr lang="en-US" altLang="ko-KR" sz="1400" dirty="0" smtClean="0">
                <a:latin typeface="+mn-ea"/>
              </a:rPr>
              <a:t>  (</a:t>
            </a:r>
            <a:r>
              <a:rPr lang="ko-KR" altLang="en-US" sz="1400" dirty="0" smtClean="0">
                <a:latin typeface="+mn-ea"/>
              </a:rPr>
              <a:t>섹션</a:t>
            </a:r>
            <a:r>
              <a:rPr lang="en-US" altLang="ko-KR" sz="1400" dirty="0" smtClean="0">
                <a:latin typeface="+mn-ea"/>
              </a:rPr>
              <a:t>05)</a:t>
            </a:r>
          </a:p>
          <a:p>
            <a:r>
              <a:rPr lang="en-US" altLang="ko-KR" sz="1400" dirty="0">
                <a:latin typeface="+mn-ea"/>
              </a:rPr>
              <a:t>        http://www.wjcottage.com/bbs/review 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    http://www.wjcottage.com/bbs/photo         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225" y="5241032"/>
            <a:ext cx="6043549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1" y="1919255"/>
            <a:ext cx="2512110" cy="12915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0" y="3216859"/>
            <a:ext cx="2513601" cy="9227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92" y="1944805"/>
            <a:ext cx="2888794" cy="21655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330846"/>
            <a:ext cx="4257600" cy="8337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83781"/>
            <a:ext cx="4208934" cy="10461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15" y="5414121"/>
            <a:ext cx="1772816" cy="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EAB30-63B8-4B2F-8286-7D6B7858E0E0}"/>
              </a:ext>
            </a:extLst>
          </p:cNvPr>
          <p:cNvSpPr txBox="1"/>
          <p:nvPr/>
        </p:nvSpPr>
        <p:spPr>
          <a:xfrm>
            <a:off x="251519" y="260648"/>
            <a:ext cx="17789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94D56"/>
                </a:solidFill>
                <a:latin typeface="+mn-ea"/>
              </a:rPr>
              <a:t>Main – </a:t>
            </a:r>
            <a:endParaRPr lang="ko-KR" altLang="en-US" sz="2500" b="1" dirty="0">
              <a:solidFill>
                <a:srgbClr val="094D56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929AD-8E86-4204-A5B7-8889FA51B530}"/>
              </a:ext>
            </a:extLst>
          </p:cNvPr>
          <p:cNvSpPr/>
          <p:nvPr/>
        </p:nvSpPr>
        <p:spPr>
          <a:xfrm>
            <a:off x="0" y="836711"/>
            <a:ext cx="6858000" cy="45719"/>
          </a:xfrm>
          <a:prstGeom prst="rect">
            <a:avLst/>
          </a:prstGeom>
          <a:solidFill>
            <a:srgbClr val="21C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CAB6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061" y="105273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>
                <a:solidFill>
                  <a:srgbClr val="0D707D"/>
                </a:solidFill>
                <a:latin typeface="+mn-ea"/>
              </a:rPr>
              <a:t>레퍼런스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111" y="1514401"/>
            <a:ext cx="4633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URL</a:t>
            </a:r>
            <a:r>
              <a:rPr lang="en-US" altLang="ko-KR" sz="1400" dirty="0">
                <a:latin typeface="+mn-ea"/>
              </a:rPr>
              <a:t>:  </a:t>
            </a:r>
            <a:r>
              <a:rPr lang="en-US" altLang="ko-KR" sz="1400" dirty="0">
                <a:latin typeface="+mn-ea"/>
                <a:hlinkClick r:id="rId2"/>
              </a:rPr>
              <a:t>http://</a:t>
            </a:r>
            <a:r>
              <a:rPr lang="en-US" altLang="ko-KR" sz="1400" dirty="0" smtClean="0">
                <a:latin typeface="+mn-ea"/>
                <a:hlinkClick r:id="rId2"/>
              </a:rPr>
              <a:t>www.wjcottage.com/page/sub1_1</a:t>
            </a:r>
            <a:r>
              <a:rPr lang="en-US" altLang="ko-KR" sz="1400" dirty="0" smtClean="0">
                <a:latin typeface="+mn-ea"/>
              </a:rPr>
              <a:t> (</a:t>
            </a:r>
            <a:r>
              <a:rPr lang="ko-KR" altLang="en-US" sz="1400" dirty="0" smtClean="0">
                <a:latin typeface="+mn-ea"/>
              </a:rPr>
              <a:t>섹션</a:t>
            </a:r>
            <a:r>
              <a:rPr lang="en-US" altLang="ko-KR" sz="1400" dirty="0" smtClean="0">
                <a:latin typeface="+mn-ea"/>
              </a:rPr>
              <a:t>06)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902514"/>
            <a:ext cx="6043549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1742" y="176009"/>
            <a:ext cx="44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94D56"/>
                </a:solidFill>
                <a:latin typeface="+mn-ea"/>
              </a:rPr>
              <a:t>해당부분을 적어주세요</a:t>
            </a:r>
            <a:r>
              <a:rPr lang="en-US" altLang="ko-KR" b="1" dirty="0">
                <a:solidFill>
                  <a:srgbClr val="094D56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94D56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(ex.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레이아웃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컬러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네비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버튼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헤더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푸터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 등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060" y="744170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 smtClean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 smtClean="0">
                <a:solidFill>
                  <a:srgbClr val="0D707D"/>
                </a:solidFill>
                <a:latin typeface="+mn-ea"/>
              </a:rPr>
              <a:t>레퍼런스</a:t>
            </a:r>
            <a:r>
              <a:rPr lang="ko-KR" altLang="en-US" sz="1400" b="1" dirty="0" smtClean="0">
                <a:solidFill>
                  <a:srgbClr val="0D707D"/>
                </a:solidFill>
                <a:latin typeface="+mn-ea"/>
              </a:rPr>
              <a:t> 활용방안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7939314"/>
            <a:ext cx="6043549" cy="17346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레이아웃에 맞게 사진 및 정보를 원 페이지에 보이게끔 구성</a:t>
            </a:r>
            <a:r>
              <a:rPr lang="en-US" altLang="ko-KR">
                <a:solidFill>
                  <a:schemeClr val="tx1"/>
                </a:solidFill>
              </a:rPr>
              <a:t>. </a:t>
            </a:r>
            <a:r>
              <a:rPr lang="ko-KR" altLang="en-US">
                <a:solidFill>
                  <a:schemeClr val="tx1"/>
                </a:solidFill>
              </a:rPr>
              <a:t>자세한 내용은 해당 페이지 들어가서 확인이 되게 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800" y="4383192"/>
            <a:ext cx="3868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URL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>
                <a:latin typeface="+mn-ea"/>
                <a:hlinkClick r:id="rId3"/>
              </a:rPr>
              <a:t>http://</a:t>
            </a:r>
            <a:r>
              <a:rPr lang="en-US" altLang="ko-KR" sz="1400" dirty="0" smtClean="0">
                <a:latin typeface="+mn-ea"/>
                <a:hlinkClick r:id="rId3"/>
              </a:rPr>
              <a:t>www.wjcottage.com/main</a:t>
            </a:r>
            <a:r>
              <a:rPr lang="en-US" altLang="ko-KR" sz="1400" dirty="0" smtClean="0">
                <a:latin typeface="+mn-ea"/>
              </a:rPr>
              <a:t> (footer)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07225" y="4808984"/>
            <a:ext cx="6043549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4" y="2163208"/>
            <a:ext cx="2410809" cy="153048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061" y="2074839"/>
            <a:ext cx="3013641" cy="197378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9" y="5589051"/>
            <a:ext cx="5840759" cy="6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71000" y="917011"/>
            <a:ext cx="6516000" cy="87919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Arial Unicode MS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13139"/>
              </p:ext>
            </p:extLst>
          </p:nvPr>
        </p:nvGraphicFramePr>
        <p:xfrm>
          <a:off x="171000" y="177956"/>
          <a:ext cx="6516000" cy="6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월정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cottage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   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화면설계서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문서버전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Draft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01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2022.12.20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훈련생명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이지은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" y="1064568"/>
            <a:ext cx="4967229" cy="84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444</Words>
  <Application>Microsoft Office PowerPoint</Application>
  <PresentationFormat>A4 용지(210x297mm)</PresentationFormat>
  <Paragraphs>89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 Unicode MS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</cp:lastModifiedBy>
  <cp:revision>20</cp:revision>
  <dcterms:created xsi:type="dcterms:W3CDTF">2022-11-09T13:41:40Z</dcterms:created>
  <dcterms:modified xsi:type="dcterms:W3CDTF">2022-12-20T06:51:23Z</dcterms:modified>
</cp:coreProperties>
</file>