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36"/>
  </p:notesMasterIdLst>
  <p:sldIdLst>
    <p:sldId id="256" r:id="rId2"/>
    <p:sldId id="310" r:id="rId3"/>
    <p:sldId id="378" r:id="rId4"/>
    <p:sldId id="357" r:id="rId5"/>
    <p:sldId id="358" r:id="rId6"/>
    <p:sldId id="356" r:id="rId7"/>
    <p:sldId id="361" r:id="rId8"/>
    <p:sldId id="362" r:id="rId9"/>
    <p:sldId id="363" r:id="rId10"/>
    <p:sldId id="306" r:id="rId11"/>
    <p:sldId id="359" r:id="rId12"/>
    <p:sldId id="346" r:id="rId13"/>
    <p:sldId id="340" r:id="rId14"/>
    <p:sldId id="347" r:id="rId15"/>
    <p:sldId id="348" r:id="rId16"/>
    <p:sldId id="349" r:id="rId17"/>
    <p:sldId id="350" r:id="rId18"/>
    <p:sldId id="351" r:id="rId19"/>
    <p:sldId id="352" r:id="rId20"/>
    <p:sldId id="353" r:id="rId21"/>
    <p:sldId id="354" r:id="rId22"/>
    <p:sldId id="373" r:id="rId23"/>
    <p:sldId id="375" r:id="rId24"/>
    <p:sldId id="376" r:id="rId25"/>
    <p:sldId id="377" r:id="rId26"/>
    <p:sldId id="355" r:id="rId27"/>
    <p:sldId id="364" r:id="rId28"/>
    <p:sldId id="366" r:id="rId29"/>
    <p:sldId id="365" r:id="rId30"/>
    <p:sldId id="367" r:id="rId31"/>
    <p:sldId id="368" r:id="rId32"/>
    <p:sldId id="369" r:id="rId33"/>
    <p:sldId id="370" r:id="rId34"/>
    <p:sldId id="3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huqita Fazry" userId="46cf979c9b0e63eb" providerId="Windows Live" clId="Web-{12F77F0C-61B0-4283-B0A9-8EE58D89F5EF}"/>
    <pc:docChg chg="addSld modSld">
      <pc:chgData name="Lhuqita Fazry" userId="46cf979c9b0e63eb" providerId="Windows Live" clId="Web-{12F77F0C-61B0-4283-B0A9-8EE58D89F5EF}" dt="2018-03-14T13:45:32.006" v="113"/>
      <pc:docMkLst>
        <pc:docMk/>
      </pc:docMkLst>
      <pc:sldChg chg="addSp delSp modSp">
        <pc:chgData name="Lhuqita Fazry" userId="46cf979c9b0e63eb" providerId="Windows Live" clId="Web-{12F77F0C-61B0-4283-B0A9-8EE58D89F5EF}" dt="2018-03-14T13:41:03.525" v="32"/>
        <pc:sldMkLst>
          <pc:docMk/>
          <pc:sldMk cId="1701124528" sldId="357"/>
        </pc:sldMkLst>
        <pc:picChg chg="add mod">
          <ac:chgData name="Lhuqita Fazry" userId="46cf979c9b0e63eb" providerId="Windows Live" clId="Web-{12F77F0C-61B0-4283-B0A9-8EE58D89F5EF}" dt="2018-03-14T13:41:03.525" v="32"/>
          <ac:picMkLst>
            <pc:docMk/>
            <pc:sldMk cId="1701124528" sldId="357"/>
            <ac:picMk id="4" creationId="{EE4AAE8F-E245-442B-B0C3-59D6497673A3}"/>
          </ac:picMkLst>
        </pc:picChg>
        <pc:picChg chg="del">
          <ac:chgData name="Lhuqita Fazry" userId="46cf979c9b0e63eb" providerId="Windows Live" clId="Web-{12F77F0C-61B0-4283-B0A9-8EE58D89F5EF}" dt="2018-03-14T13:40:43.571" v="29"/>
          <ac:picMkLst>
            <pc:docMk/>
            <pc:sldMk cId="1701124528" sldId="357"/>
            <ac:picMk id="10" creationId="{00000000-0000-0000-0000-000000000000}"/>
          </ac:picMkLst>
        </pc:picChg>
      </pc:sldChg>
      <pc:sldChg chg="addSp modSp">
        <pc:chgData name="Lhuqita Fazry" userId="46cf979c9b0e63eb" providerId="Windows Live" clId="Web-{12F77F0C-61B0-4283-B0A9-8EE58D89F5EF}" dt="2018-03-14T13:45:32.006" v="113"/>
        <pc:sldMkLst>
          <pc:docMk/>
          <pc:sldMk cId="3404778576" sldId="358"/>
        </pc:sldMkLst>
        <pc:spChg chg="mod">
          <ac:chgData name="Lhuqita Fazry" userId="46cf979c9b0e63eb" providerId="Windows Live" clId="Web-{12F77F0C-61B0-4283-B0A9-8EE58D89F5EF}" dt="2018-03-14T13:42:50.061" v="103"/>
          <ac:spMkLst>
            <pc:docMk/>
            <pc:sldMk cId="3404778576" sldId="358"/>
            <ac:spMk id="3" creationId="{00000000-0000-0000-0000-000000000000}"/>
          </ac:spMkLst>
        </pc:spChg>
        <pc:picChg chg="mod">
          <ac:chgData name="Lhuqita Fazry" userId="46cf979c9b0e63eb" providerId="Windows Live" clId="Web-{12F77F0C-61B0-4283-B0A9-8EE58D89F5EF}" dt="2018-03-14T13:45:17.396" v="111"/>
          <ac:picMkLst>
            <pc:docMk/>
            <pc:sldMk cId="3404778576" sldId="358"/>
            <ac:picMk id="4" creationId="{00000000-0000-0000-0000-000000000000}"/>
          </ac:picMkLst>
        </pc:picChg>
        <pc:picChg chg="add mod">
          <ac:chgData name="Lhuqita Fazry" userId="46cf979c9b0e63eb" providerId="Windows Live" clId="Web-{12F77F0C-61B0-4283-B0A9-8EE58D89F5EF}" dt="2018-03-14T13:45:32.006" v="113"/>
          <ac:picMkLst>
            <pc:docMk/>
            <pc:sldMk cId="3404778576" sldId="358"/>
            <ac:picMk id="5" creationId="{0CD46287-4CF0-4705-B10B-2C446E11632C}"/>
          </ac:picMkLst>
        </pc:picChg>
      </pc:sldChg>
      <pc:sldChg chg="addSp delSp modSp add replId">
        <pc:chgData name="Lhuqita Fazry" userId="46cf979c9b0e63eb" providerId="Windows Live" clId="Web-{12F77F0C-61B0-4283-B0A9-8EE58D89F5EF}" dt="2018-03-14T13:27:35.487" v="28"/>
        <pc:sldMkLst>
          <pc:docMk/>
          <pc:sldMk cId="3033146479" sldId="378"/>
        </pc:sldMkLst>
        <pc:spChg chg="mod">
          <ac:chgData name="Lhuqita Fazry" userId="46cf979c9b0e63eb" providerId="Windows Live" clId="Web-{12F77F0C-61B0-4283-B0A9-8EE58D89F5EF}" dt="2018-03-14T13:25:04.557" v="3"/>
          <ac:spMkLst>
            <pc:docMk/>
            <pc:sldMk cId="3033146479" sldId="378"/>
            <ac:spMk id="2" creationId="{00000000-0000-0000-0000-000000000000}"/>
          </ac:spMkLst>
        </pc:spChg>
        <pc:spChg chg="del">
          <ac:chgData name="Lhuqita Fazry" userId="46cf979c9b0e63eb" providerId="Windows Live" clId="Web-{12F77F0C-61B0-4283-B0A9-8EE58D89F5EF}" dt="2018-03-14T13:25:12.635" v="7"/>
          <ac:spMkLst>
            <pc:docMk/>
            <pc:sldMk cId="3033146479" sldId="378"/>
            <ac:spMk id="3" creationId="{00000000-0000-0000-0000-000000000000}"/>
          </ac:spMkLst>
        </pc:spChg>
        <pc:spChg chg="add del mod">
          <ac:chgData name="Lhuqita Fazry" userId="46cf979c9b0e63eb" providerId="Windows Live" clId="Web-{12F77F0C-61B0-4283-B0A9-8EE58D89F5EF}" dt="2018-03-14T13:25:16.573" v="8"/>
          <ac:spMkLst>
            <pc:docMk/>
            <pc:sldMk cId="3033146479" sldId="378"/>
            <ac:spMk id="6" creationId="{F8755AD3-0625-42C8-ACDE-A8546227A909}"/>
          </ac:spMkLst>
        </pc:spChg>
        <pc:spChg chg="add del">
          <ac:chgData name="Lhuqita Fazry" userId="46cf979c9b0e63eb" providerId="Windows Live" clId="Web-{12F77F0C-61B0-4283-B0A9-8EE58D89F5EF}" dt="2018-03-14T13:25:41.168" v="12"/>
          <ac:spMkLst>
            <pc:docMk/>
            <pc:sldMk cId="3033146479" sldId="378"/>
            <ac:spMk id="10" creationId="{B2FB3EFC-8FD3-4730-B6F9-EE64FAEADD72}"/>
          </ac:spMkLst>
        </pc:spChg>
        <pc:spChg chg="add del mod">
          <ac:chgData name="Lhuqita Fazry" userId="46cf979c9b0e63eb" providerId="Windows Live" clId="Web-{12F77F0C-61B0-4283-B0A9-8EE58D89F5EF}" dt="2018-03-14T13:25:38.621" v="11"/>
          <ac:spMkLst>
            <pc:docMk/>
            <pc:sldMk cId="3033146479" sldId="378"/>
            <ac:spMk id="12" creationId="{7E864818-41E3-4432-B8D5-B6C94845746F}"/>
          </ac:spMkLst>
        </pc:spChg>
        <pc:spChg chg="add mod">
          <ac:chgData name="Lhuqita Fazry" userId="46cf979c9b0e63eb" providerId="Windows Live" clId="Web-{12F77F0C-61B0-4283-B0A9-8EE58D89F5EF}" dt="2018-03-14T13:27:35.487" v="28"/>
          <ac:spMkLst>
            <pc:docMk/>
            <pc:sldMk cId="3033146479" sldId="378"/>
            <ac:spMk id="13" creationId="{53A4E6B1-775A-4B11-B61C-944FAB242EF7}"/>
          </ac:spMkLst>
        </pc:spChg>
        <pc:graphicFrameChg chg="add del mod ord modGraphic">
          <ac:chgData name="Lhuqita Fazry" userId="46cf979c9b0e63eb" providerId="Windows Live" clId="Web-{12F77F0C-61B0-4283-B0A9-8EE58D89F5EF}" dt="2018-03-14T13:25:34.199" v="10"/>
          <ac:graphicFrameMkLst>
            <pc:docMk/>
            <pc:sldMk cId="3033146479" sldId="378"/>
            <ac:graphicFrameMk id="7" creationId="{774BF727-341E-40CC-8A32-E5AF39A4AB1C}"/>
          </ac:graphicFrameMkLst>
        </pc:graphicFrameChg>
        <pc:picChg chg="del">
          <ac:chgData name="Lhuqita Fazry" userId="46cf979c9b0e63eb" providerId="Windows Live" clId="Web-{12F77F0C-61B0-4283-B0A9-8EE58D89F5EF}" dt="2018-03-14T13:25:08.807" v="6"/>
          <ac:picMkLst>
            <pc:docMk/>
            <pc:sldMk cId="3033146479" sldId="378"/>
            <ac:picMk id="4" creationId="{00000000-0000-0000-0000-000000000000}"/>
          </ac:picMkLst>
        </pc:picChg>
      </pc:sldChg>
    </pc:docChg>
  </pc:docChgLst>
  <pc:docChgLst>
    <pc:chgData name="Lhuqita Fazry" userId="46cf979c9b0e63eb" providerId="Windows Live" clId="Web-{E7D9CBF4-98B0-4A03-9BD4-4241D4E8F87E}"/>
    <pc:docChg chg="addSld delSld modSld sldOrd">
      <pc:chgData name="Lhuqita Fazry" userId="46cf979c9b0e63eb" providerId="Windows Live" clId="Web-{E7D9CBF4-98B0-4A03-9BD4-4241D4E8F87E}" dt="2018-03-14T14:28:38.114" v="91"/>
      <pc:docMkLst>
        <pc:docMk/>
      </pc:docMkLst>
      <pc:sldChg chg="modSp">
        <pc:chgData name="Lhuqita Fazry" userId="46cf979c9b0e63eb" providerId="Windows Live" clId="Web-{E7D9CBF4-98B0-4A03-9BD4-4241D4E8F87E}" dt="2018-03-14T14:26:44.062" v="85"/>
        <pc:sldMkLst>
          <pc:docMk/>
          <pc:sldMk cId="3951919839" sldId="356"/>
        </pc:sldMkLst>
        <pc:spChg chg="mod">
          <ac:chgData name="Lhuqita Fazry" userId="46cf979c9b0e63eb" providerId="Windows Live" clId="Web-{E7D9CBF4-98B0-4A03-9BD4-4241D4E8F87E}" dt="2018-03-14T14:26:44.062" v="85"/>
          <ac:spMkLst>
            <pc:docMk/>
            <pc:sldMk cId="3951919839" sldId="356"/>
            <ac:spMk id="3" creationId="{00000000-0000-0000-0000-000000000000}"/>
          </ac:spMkLst>
        </pc:spChg>
      </pc:sldChg>
      <pc:sldChg chg="del">
        <pc:chgData name="Lhuqita Fazry" userId="46cf979c9b0e63eb" providerId="Windows Live" clId="Web-{E7D9CBF4-98B0-4A03-9BD4-4241D4E8F87E}" dt="2018-03-14T14:24:15.313" v="0"/>
        <pc:sldMkLst>
          <pc:docMk/>
          <pc:sldMk cId="362978793" sldId="360"/>
        </pc:sldMkLst>
      </pc:sldChg>
      <pc:sldChg chg="add del ord replId">
        <pc:chgData name="Lhuqita Fazry" userId="46cf979c9b0e63eb" providerId="Windows Live" clId="Web-{E7D9CBF4-98B0-4A03-9BD4-4241D4E8F87E}" dt="2018-03-14T14:28:38.114" v="91"/>
        <pc:sldMkLst>
          <pc:docMk/>
          <pc:sldMk cId="2981180394" sldId="3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1EC2B-942B-4D35-8DC3-BC78FA733E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C0D1C6B-C53E-4CBE-8036-2715566C7203}">
      <dgm:prSet phldrT="[Text]"/>
      <dgm:spPr/>
      <dgm:t>
        <a:bodyPr/>
        <a:lstStyle/>
        <a:p>
          <a:r>
            <a:rPr lang="en-US" dirty="0">
              <a:latin typeface="Arial"/>
              <a:cs typeface="Arial"/>
            </a:rPr>
            <a:t>Day 3</a:t>
          </a:r>
          <a:endParaRPr lang="en-US" sz="3000" dirty="0">
            <a:latin typeface="Arial"/>
            <a:cs typeface="Arial"/>
          </a:endParaRPr>
        </a:p>
      </dgm:t>
    </dgm:pt>
    <dgm:pt modelId="{AB13E981-4684-4814-808C-534255B3B712}" type="parTrans" cxnId="{4FBC0E90-A821-4D49-B653-D8B278689DFA}">
      <dgm:prSet/>
      <dgm:spPr/>
      <dgm:t>
        <a:bodyPr/>
        <a:lstStyle/>
        <a:p>
          <a:endParaRPr lang="en-US"/>
        </a:p>
      </dgm:t>
    </dgm:pt>
    <dgm:pt modelId="{A919A177-5BA6-4C97-B854-4A08056C8AFD}" type="sibTrans" cxnId="{4FBC0E90-A821-4D49-B653-D8B278689DFA}">
      <dgm:prSet/>
      <dgm:spPr/>
      <dgm:t>
        <a:bodyPr/>
        <a:lstStyle/>
        <a:p>
          <a:endParaRPr lang="en-US"/>
        </a:p>
      </dgm:t>
    </dgm:pt>
    <dgm:pt modelId="{67DB259A-9C1F-45F2-8A77-6546E3ED6356}">
      <dgm:prSet phldrT="[Text]"/>
      <dgm:spPr/>
      <dgm:t>
        <a:bodyPr/>
        <a:lstStyle/>
        <a:p>
          <a:r>
            <a:rPr lang="en-US" sz="2600" dirty="0">
              <a:latin typeface="Arial"/>
              <a:cs typeface="Arial"/>
            </a:rPr>
            <a:t>Custom </a:t>
          </a:r>
          <a:r>
            <a:rPr lang="en-US" sz="2600" dirty="0" err="1">
              <a:latin typeface="Arial"/>
              <a:cs typeface="Arial"/>
            </a:rPr>
            <a:t>Array Adapter</a:t>
          </a:r>
        </a:p>
      </dgm:t>
    </dgm:pt>
    <dgm:pt modelId="{80FD663C-02E5-41B6-8DD8-CE33C24542EA}" type="parTrans" cxnId="{B3303F21-4D00-4AC4-8EA4-3A116BEDCCD1}">
      <dgm:prSet/>
      <dgm:spPr/>
    </dgm:pt>
    <dgm:pt modelId="{9C491100-18B3-4D8C-8DC6-3E052F34A5C8}" type="sibTrans" cxnId="{B3303F21-4D00-4AC4-8EA4-3A116BEDCCD1}">
      <dgm:prSet/>
      <dgm:spPr/>
    </dgm:pt>
    <dgm:pt modelId="{AD14C864-CD31-488E-9679-7335705FF60B}">
      <dgm:prSet phldrT="[Text]"/>
      <dgm:spPr/>
      <dgm:t>
        <a:bodyPr/>
        <a:lstStyle/>
        <a:p>
          <a:r>
            <a:rPr lang="en-US" sz="2600" dirty="0">
              <a:solidFill>
                <a:srgbClr val="538135"/>
              </a:solidFill>
              <a:latin typeface="Arial"/>
              <a:cs typeface="Arial"/>
            </a:rPr>
            <a:t>Create Detail Activity</a:t>
          </a:r>
        </a:p>
      </dgm:t>
    </dgm:pt>
    <dgm:pt modelId="{1BDC4C4A-4E30-4844-A7D2-D462DADB32F9}" type="parTrans" cxnId="{DD11790C-A57F-452A-91ED-33B45F21D0F0}">
      <dgm:prSet/>
      <dgm:spPr/>
    </dgm:pt>
    <dgm:pt modelId="{167A5FD7-37BA-490B-997C-9AEEA80D20D9}" type="sibTrans" cxnId="{DD11790C-A57F-452A-91ED-33B45F21D0F0}">
      <dgm:prSet/>
      <dgm:spPr/>
    </dgm:pt>
    <dgm:pt modelId="{6B817F6E-8B84-4C26-BE27-FF990D89581E}">
      <dgm:prSet phldrT="[Text]"/>
      <dgm:spPr/>
      <dgm:t>
        <a:bodyPr/>
        <a:lstStyle/>
        <a:p>
          <a:r>
            <a:rPr lang="en-US" sz="2600" dirty="0">
              <a:solidFill>
                <a:srgbClr val="000000"/>
              </a:solidFill>
              <a:latin typeface="Arial"/>
              <a:cs typeface="Arial"/>
            </a:rPr>
            <a:t>Add Splash Screen</a:t>
          </a:r>
        </a:p>
      </dgm:t>
    </dgm:pt>
    <dgm:pt modelId="{7714C579-491D-4DC7-9EB8-97ED367D4ED1}" type="parTrans" cxnId="{530B38F8-F3A8-4E4C-9DE9-945FBE730AE3}">
      <dgm:prSet/>
      <dgm:spPr/>
    </dgm:pt>
    <dgm:pt modelId="{61F87253-F8FB-4840-B60C-E09DC3AE6A33}" type="sibTrans" cxnId="{530B38F8-F3A8-4E4C-9DE9-945FBE730AE3}">
      <dgm:prSet/>
      <dgm:spPr/>
    </dgm:pt>
    <dgm:pt modelId="{80FDE5EF-A6A7-4BA4-9739-E637144CD803}">
      <dgm:prSet phldrT="[Text]"/>
      <dgm:spPr/>
      <dgm:t>
        <a:bodyPr/>
        <a:lstStyle/>
        <a:p>
          <a:r>
            <a:rPr lang="en-US" dirty="0">
              <a:latin typeface="Arial"/>
              <a:cs typeface="Arial"/>
            </a:rPr>
            <a:t>Activity Lifecycle</a:t>
          </a:r>
        </a:p>
      </dgm:t>
    </dgm:pt>
    <dgm:pt modelId="{5B003C56-F126-4C1F-A360-B690B0E902C9}" type="parTrans" cxnId="{8455F808-EE1C-461D-ADFD-FC671F8615DC}">
      <dgm:prSet/>
      <dgm:spPr/>
    </dgm:pt>
    <dgm:pt modelId="{14763BD2-D3DD-4743-953D-30A5558D8A4A}" type="sibTrans" cxnId="{8455F808-EE1C-461D-ADFD-FC671F8615DC}">
      <dgm:prSet/>
      <dgm:spPr/>
    </dgm:pt>
    <dgm:pt modelId="{C8B919B5-EDCA-447F-8028-9FE771282686}">
      <dgm:prSet phldrT="[Text]"/>
      <dgm:spPr/>
      <dgm:t>
        <a:bodyPr/>
        <a:lstStyle/>
        <a:p>
          <a:r>
            <a:rPr lang="en-US" sz="3000" dirty="0">
              <a:latin typeface="Arial"/>
              <a:cs typeface="Arial"/>
            </a:rPr>
            <a:t>Intent</a:t>
          </a:r>
        </a:p>
      </dgm:t>
    </dgm:pt>
    <dgm:pt modelId="{63795163-B1F6-413A-BE91-C95BC13EC68E}" type="parTrans" cxnId="{3FE7D034-CCCC-4F71-87D6-93130096C7AC}">
      <dgm:prSet/>
      <dgm:spPr/>
    </dgm:pt>
    <dgm:pt modelId="{6EF544E1-3E70-4D2A-BC2F-693800280F0D}" type="sibTrans" cxnId="{3FE7D034-CCCC-4F71-87D6-93130096C7AC}">
      <dgm:prSet/>
      <dgm:spPr/>
    </dgm:pt>
    <dgm:pt modelId="{BA9C257F-A998-4E92-8230-58570FA34D16}">
      <dgm:prSet phldrT="[Text]"/>
      <dgm:spPr/>
      <dgm:t>
        <a:bodyPr/>
        <a:lstStyle/>
        <a:p>
          <a:r>
            <a:rPr lang="en-US" dirty="0">
              <a:latin typeface="Arial"/>
              <a:cs typeface="Arial"/>
            </a:rPr>
            <a:t>Up Navigation</a:t>
          </a:r>
        </a:p>
      </dgm:t>
    </dgm:pt>
    <dgm:pt modelId="{0E1026A1-88B9-4DA6-88BD-74C59C9C84C5}" type="parTrans" cxnId="{1CBACEA7-98FE-4856-A82A-7AFE4859B388}">
      <dgm:prSet/>
      <dgm:spPr/>
    </dgm:pt>
    <dgm:pt modelId="{751A2130-E775-4CA2-99DC-4D8D730FA545}" type="sibTrans" cxnId="{1CBACEA7-98FE-4856-A82A-7AFE4859B388}">
      <dgm:prSet/>
      <dgm:spPr/>
    </dgm:pt>
    <dgm:pt modelId="{EDD9F163-7D8D-4AA5-98CB-527FAAA321BB}" type="pres">
      <dgm:prSet presAssocID="{D9B1EC2B-942B-4D35-8DC3-BC78FA733E4D}" presName="Name0" presStyleCnt="0">
        <dgm:presLayoutVars>
          <dgm:dir/>
          <dgm:animLvl val="lvl"/>
          <dgm:resizeHandles val="exact"/>
        </dgm:presLayoutVars>
      </dgm:prSet>
      <dgm:spPr/>
    </dgm:pt>
    <dgm:pt modelId="{D3593B50-0CAB-45D1-BB60-428576CAE03D}" type="pres">
      <dgm:prSet presAssocID="{9C0D1C6B-C53E-4CBE-8036-2715566C7203}" presName="composite" presStyleCnt="0"/>
      <dgm:spPr/>
    </dgm:pt>
    <dgm:pt modelId="{101351B6-5FEB-42B4-9C72-F54E8852C9ED}" type="pres">
      <dgm:prSet presAssocID="{9C0D1C6B-C53E-4CBE-8036-2715566C7203}" presName="parTx" presStyleLbl="alignNode1" presStyleIdx="0" presStyleCnt="1">
        <dgm:presLayoutVars>
          <dgm:chMax val="0"/>
          <dgm:chPref val="0"/>
          <dgm:bulletEnabled val="1"/>
        </dgm:presLayoutVars>
      </dgm:prSet>
      <dgm:spPr/>
    </dgm:pt>
    <dgm:pt modelId="{C406A3FC-04DE-4FDA-A63B-40DED793E08D}" type="pres">
      <dgm:prSet presAssocID="{9C0D1C6B-C53E-4CBE-8036-2715566C7203}" presName="desTx" presStyleLbl="alignAccFollowNode1" presStyleIdx="0" presStyleCnt="1">
        <dgm:presLayoutVars>
          <dgm:bulletEnabled val="1"/>
        </dgm:presLayoutVars>
      </dgm:prSet>
      <dgm:spPr/>
    </dgm:pt>
  </dgm:ptLst>
  <dgm:cxnLst>
    <dgm:cxn modelId="{8455F808-EE1C-461D-ADFD-FC671F8615DC}" srcId="{9C0D1C6B-C53E-4CBE-8036-2715566C7203}" destId="{80FDE5EF-A6A7-4BA4-9739-E637144CD803}" srcOrd="1" destOrd="0" parTransId="{5B003C56-F126-4C1F-A360-B690B0E902C9}" sibTransId="{14763BD2-D3DD-4743-953D-30A5558D8A4A}"/>
    <dgm:cxn modelId="{DD11790C-A57F-452A-91ED-33B45F21D0F0}" srcId="{9C0D1C6B-C53E-4CBE-8036-2715566C7203}" destId="{AD14C864-CD31-488E-9679-7335705FF60B}" srcOrd="4" destOrd="0" parTransId="{1BDC4C4A-4E30-4844-A7D2-D462DADB32F9}" sibTransId="{167A5FD7-37BA-490B-997C-9AEEA80D20D9}"/>
    <dgm:cxn modelId="{89658916-91FF-4EF6-9C45-D87A6C8FB563}" type="presOf" srcId="{67DB259A-9C1F-45F2-8A77-6546E3ED6356}" destId="{C406A3FC-04DE-4FDA-A63B-40DED793E08D}" srcOrd="0" destOrd="3" presId="urn:microsoft.com/office/officeart/2005/8/layout/hList1"/>
    <dgm:cxn modelId="{B3303F21-4D00-4AC4-8EA4-3A116BEDCCD1}" srcId="{9C0D1C6B-C53E-4CBE-8036-2715566C7203}" destId="{67DB259A-9C1F-45F2-8A77-6546E3ED6356}" srcOrd="3" destOrd="0" parTransId="{80FD663C-02E5-41B6-8DD8-CE33C24542EA}" sibTransId="{9C491100-18B3-4D8C-8DC6-3E052F34A5C8}"/>
    <dgm:cxn modelId="{27248023-7AA0-4516-B763-906E60E80212}" type="presOf" srcId="{80FDE5EF-A6A7-4BA4-9739-E637144CD803}" destId="{C406A3FC-04DE-4FDA-A63B-40DED793E08D}" srcOrd="0" destOrd="1" presId="urn:microsoft.com/office/officeart/2005/8/layout/hList1"/>
    <dgm:cxn modelId="{66E8BC23-261D-40E5-8B43-EE735041E208}" type="presOf" srcId="{6B817F6E-8B84-4C26-BE27-FF990D89581E}" destId="{C406A3FC-04DE-4FDA-A63B-40DED793E08D}" srcOrd="0" destOrd="5" presId="urn:microsoft.com/office/officeart/2005/8/layout/hList1"/>
    <dgm:cxn modelId="{3FE7D034-CCCC-4F71-87D6-93130096C7AC}" srcId="{9C0D1C6B-C53E-4CBE-8036-2715566C7203}" destId="{C8B919B5-EDCA-447F-8028-9FE771282686}" srcOrd="0" destOrd="0" parTransId="{63795163-B1F6-413A-BE91-C95BC13EC68E}" sibTransId="{6EF544E1-3E70-4D2A-BC2F-693800280F0D}"/>
    <dgm:cxn modelId="{4FBC0E90-A821-4D49-B653-D8B278689DFA}" srcId="{D9B1EC2B-942B-4D35-8DC3-BC78FA733E4D}" destId="{9C0D1C6B-C53E-4CBE-8036-2715566C7203}" srcOrd="0" destOrd="0" parTransId="{AB13E981-4684-4814-808C-534255B3B712}" sibTransId="{A919A177-5BA6-4C97-B854-4A08056C8AFD}"/>
    <dgm:cxn modelId="{D78110A0-9B02-41D6-8903-C6CDA79A9580}" type="presOf" srcId="{D9B1EC2B-942B-4D35-8DC3-BC78FA733E4D}" destId="{EDD9F163-7D8D-4AA5-98CB-527FAAA321BB}" srcOrd="0" destOrd="0" presId="urn:microsoft.com/office/officeart/2005/8/layout/hList1"/>
    <dgm:cxn modelId="{1CBACEA7-98FE-4856-A82A-7AFE4859B388}" srcId="{9C0D1C6B-C53E-4CBE-8036-2715566C7203}" destId="{BA9C257F-A998-4E92-8230-58570FA34D16}" srcOrd="2" destOrd="0" parTransId="{0E1026A1-88B9-4DA6-88BD-74C59C9C84C5}" sibTransId="{751A2130-E775-4CA2-99DC-4D8D730FA545}"/>
    <dgm:cxn modelId="{BEB371B3-8AB9-42BA-A3F9-2FDDB37DE3EA}" type="presOf" srcId="{C8B919B5-EDCA-447F-8028-9FE771282686}" destId="{C406A3FC-04DE-4FDA-A63B-40DED793E08D}" srcOrd="0" destOrd="0" presId="urn:microsoft.com/office/officeart/2005/8/layout/hList1"/>
    <dgm:cxn modelId="{D35B2BB9-0ACB-4C79-9E30-5D5824255DB8}" type="presOf" srcId="{AD14C864-CD31-488E-9679-7335705FF60B}" destId="{C406A3FC-04DE-4FDA-A63B-40DED793E08D}" srcOrd="0" destOrd="4" presId="urn:microsoft.com/office/officeart/2005/8/layout/hList1"/>
    <dgm:cxn modelId="{BE60A3C8-2059-4891-A92A-73099E884DF0}" type="presOf" srcId="{9C0D1C6B-C53E-4CBE-8036-2715566C7203}" destId="{101351B6-5FEB-42B4-9C72-F54E8852C9ED}" srcOrd="0" destOrd="0" presId="urn:microsoft.com/office/officeart/2005/8/layout/hList1"/>
    <dgm:cxn modelId="{5EE384D1-23D6-46C7-BD24-5ECB519B1FFF}" type="presOf" srcId="{BA9C257F-A998-4E92-8230-58570FA34D16}" destId="{C406A3FC-04DE-4FDA-A63B-40DED793E08D}" srcOrd="0" destOrd="2" presId="urn:microsoft.com/office/officeart/2005/8/layout/hList1"/>
    <dgm:cxn modelId="{530B38F8-F3A8-4E4C-9DE9-945FBE730AE3}" srcId="{9C0D1C6B-C53E-4CBE-8036-2715566C7203}" destId="{6B817F6E-8B84-4C26-BE27-FF990D89581E}" srcOrd="5" destOrd="0" parTransId="{7714C579-491D-4DC7-9EB8-97ED367D4ED1}" sibTransId="{61F87253-F8FB-4840-B60C-E09DC3AE6A33}"/>
    <dgm:cxn modelId="{DFEB485C-3F7D-4579-97DC-4045279A08FA}" type="presParOf" srcId="{EDD9F163-7D8D-4AA5-98CB-527FAAA321BB}" destId="{D3593B50-0CAB-45D1-BB60-428576CAE03D}" srcOrd="0" destOrd="0" presId="urn:microsoft.com/office/officeart/2005/8/layout/hList1"/>
    <dgm:cxn modelId="{277FD525-8ED2-45C3-8D54-EFB32780399E}" type="presParOf" srcId="{D3593B50-0CAB-45D1-BB60-428576CAE03D}" destId="{101351B6-5FEB-42B4-9C72-F54E8852C9ED}" srcOrd="0" destOrd="0" presId="urn:microsoft.com/office/officeart/2005/8/layout/hList1"/>
    <dgm:cxn modelId="{3C2F07FA-0235-4AD5-988A-FCD18696B0E6}" type="presParOf" srcId="{D3593B50-0CAB-45D1-BB60-428576CAE03D}" destId="{C406A3FC-04DE-4FDA-A63B-40DED793E08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351B6-5FEB-42B4-9C72-F54E8852C9ED}">
      <dsp:nvSpPr>
        <dsp:cNvPr id="0" name=""/>
        <dsp:cNvSpPr/>
      </dsp:nvSpPr>
      <dsp:spPr>
        <a:xfrm>
          <a:off x="0" y="5233"/>
          <a:ext cx="11262898" cy="106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Arial"/>
              <a:cs typeface="Arial"/>
            </a:rPr>
            <a:t>Day 3</a:t>
          </a:r>
        </a:p>
      </dsp:txBody>
      <dsp:txXfrm>
        <a:off x="0" y="5233"/>
        <a:ext cx="11262898" cy="1065600"/>
      </dsp:txXfrm>
    </dsp:sp>
    <dsp:sp modelId="{C406A3FC-04DE-4FDA-A63B-40DED793E08D}">
      <dsp:nvSpPr>
        <dsp:cNvPr id="0" name=""/>
        <dsp:cNvSpPr/>
      </dsp:nvSpPr>
      <dsp:spPr>
        <a:xfrm>
          <a:off x="0" y="1070833"/>
          <a:ext cx="11262898" cy="38594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a:latin typeface="Arial"/>
              <a:cs typeface="Arial"/>
            </a:rPr>
            <a:t>Intent</a:t>
          </a:r>
        </a:p>
        <a:p>
          <a:pPr marL="285750" lvl="1" indent="-285750" algn="l" defTabSz="1644650">
            <a:lnSpc>
              <a:spcPct val="90000"/>
            </a:lnSpc>
            <a:spcBef>
              <a:spcPct val="0"/>
            </a:spcBef>
            <a:spcAft>
              <a:spcPct val="15000"/>
            </a:spcAft>
            <a:buChar char="•"/>
          </a:pPr>
          <a:r>
            <a:rPr lang="en-US" sz="3700" kern="1200" dirty="0">
              <a:latin typeface="Arial"/>
              <a:cs typeface="Arial"/>
            </a:rPr>
            <a:t>Activity Lifecycle</a:t>
          </a:r>
        </a:p>
        <a:p>
          <a:pPr marL="285750" lvl="1" indent="-285750" algn="l" defTabSz="1644650">
            <a:lnSpc>
              <a:spcPct val="90000"/>
            </a:lnSpc>
            <a:spcBef>
              <a:spcPct val="0"/>
            </a:spcBef>
            <a:spcAft>
              <a:spcPct val="15000"/>
            </a:spcAft>
            <a:buChar char="•"/>
          </a:pPr>
          <a:r>
            <a:rPr lang="en-US" sz="3700" kern="1200" dirty="0">
              <a:latin typeface="Arial"/>
              <a:cs typeface="Arial"/>
            </a:rPr>
            <a:t>Up Navigation</a:t>
          </a:r>
        </a:p>
        <a:p>
          <a:pPr marL="285750" lvl="1" indent="-285750" algn="l" defTabSz="1644650">
            <a:lnSpc>
              <a:spcPct val="90000"/>
            </a:lnSpc>
            <a:spcBef>
              <a:spcPct val="0"/>
            </a:spcBef>
            <a:spcAft>
              <a:spcPct val="15000"/>
            </a:spcAft>
            <a:buChar char="•"/>
          </a:pPr>
          <a:r>
            <a:rPr lang="en-US" sz="3700" kern="1200" dirty="0">
              <a:latin typeface="Arial"/>
              <a:cs typeface="Arial"/>
            </a:rPr>
            <a:t>Custom </a:t>
          </a:r>
          <a:r>
            <a:rPr lang="en-US" sz="3700" kern="1200" dirty="0" err="1">
              <a:latin typeface="Arial"/>
              <a:cs typeface="Arial"/>
            </a:rPr>
            <a:t>Array Adapter</a:t>
          </a:r>
        </a:p>
        <a:p>
          <a:pPr marL="285750" lvl="1" indent="-285750" algn="l" defTabSz="1644650">
            <a:lnSpc>
              <a:spcPct val="90000"/>
            </a:lnSpc>
            <a:spcBef>
              <a:spcPct val="0"/>
            </a:spcBef>
            <a:spcAft>
              <a:spcPct val="15000"/>
            </a:spcAft>
            <a:buChar char="•"/>
          </a:pPr>
          <a:r>
            <a:rPr lang="en-US" sz="3700" kern="1200" dirty="0">
              <a:solidFill>
                <a:srgbClr val="538135"/>
              </a:solidFill>
              <a:latin typeface="Arial"/>
              <a:cs typeface="Arial"/>
            </a:rPr>
            <a:t>Create Detail Activity</a:t>
          </a:r>
        </a:p>
        <a:p>
          <a:pPr marL="285750" lvl="1" indent="-285750" algn="l" defTabSz="1644650">
            <a:lnSpc>
              <a:spcPct val="90000"/>
            </a:lnSpc>
            <a:spcBef>
              <a:spcPct val="0"/>
            </a:spcBef>
            <a:spcAft>
              <a:spcPct val="15000"/>
            </a:spcAft>
            <a:buChar char="•"/>
          </a:pPr>
          <a:r>
            <a:rPr lang="en-US" sz="3700" kern="1200" dirty="0">
              <a:solidFill>
                <a:srgbClr val="000000"/>
              </a:solidFill>
              <a:latin typeface="Arial"/>
              <a:cs typeface="Arial"/>
            </a:rPr>
            <a:t>Add Splash Screen</a:t>
          </a:r>
        </a:p>
      </dsp:txBody>
      <dsp:txXfrm>
        <a:off x="0" y="1070833"/>
        <a:ext cx="11262898" cy="38594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54D78-CE42-4DBF-9ECA-2B79F9FFD0D4}" type="datetimeFigureOut">
              <a:rPr lang="en-US"/>
              <a:t>3/14/2018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B3726-8606-4CE9-89CF-7903535DBC1D}" type="slidenum">
              <a:rPr lang="en-US"/>
              <a:t>‹#›</a:t>
            </a:fld>
            <a:endParaRPr lang="en-US"/>
          </a:p>
        </p:txBody>
      </p:sp>
    </p:spTree>
    <p:extLst>
      <p:ext uri="{BB962C8B-B14F-4D97-AF65-F5344CB8AC3E}">
        <p14:creationId xmlns:p14="http://schemas.microsoft.com/office/powerpoint/2010/main" val="303490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a:t>
            </a:fld>
            <a:endParaRPr lang="en-US"/>
          </a:p>
        </p:txBody>
      </p:sp>
    </p:spTree>
    <p:extLst>
      <p:ext uri="{BB962C8B-B14F-4D97-AF65-F5344CB8AC3E}">
        <p14:creationId xmlns:p14="http://schemas.microsoft.com/office/powerpoint/2010/main" val="423896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11</a:t>
            </a:fld>
            <a:endParaRPr lang="en-US"/>
          </a:p>
        </p:txBody>
      </p:sp>
    </p:spTree>
    <p:extLst>
      <p:ext uri="{BB962C8B-B14F-4D97-AF65-F5344CB8AC3E}">
        <p14:creationId xmlns:p14="http://schemas.microsoft.com/office/powerpoint/2010/main" val="47916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12</a:t>
            </a:fld>
            <a:endParaRPr lang="en-US"/>
          </a:p>
        </p:txBody>
      </p:sp>
    </p:spTree>
    <p:extLst>
      <p:ext uri="{BB962C8B-B14F-4D97-AF65-F5344CB8AC3E}">
        <p14:creationId xmlns:p14="http://schemas.microsoft.com/office/powerpoint/2010/main" val="2385387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13</a:t>
            </a:fld>
            <a:endParaRPr lang="en-US"/>
          </a:p>
        </p:txBody>
      </p:sp>
    </p:spTree>
    <p:extLst>
      <p:ext uri="{BB962C8B-B14F-4D97-AF65-F5344CB8AC3E}">
        <p14:creationId xmlns:p14="http://schemas.microsoft.com/office/powerpoint/2010/main" val="193712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14</a:t>
            </a:fld>
            <a:endParaRPr lang="en-US"/>
          </a:p>
        </p:txBody>
      </p:sp>
    </p:spTree>
    <p:extLst>
      <p:ext uri="{BB962C8B-B14F-4D97-AF65-F5344CB8AC3E}">
        <p14:creationId xmlns:p14="http://schemas.microsoft.com/office/powerpoint/2010/main" val="1616750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15</a:t>
            </a:fld>
            <a:endParaRPr lang="en-US"/>
          </a:p>
        </p:txBody>
      </p:sp>
    </p:spTree>
    <p:extLst>
      <p:ext uri="{BB962C8B-B14F-4D97-AF65-F5344CB8AC3E}">
        <p14:creationId xmlns:p14="http://schemas.microsoft.com/office/powerpoint/2010/main" val="239373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16</a:t>
            </a:fld>
            <a:endParaRPr lang="en-US"/>
          </a:p>
        </p:txBody>
      </p:sp>
    </p:spTree>
    <p:extLst>
      <p:ext uri="{BB962C8B-B14F-4D97-AF65-F5344CB8AC3E}">
        <p14:creationId xmlns:p14="http://schemas.microsoft.com/office/powerpoint/2010/main" val="228881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17</a:t>
            </a:fld>
            <a:endParaRPr lang="en-US"/>
          </a:p>
        </p:txBody>
      </p:sp>
    </p:spTree>
    <p:extLst>
      <p:ext uri="{BB962C8B-B14F-4D97-AF65-F5344CB8AC3E}">
        <p14:creationId xmlns:p14="http://schemas.microsoft.com/office/powerpoint/2010/main" val="272039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18</a:t>
            </a:fld>
            <a:endParaRPr lang="en-US"/>
          </a:p>
        </p:txBody>
      </p:sp>
    </p:spTree>
    <p:extLst>
      <p:ext uri="{BB962C8B-B14F-4D97-AF65-F5344CB8AC3E}">
        <p14:creationId xmlns:p14="http://schemas.microsoft.com/office/powerpoint/2010/main" val="1868147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19</a:t>
            </a:fld>
            <a:endParaRPr lang="en-US"/>
          </a:p>
        </p:txBody>
      </p:sp>
    </p:spTree>
    <p:extLst>
      <p:ext uri="{BB962C8B-B14F-4D97-AF65-F5344CB8AC3E}">
        <p14:creationId xmlns:p14="http://schemas.microsoft.com/office/powerpoint/2010/main" val="3828393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20</a:t>
            </a:fld>
            <a:endParaRPr lang="en-US"/>
          </a:p>
        </p:txBody>
      </p:sp>
    </p:spTree>
    <p:extLst>
      <p:ext uri="{BB962C8B-B14F-4D97-AF65-F5344CB8AC3E}">
        <p14:creationId xmlns:p14="http://schemas.microsoft.com/office/powerpoint/2010/main" val="152228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a:t>
            </a:fld>
            <a:endParaRPr lang="en-US"/>
          </a:p>
        </p:txBody>
      </p:sp>
    </p:spTree>
    <p:extLst>
      <p:ext uri="{BB962C8B-B14F-4D97-AF65-F5344CB8AC3E}">
        <p14:creationId xmlns:p14="http://schemas.microsoft.com/office/powerpoint/2010/main" val="4224247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21</a:t>
            </a:fld>
            <a:endParaRPr lang="en-US"/>
          </a:p>
        </p:txBody>
      </p:sp>
    </p:spTree>
    <p:extLst>
      <p:ext uri="{BB962C8B-B14F-4D97-AF65-F5344CB8AC3E}">
        <p14:creationId xmlns:p14="http://schemas.microsoft.com/office/powerpoint/2010/main" val="2128242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22</a:t>
            </a:fld>
            <a:endParaRPr lang="en-US"/>
          </a:p>
        </p:txBody>
      </p:sp>
    </p:spTree>
    <p:extLst>
      <p:ext uri="{BB962C8B-B14F-4D97-AF65-F5344CB8AC3E}">
        <p14:creationId xmlns:p14="http://schemas.microsoft.com/office/powerpoint/2010/main" val="3036152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23</a:t>
            </a:fld>
            <a:endParaRPr lang="en-US"/>
          </a:p>
        </p:txBody>
      </p:sp>
    </p:spTree>
    <p:extLst>
      <p:ext uri="{BB962C8B-B14F-4D97-AF65-F5344CB8AC3E}">
        <p14:creationId xmlns:p14="http://schemas.microsoft.com/office/powerpoint/2010/main" val="2174536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24</a:t>
            </a:fld>
            <a:endParaRPr lang="en-US"/>
          </a:p>
        </p:txBody>
      </p:sp>
    </p:spTree>
    <p:extLst>
      <p:ext uri="{BB962C8B-B14F-4D97-AF65-F5344CB8AC3E}">
        <p14:creationId xmlns:p14="http://schemas.microsoft.com/office/powerpoint/2010/main" val="1678169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25</a:t>
            </a:fld>
            <a:endParaRPr lang="en-US"/>
          </a:p>
        </p:txBody>
      </p:sp>
    </p:spTree>
    <p:extLst>
      <p:ext uri="{BB962C8B-B14F-4D97-AF65-F5344CB8AC3E}">
        <p14:creationId xmlns:p14="http://schemas.microsoft.com/office/powerpoint/2010/main" val="187455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26</a:t>
            </a:fld>
            <a:endParaRPr lang="en-US"/>
          </a:p>
        </p:txBody>
      </p:sp>
    </p:spTree>
    <p:extLst>
      <p:ext uri="{BB962C8B-B14F-4D97-AF65-F5344CB8AC3E}">
        <p14:creationId xmlns:p14="http://schemas.microsoft.com/office/powerpoint/2010/main" val="2347439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27</a:t>
            </a:fld>
            <a:endParaRPr lang="en-US"/>
          </a:p>
        </p:txBody>
      </p:sp>
    </p:spTree>
    <p:extLst>
      <p:ext uri="{BB962C8B-B14F-4D97-AF65-F5344CB8AC3E}">
        <p14:creationId xmlns:p14="http://schemas.microsoft.com/office/powerpoint/2010/main" val="1948429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28</a:t>
            </a:fld>
            <a:endParaRPr lang="en-US"/>
          </a:p>
        </p:txBody>
      </p:sp>
    </p:spTree>
    <p:extLst>
      <p:ext uri="{BB962C8B-B14F-4D97-AF65-F5344CB8AC3E}">
        <p14:creationId xmlns:p14="http://schemas.microsoft.com/office/powerpoint/2010/main" val="1534956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29</a:t>
            </a:fld>
            <a:endParaRPr lang="en-US"/>
          </a:p>
        </p:txBody>
      </p:sp>
    </p:spTree>
    <p:extLst>
      <p:ext uri="{BB962C8B-B14F-4D97-AF65-F5344CB8AC3E}">
        <p14:creationId xmlns:p14="http://schemas.microsoft.com/office/powerpoint/2010/main" val="2649340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30</a:t>
            </a:fld>
            <a:endParaRPr lang="en-US"/>
          </a:p>
        </p:txBody>
      </p:sp>
    </p:spTree>
    <p:extLst>
      <p:ext uri="{BB962C8B-B14F-4D97-AF65-F5344CB8AC3E}">
        <p14:creationId xmlns:p14="http://schemas.microsoft.com/office/powerpoint/2010/main" val="33035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a:t>
            </a:fld>
            <a:endParaRPr lang="en-US"/>
          </a:p>
        </p:txBody>
      </p:sp>
    </p:spTree>
    <p:extLst>
      <p:ext uri="{BB962C8B-B14F-4D97-AF65-F5344CB8AC3E}">
        <p14:creationId xmlns:p14="http://schemas.microsoft.com/office/powerpoint/2010/main" val="768922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31</a:t>
            </a:fld>
            <a:endParaRPr lang="en-US"/>
          </a:p>
        </p:txBody>
      </p:sp>
    </p:spTree>
    <p:extLst>
      <p:ext uri="{BB962C8B-B14F-4D97-AF65-F5344CB8AC3E}">
        <p14:creationId xmlns:p14="http://schemas.microsoft.com/office/powerpoint/2010/main" val="1437316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32</a:t>
            </a:fld>
            <a:endParaRPr lang="en-US"/>
          </a:p>
        </p:txBody>
      </p:sp>
    </p:spTree>
    <p:extLst>
      <p:ext uri="{BB962C8B-B14F-4D97-AF65-F5344CB8AC3E}">
        <p14:creationId xmlns:p14="http://schemas.microsoft.com/office/powerpoint/2010/main" val="2134613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33</a:t>
            </a:fld>
            <a:endParaRPr lang="en-US"/>
          </a:p>
        </p:txBody>
      </p:sp>
    </p:spTree>
    <p:extLst>
      <p:ext uri="{BB962C8B-B14F-4D97-AF65-F5344CB8AC3E}">
        <p14:creationId xmlns:p14="http://schemas.microsoft.com/office/powerpoint/2010/main" val="1172988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34</a:t>
            </a:fld>
            <a:endParaRPr lang="en-US"/>
          </a:p>
        </p:txBody>
      </p:sp>
    </p:spTree>
    <p:extLst>
      <p:ext uri="{BB962C8B-B14F-4D97-AF65-F5344CB8AC3E}">
        <p14:creationId xmlns:p14="http://schemas.microsoft.com/office/powerpoint/2010/main" val="892967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35</a:t>
            </a:fld>
            <a:endParaRPr lang="en-US"/>
          </a:p>
        </p:txBody>
      </p:sp>
    </p:spTree>
    <p:extLst>
      <p:ext uri="{BB962C8B-B14F-4D97-AF65-F5344CB8AC3E}">
        <p14:creationId xmlns:p14="http://schemas.microsoft.com/office/powerpoint/2010/main" val="134031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a:t>
            </a:fld>
            <a:endParaRPr lang="en-US"/>
          </a:p>
        </p:txBody>
      </p:sp>
    </p:spTree>
    <p:extLst>
      <p:ext uri="{BB962C8B-B14F-4D97-AF65-F5344CB8AC3E}">
        <p14:creationId xmlns:p14="http://schemas.microsoft.com/office/powerpoint/2010/main" val="127019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5</a:t>
            </a:fld>
            <a:endParaRPr lang="en-US"/>
          </a:p>
        </p:txBody>
      </p:sp>
    </p:spTree>
    <p:extLst>
      <p:ext uri="{BB962C8B-B14F-4D97-AF65-F5344CB8AC3E}">
        <p14:creationId xmlns:p14="http://schemas.microsoft.com/office/powerpoint/2010/main" val="2351910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7</a:t>
            </a:fld>
            <a:endParaRPr lang="en-US"/>
          </a:p>
        </p:txBody>
      </p:sp>
    </p:spTree>
    <p:extLst>
      <p:ext uri="{BB962C8B-B14F-4D97-AF65-F5344CB8AC3E}">
        <p14:creationId xmlns:p14="http://schemas.microsoft.com/office/powerpoint/2010/main" val="413560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8</a:t>
            </a:fld>
            <a:endParaRPr lang="en-US"/>
          </a:p>
        </p:txBody>
      </p:sp>
    </p:spTree>
    <p:extLst>
      <p:ext uri="{BB962C8B-B14F-4D97-AF65-F5344CB8AC3E}">
        <p14:creationId xmlns:p14="http://schemas.microsoft.com/office/powerpoint/2010/main" val="4287545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9</a:t>
            </a:fld>
            <a:endParaRPr lang="en-US"/>
          </a:p>
        </p:txBody>
      </p:sp>
    </p:spTree>
    <p:extLst>
      <p:ext uri="{BB962C8B-B14F-4D97-AF65-F5344CB8AC3E}">
        <p14:creationId xmlns:p14="http://schemas.microsoft.com/office/powerpoint/2010/main" val="2700559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10</a:t>
            </a:fld>
            <a:endParaRPr lang="en-US"/>
          </a:p>
        </p:txBody>
      </p:sp>
    </p:spTree>
    <p:extLst>
      <p:ext uri="{BB962C8B-B14F-4D97-AF65-F5344CB8AC3E}">
        <p14:creationId xmlns:p14="http://schemas.microsoft.com/office/powerpoint/2010/main" val="97151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15680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8426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2929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76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4413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5904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8302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5118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635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545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5380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43219863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a:latin typeface="Arial"/>
                <a:cs typeface="Arial"/>
              </a:rPr>
              <a:t>Rumah Coding Course</a:t>
            </a:r>
            <a:br>
              <a:rPr lang="en-US" dirty="0">
                <a:latin typeface="+mj-ea"/>
                <a:cs typeface="+mj-ea"/>
              </a:rPr>
            </a:br>
            <a:r>
              <a:rPr lang="en-US" dirty="0">
                <a:latin typeface="Arial Black"/>
              </a:rPr>
              <a:t>"Android Basic"</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2800" dirty="0">
                <a:latin typeface="Arial"/>
                <a:cs typeface="Arial"/>
              </a:rPr>
              <a:t>Studi Kasus Aplikasi "SekolahKu"</a:t>
            </a:r>
          </a:p>
        </p:txBody>
      </p:sp>
      <p:pic>
        <p:nvPicPr>
          <p:cNvPr id="4" name="Picture 3" descr="What is App Inventor and what can you do with it"/>
          <p:cNvPicPr>
            <a:picLocks noChangeAspect="1"/>
          </p:cNvPicPr>
          <p:nvPr/>
        </p:nvPicPr>
        <p:blipFill>
          <a:blip r:embed="rId3"/>
          <a:stretch>
            <a:fillRect/>
          </a:stretch>
        </p:blipFill>
        <p:spPr>
          <a:xfrm>
            <a:off x="639792" y="4467225"/>
            <a:ext cx="1746738" cy="1746738"/>
          </a:xfrm>
          <a:prstGeom prst="rect">
            <a:avLst/>
          </a:prstGeom>
        </p:spPr>
      </p:pic>
      <p:sp>
        <p:nvSpPr>
          <p:cNvPr id="19" name="Title 1"/>
          <p:cNvSpPr txBox="1">
            <a:spLocks/>
          </p:cNvSpPr>
          <p:nvPr/>
        </p:nvSpPr>
        <p:spPr>
          <a:xfrm>
            <a:off x="4953000" y="5114925"/>
            <a:ext cx="2254250" cy="8274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a:cs typeface="Arial"/>
              </a:rPr>
              <a:t>Day 3</a:t>
            </a:r>
            <a:endParaRPr lang="en-US" dirty="0">
              <a:latin typeface="Arial"/>
              <a:cs typeface="Arial"/>
            </a:endParaRPr>
          </a:p>
        </p:txBody>
      </p:sp>
      <p:pic>
        <p:nvPicPr>
          <p:cNvPr id="20" name="Picture 20" descr="rc_slide_background.png"/>
          <p:cNvPicPr>
            <a:picLocks noChangeAspect="1"/>
          </p:cNvPicPr>
          <p:nvPr/>
        </p:nvPicPr>
        <p:blipFill>
          <a:blip r:embed="rId4"/>
          <a:stretch>
            <a:fillRect/>
          </a:stretch>
        </p:blipFill>
        <p:spPr>
          <a:xfrm>
            <a:off x="10263708" y="4417794"/>
            <a:ext cx="1963513" cy="2442087"/>
          </a:xfrm>
          <a:prstGeom prst="rect">
            <a:avLst/>
          </a:prstGeom>
        </p:spPr>
      </p:pic>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8"/>
          <p:cNvGraphicFramePr>
            <a:graphicFrameLocks noGrp="1"/>
          </p:cNvGraphicFramePr>
          <p:nvPr>
            <p:ph idx="1"/>
            <p:extLst>
              <p:ext uri="{D42A27DB-BD31-4B8C-83A1-F6EECF244321}">
                <p14:modId xmlns:p14="http://schemas.microsoft.com/office/powerpoint/2010/main" val="3262970480"/>
              </p:ext>
            </p:extLst>
          </p:nvPr>
        </p:nvGraphicFramePr>
        <p:xfrm>
          <a:off x="464679" y="1549024"/>
          <a:ext cx="11262898" cy="4935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extLst/>
          </p:nvPr>
        </p:nvSpPr>
        <p:spPr>
          <a:xfrm>
            <a:off x="833886" y="359433"/>
            <a:ext cx="10515600" cy="1325563"/>
          </a:xfrm>
        </p:spPr>
        <p:txBody>
          <a:bodyPr>
            <a:normAutofit/>
          </a:bodyPr>
          <a:lstStyle/>
          <a:p>
            <a:pPr algn="ctr"/>
            <a:r>
              <a:rPr lang="en-US" sz="4000" dirty="0">
                <a:latin typeface="Arial Black"/>
              </a:rPr>
              <a:t>Course Syllabus</a:t>
            </a:r>
          </a:p>
        </p:txBody>
      </p:sp>
      <p:pic>
        <p:nvPicPr>
          <p:cNvPr id="2" name="Picture 20" descr="rc_slide_background.png"/>
          <p:cNvPicPr>
            <a:picLocks noChangeAspect="1"/>
          </p:cNvPicPr>
          <p:nvPr/>
        </p:nvPicPr>
        <p:blipFill>
          <a:blip r:embed="rId8"/>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28656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Intent</a:t>
            </a:r>
            <a:endParaRPr lang="en-US" dirty="0"/>
          </a:p>
        </p:txBody>
      </p:sp>
      <p:sp>
        <p:nvSpPr>
          <p:cNvPr id="3" name="Content Placeholder 2"/>
          <p:cNvSpPr>
            <a:spLocks noGrp="1"/>
          </p:cNvSpPr>
          <p:nvPr>
            <p:ph idx="1"/>
          </p:nvPr>
        </p:nvSpPr>
        <p:spPr>
          <a:xfrm>
            <a:off x="677863" y="1530350"/>
            <a:ext cx="10887728" cy="4511675"/>
          </a:xfrm>
        </p:spPr>
        <p:txBody>
          <a:bodyPr vert="horz" lIns="91440" tIns="45720" rIns="91440" bIns="45720" rtlCol="0" anchor="t">
            <a:normAutofit/>
          </a:bodyPr>
          <a:lstStyle/>
          <a:p>
            <a:r>
              <a:rPr lang="en-US" dirty="0">
                <a:latin typeface="Arial"/>
                <a:cs typeface="Arial"/>
              </a:rPr>
              <a:t>An intent is an abstract description of an operation to be performed. It can be used with startActivity to launch an Activity.</a:t>
            </a:r>
          </a:p>
          <a:p>
            <a:r>
              <a:rPr lang="en-US" dirty="0">
                <a:latin typeface="Arial"/>
                <a:cs typeface="Arial"/>
              </a:rPr>
              <a:t>To move from an Activity to another Activity, you can use </a:t>
            </a:r>
            <a:r>
              <a:rPr lang="en-US" b="1" i="1" dirty="0">
                <a:latin typeface="Arial"/>
                <a:cs typeface="Arial"/>
              </a:rPr>
              <a:t>intent</a:t>
            </a:r>
            <a:r>
              <a:rPr lang="en-US" dirty="0">
                <a:latin typeface="Arial"/>
                <a:cs typeface="Arial"/>
              </a:rPr>
              <a:t>. Use format </a:t>
            </a:r>
            <a:r>
              <a:rPr lang="en-US" b="1" i="1" dirty="0">
                <a:latin typeface="Arial"/>
                <a:cs typeface="Arial"/>
              </a:rPr>
              <a:t>Intent(Context, </a:t>
            </a:r>
            <a:r>
              <a:rPr lang="en-US" b="1" i="1" dirty="0" err="1">
                <a:latin typeface="Arial"/>
                <a:cs typeface="Arial"/>
              </a:rPr>
              <a:t>DestinationActivity</a:t>
            </a:r>
            <a:r>
              <a:rPr lang="en-US" b="1" i="1" dirty="0">
                <a:latin typeface="Arial"/>
                <a:cs typeface="Arial"/>
              </a:rPr>
              <a:t>)</a:t>
            </a:r>
            <a:r>
              <a:rPr lang="en-US" dirty="0">
                <a:latin typeface="Arial"/>
                <a:cs typeface="Arial"/>
              </a:rPr>
              <a:t>.</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4" descr="Screen Shot 2017-09-05 at 4.25.21 AM.png"/>
          <p:cNvPicPr>
            <a:picLocks noChangeAspect="1"/>
          </p:cNvPicPr>
          <p:nvPr/>
        </p:nvPicPr>
        <p:blipFill>
          <a:blip r:embed="rId4"/>
          <a:stretch>
            <a:fillRect/>
          </a:stretch>
        </p:blipFill>
        <p:spPr>
          <a:xfrm>
            <a:off x="1118558" y="3533775"/>
            <a:ext cx="9948859" cy="1456377"/>
          </a:xfrm>
          <a:prstGeom prst="rect">
            <a:avLst/>
          </a:prstGeom>
        </p:spPr>
      </p:pic>
    </p:spTree>
    <p:extLst>
      <p:ext uri="{BB962C8B-B14F-4D97-AF65-F5344CB8AC3E}">
        <p14:creationId xmlns:p14="http://schemas.microsoft.com/office/powerpoint/2010/main" val="241487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evice-2017-09-04-090500.png"/>
          <p:cNvPicPr>
            <a:picLocks noChangeAspect="1"/>
          </p:cNvPicPr>
          <p:nvPr/>
        </p:nvPicPr>
        <p:blipFill>
          <a:blip r:embed="rId3"/>
          <a:stretch>
            <a:fillRect/>
          </a:stretch>
        </p:blipFill>
        <p:spPr>
          <a:xfrm>
            <a:off x="2044388" y="2667000"/>
            <a:ext cx="8011412" cy="14200945"/>
          </a:xfrm>
          <a:prstGeom prst="rect">
            <a:avLst/>
          </a:prstGeom>
        </p:spPr>
      </p:pic>
      <p:sp>
        <p:nvSpPr>
          <p:cNvPr id="2" name="Title 1"/>
          <p:cNvSpPr>
            <a:spLocks noGrp="1"/>
          </p:cNvSpPr>
          <p:nvPr>
            <p:ph type="title"/>
          </p:nvPr>
        </p:nvSpPr>
        <p:spPr>
          <a:xfrm>
            <a:off x="879822" y="495300"/>
            <a:ext cx="10336213" cy="1678064"/>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#1</a:t>
            </a:r>
            <a:br>
              <a:rPr lang="en-US" dirty="0">
                <a:latin typeface="+mn-ea"/>
                <a:cs typeface="+mn-ea"/>
              </a:rPr>
            </a:br>
            <a:r>
              <a:rPr lang="en-US" sz="4000" dirty="0">
                <a:latin typeface="Arial"/>
                <a:cs typeface="Arial"/>
              </a:rPr>
              <a:t>Add plus menu item and go to </a:t>
            </a:r>
            <a:r>
              <a:rPr lang="en-US" sz="4000" dirty="0" err="1">
                <a:latin typeface="Arial"/>
                <a:cs typeface="Arial"/>
              </a:rPr>
              <a:t>FormActivity</a:t>
            </a:r>
            <a:r>
              <a:rPr lang="en-US" sz="4000" dirty="0">
                <a:latin typeface="Arial"/>
                <a:cs typeface="Arial"/>
              </a:rPr>
              <a:t> when it is clicked</a:t>
            </a:r>
            <a:endParaRPr lang="en-US" dirty="0"/>
          </a:p>
        </p:txBody>
      </p:sp>
      <p:pic>
        <p:nvPicPr>
          <p:cNvPr id="5"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08954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dirty="0">
                <a:latin typeface="Arial Black"/>
              </a:rPr>
              <a:t>If We Move to Another Activity</a:t>
            </a:r>
            <a:br>
              <a:rPr lang="en-US" dirty="0">
                <a:latin typeface="+mj-ea"/>
                <a:cs typeface="+mj-ea"/>
              </a:rPr>
            </a:br>
            <a:r>
              <a:rPr lang="en-US" sz="4000" dirty="0">
                <a:latin typeface="Arial Black"/>
              </a:rPr>
              <a:t>What Happen With Previous Activity?</a:t>
            </a:r>
          </a:p>
        </p:txBody>
      </p:sp>
      <p:sp>
        <p:nvSpPr>
          <p:cNvPr id="3" name="Content Placeholder 2"/>
          <p:cNvSpPr>
            <a:spLocks noGrp="1"/>
          </p:cNvSpPr>
          <p:nvPr>
            <p:ph idx="1"/>
          </p:nvPr>
        </p:nvSpPr>
        <p:spPr>
          <a:xfrm>
            <a:off x="650875" y="2105611"/>
            <a:ext cx="10888663" cy="4349164"/>
          </a:xfrm>
        </p:spPr>
        <p:txBody>
          <a:bodyPr vert="horz" lIns="91440" tIns="45720" rIns="91440" bIns="45720" rtlCol="0" anchor="t">
            <a:normAutofit/>
          </a:bodyPr>
          <a:lstStyle/>
          <a:p>
            <a:r>
              <a:rPr lang="en-US" dirty="0">
                <a:latin typeface="Arial"/>
                <a:cs typeface="Arial"/>
              </a:rPr>
              <a:t>Previous Activity is still running, but in pause condition. We'll explore more about this when learning about Activity Lifecycle.</a:t>
            </a:r>
          </a:p>
          <a:p>
            <a:r>
              <a:rPr lang="en-US" dirty="0">
                <a:latin typeface="Arial"/>
                <a:cs typeface="Arial"/>
              </a:rPr>
              <a:t>In our case, when user click plus menu item. </a:t>
            </a:r>
            <a:r>
              <a:rPr lang="en-US" dirty="0" err="1">
                <a:latin typeface="Arial"/>
                <a:cs typeface="Arial"/>
              </a:rPr>
              <a:t>FormActivity</a:t>
            </a:r>
            <a:r>
              <a:rPr lang="en-US" dirty="0">
                <a:latin typeface="Arial"/>
                <a:cs typeface="Arial"/>
              </a:rPr>
              <a:t> become an active screen and ListActivity become paused but still running in the background.</a:t>
            </a:r>
          </a:p>
          <a:p>
            <a:endParaRPr lang="en-US" dirty="0">
              <a:latin typeface="Arial"/>
              <a:cs typeface="Arial"/>
            </a:endParaRP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96201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vice-2017-09-04-123732.png"/>
          <p:cNvPicPr>
            <a:picLocks noChangeAspect="1"/>
          </p:cNvPicPr>
          <p:nvPr/>
        </p:nvPicPr>
        <p:blipFill rotWithShape="1">
          <a:blip r:embed="rId3"/>
          <a:srcRect l="-14664" t="-4135" r="-8859" b="87187"/>
          <a:stretch/>
        </p:blipFill>
        <p:spPr>
          <a:xfrm>
            <a:off x="5118339" y="1128802"/>
            <a:ext cx="10302085" cy="2506877"/>
          </a:xfrm>
          <a:prstGeom prst="rect">
            <a:avLst/>
          </a:prstGeom>
        </p:spPr>
      </p:pic>
      <p:sp>
        <p:nvSpPr>
          <p:cNvPr id="2" name="Title 1"/>
          <p:cNvSpPr>
            <a:spLocks noGrp="1"/>
          </p:cNvSpPr>
          <p:nvPr>
            <p:ph type="title"/>
          </p:nvPr>
        </p:nvSpPr>
        <p:spPr>
          <a:xfrm>
            <a:off x="838200" y="352425"/>
            <a:ext cx="10515600" cy="1553079"/>
          </a:xfrm>
        </p:spPr>
        <p:txBody>
          <a:bodyPr>
            <a:normAutofit/>
          </a:bodyPr>
          <a:lstStyle/>
          <a:p>
            <a:pPr algn="ctr"/>
            <a:r>
              <a:rPr lang="en-US" sz="4000" b="1" dirty="0">
                <a:latin typeface="Arial Black"/>
              </a:rPr>
              <a:t>Providing Up Navigation</a:t>
            </a:r>
            <a:endParaRPr lang="en-US" b="1" dirty="0">
              <a:latin typeface="Arial Black"/>
            </a:endParaRPr>
          </a:p>
        </p:txBody>
      </p:sp>
      <p:sp>
        <p:nvSpPr>
          <p:cNvPr id="3" name="Content Placeholder 2"/>
          <p:cNvSpPr>
            <a:spLocks noGrp="1"/>
          </p:cNvSpPr>
          <p:nvPr>
            <p:ph idx="1"/>
          </p:nvPr>
        </p:nvSpPr>
        <p:spPr>
          <a:xfrm>
            <a:off x="650875" y="1619250"/>
            <a:ext cx="5574526" cy="4349750"/>
          </a:xfrm>
        </p:spPr>
        <p:txBody>
          <a:bodyPr vert="horz" lIns="91440" tIns="45720" rIns="91440" bIns="45720" rtlCol="0" anchor="t">
            <a:normAutofit/>
          </a:bodyPr>
          <a:lstStyle/>
          <a:p>
            <a:r>
              <a:rPr lang="en-US" sz="2500" dirty="0">
                <a:latin typeface="Arial"/>
                <a:cs typeface="Arial"/>
              </a:rPr>
              <a:t>All screens in your app that are not the main entrance to your app (the "home" screen) should offer the user a way to navigate to the logical parent screen in the app's hierarchy by pressing the Up button in the action bar. This lesson shows you how to properly implement this behavior.</a:t>
            </a:r>
            <a:endParaRPr lang="en-US" sz="2500"/>
          </a:p>
          <a:p>
            <a:r>
              <a:rPr lang="en-US" sz="2500" dirty="0">
                <a:latin typeface="Arial"/>
                <a:cs typeface="Arial"/>
              </a:rPr>
              <a:t>Use this code to show Up Navigation on an Activity</a:t>
            </a:r>
          </a:p>
        </p:txBody>
      </p:sp>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pic>
        <p:nvPicPr>
          <p:cNvPr id="6" name="Picture 6" descr="Screen Shot 2017-09-06 at 4.02.19 AM.png"/>
          <p:cNvPicPr>
            <a:picLocks noChangeAspect="1"/>
          </p:cNvPicPr>
          <p:nvPr/>
        </p:nvPicPr>
        <p:blipFill>
          <a:blip r:embed="rId5"/>
          <a:stretch>
            <a:fillRect/>
          </a:stretch>
        </p:blipFill>
        <p:spPr>
          <a:xfrm>
            <a:off x="958098" y="5661236"/>
            <a:ext cx="7713340" cy="1039265"/>
          </a:xfrm>
          <a:prstGeom prst="rect">
            <a:avLst/>
          </a:prstGeom>
        </p:spPr>
      </p:pic>
    </p:spTree>
    <p:extLst>
      <p:ext uri="{BB962C8B-B14F-4D97-AF65-F5344CB8AC3E}">
        <p14:creationId xmlns:p14="http://schemas.microsoft.com/office/powerpoint/2010/main" val="156140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22" y="495300"/>
            <a:ext cx="10336213" cy="1678064"/>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#2</a:t>
            </a:r>
            <a:br>
              <a:rPr lang="en-US" dirty="0">
                <a:latin typeface="+mn-ea"/>
                <a:cs typeface="+mn-ea"/>
              </a:rPr>
            </a:br>
            <a:r>
              <a:rPr lang="en-US" sz="4000" dirty="0">
                <a:latin typeface="Arial"/>
                <a:cs typeface="Arial"/>
              </a:rPr>
              <a:t>Show Up Navigation on </a:t>
            </a:r>
            <a:r>
              <a:rPr lang="en-US" sz="4000" dirty="0" err="1">
                <a:latin typeface="Arial"/>
                <a:cs typeface="Arial"/>
              </a:rPr>
              <a:t>FormActivity</a:t>
            </a:r>
            <a:endParaRPr lang="en-US" dirty="0" err="1"/>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device-2017-09-04-123717.png"/>
          <p:cNvPicPr>
            <a:picLocks noChangeAspect="1"/>
          </p:cNvPicPr>
          <p:nvPr/>
        </p:nvPicPr>
        <p:blipFill>
          <a:blip r:embed="rId4"/>
          <a:stretch>
            <a:fillRect/>
          </a:stretch>
        </p:blipFill>
        <p:spPr>
          <a:xfrm>
            <a:off x="2561973" y="2495550"/>
            <a:ext cx="6972014" cy="12371490"/>
          </a:xfrm>
          <a:prstGeom prst="rect">
            <a:avLst/>
          </a:prstGeom>
        </p:spPr>
      </p:pic>
    </p:spTree>
    <p:extLst>
      <p:ext uri="{BB962C8B-B14F-4D97-AF65-F5344CB8AC3E}">
        <p14:creationId xmlns:p14="http://schemas.microsoft.com/office/powerpoint/2010/main" val="259535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b="1" dirty="0">
                <a:latin typeface="Arial Black"/>
              </a:rPr>
              <a:t>Destroying An Activity</a:t>
            </a:r>
            <a:endParaRPr lang="en-US" dirty="0"/>
          </a:p>
        </p:txBody>
      </p:sp>
      <p:sp>
        <p:nvSpPr>
          <p:cNvPr id="3" name="Content Placeholder 2"/>
          <p:cNvSpPr>
            <a:spLocks noGrp="1"/>
          </p:cNvSpPr>
          <p:nvPr>
            <p:ph idx="1"/>
          </p:nvPr>
        </p:nvSpPr>
        <p:spPr>
          <a:xfrm>
            <a:off x="650875" y="1619250"/>
            <a:ext cx="10808181" cy="4349750"/>
          </a:xfrm>
        </p:spPr>
        <p:txBody>
          <a:bodyPr vert="horz" lIns="91440" tIns="45720" rIns="91440" bIns="45720" rtlCol="0" anchor="t">
            <a:normAutofit/>
          </a:bodyPr>
          <a:lstStyle/>
          <a:p>
            <a:r>
              <a:rPr lang="en-US" sz="2500" dirty="0">
                <a:latin typeface="Arial"/>
                <a:cs typeface="Arial"/>
              </a:rPr>
              <a:t>When user click on Up Navigation, android will destroy current activity then make previous activity active.</a:t>
            </a:r>
            <a:endParaRPr lang="en-US" sz="2500" dirty="0"/>
          </a:p>
          <a:p>
            <a:r>
              <a:rPr lang="en-US" sz="2500" dirty="0">
                <a:latin typeface="Arial"/>
                <a:cs typeface="Arial"/>
              </a:rPr>
              <a:t>In our case, if user click Up Navigation on </a:t>
            </a:r>
            <a:r>
              <a:rPr lang="en-US" sz="2500" dirty="0" err="1">
                <a:latin typeface="Arial"/>
                <a:cs typeface="Arial"/>
              </a:rPr>
              <a:t>FormActivity</a:t>
            </a:r>
            <a:r>
              <a:rPr lang="en-US" sz="2500" dirty="0">
                <a:latin typeface="Arial"/>
                <a:cs typeface="Arial"/>
              </a:rPr>
              <a:t>. </a:t>
            </a:r>
            <a:r>
              <a:rPr lang="en-US" sz="2500" dirty="0" err="1">
                <a:latin typeface="Arial"/>
                <a:cs typeface="Arial"/>
              </a:rPr>
              <a:t>FormActivity</a:t>
            </a:r>
            <a:r>
              <a:rPr lang="en-US" sz="2500" dirty="0">
                <a:latin typeface="Arial"/>
                <a:cs typeface="Arial"/>
              </a:rPr>
              <a:t> will be destroyed and ListActivity reactivated and appear on screen.</a:t>
            </a:r>
          </a:p>
          <a:p>
            <a:r>
              <a:rPr lang="en-US" sz="2500" dirty="0">
                <a:latin typeface="Arial"/>
                <a:cs typeface="Arial"/>
              </a:rPr>
              <a:t>To destroy an activity manually, use can use this code:</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5" name="Picture 6" descr="Screen Shot 2017-09-06 at 4.18.54 AM.png"/>
          <p:cNvPicPr>
            <a:picLocks noChangeAspect="1"/>
          </p:cNvPicPr>
          <p:nvPr/>
        </p:nvPicPr>
        <p:blipFill>
          <a:blip r:embed="rId4"/>
          <a:stretch>
            <a:fillRect/>
          </a:stretch>
        </p:blipFill>
        <p:spPr>
          <a:xfrm>
            <a:off x="4511196" y="3943350"/>
            <a:ext cx="3098559" cy="1478225"/>
          </a:xfrm>
          <a:prstGeom prst="rect">
            <a:avLst/>
          </a:prstGeom>
        </p:spPr>
      </p:pic>
    </p:spTree>
    <p:extLst>
      <p:ext uri="{BB962C8B-B14F-4D97-AF65-F5344CB8AC3E}">
        <p14:creationId xmlns:p14="http://schemas.microsoft.com/office/powerpoint/2010/main" val="2931575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2057400"/>
            <a:ext cx="10336213" cy="2668926"/>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#3</a:t>
            </a:r>
            <a:br>
              <a:rPr lang="en-US" dirty="0">
                <a:latin typeface="+mn-ea"/>
                <a:cs typeface="+mn-ea"/>
              </a:rPr>
            </a:br>
            <a:r>
              <a:rPr lang="en-US" sz="4000" dirty="0">
                <a:latin typeface="Arial"/>
                <a:cs typeface="Arial"/>
              </a:rPr>
              <a:t>Destroying </a:t>
            </a:r>
            <a:r>
              <a:rPr lang="en-US" sz="4000" dirty="0" err="1">
                <a:latin typeface="Arial"/>
                <a:cs typeface="Arial"/>
              </a:rPr>
              <a:t>FormActivity</a:t>
            </a:r>
            <a:r>
              <a:rPr lang="en-US" sz="4000" dirty="0">
                <a:latin typeface="Arial"/>
                <a:cs typeface="Arial"/>
              </a:rPr>
              <a:t> after successfully saving student  data</a:t>
            </a:r>
            <a:br>
              <a:rPr lang="en-US" dirty="0">
                <a:latin typeface="+mn-ea"/>
                <a:cs typeface="+mn-ea"/>
              </a:rPr>
            </a:br>
            <a:endParaRPr lang="en-US" sz="4000">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8863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b="1" dirty="0">
                <a:latin typeface="Arial Black"/>
              </a:rPr>
              <a:t>Where is the Saved Data?</a:t>
            </a:r>
            <a:endParaRPr lang="en-US" dirty="0"/>
          </a:p>
        </p:txBody>
      </p:sp>
      <p:sp>
        <p:nvSpPr>
          <p:cNvPr id="3" name="Content Placeholder 2"/>
          <p:cNvSpPr>
            <a:spLocks noGrp="1"/>
          </p:cNvSpPr>
          <p:nvPr>
            <p:ph idx="1"/>
          </p:nvPr>
        </p:nvSpPr>
        <p:spPr>
          <a:xfrm>
            <a:off x="650875" y="1976776"/>
            <a:ext cx="10807700" cy="3992224"/>
          </a:xfrm>
        </p:spPr>
        <p:txBody>
          <a:bodyPr vert="horz" lIns="91440" tIns="45720" rIns="91440" bIns="45720" rtlCol="0" anchor="t">
            <a:normAutofit/>
          </a:bodyPr>
          <a:lstStyle/>
          <a:p>
            <a:r>
              <a:rPr lang="en-US" sz="2500" dirty="0">
                <a:latin typeface="Arial"/>
                <a:cs typeface="Arial"/>
              </a:rPr>
              <a:t>After successfully saving data and ListActivity reactivate, we don’t see the student data on the ListView.</a:t>
            </a:r>
          </a:p>
          <a:p>
            <a:r>
              <a:rPr lang="en-US" sz="2500" dirty="0">
                <a:latin typeface="Arial"/>
                <a:cs typeface="Arial"/>
              </a:rPr>
              <a:t>Actually the data has been saved on database, but not showing on ListView.</a:t>
            </a:r>
          </a:p>
          <a:p>
            <a:r>
              <a:rPr lang="en-US" sz="2500" dirty="0">
                <a:latin typeface="Arial"/>
                <a:cs typeface="Arial"/>
              </a:rPr>
              <a:t>Try to close your application then open it again.</a:t>
            </a:r>
          </a:p>
          <a:p>
            <a:r>
              <a:rPr lang="en-US" sz="2500" dirty="0">
                <a:latin typeface="Arial"/>
                <a:cs typeface="Arial"/>
              </a:rPr>
              <a:t>Now the data should appears on ListView.</a:t>
            </a:r>
          </a:p>
          <a:p>
            <a:r>
              <a:rPr lang="en-US" sz="2500" dirty="0">
                <a:latin typeface="Arial"/>
                <a:cs typeface="Arial"/>
              </a:rPr>
              <a:t>So what happens? To understand this situation, you must understand about Activity Lifecycle.</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60487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25" y="352425"/>
            <a:ext cx="5250217" cy="1552575"/>
          </a:xfrm>
        </p:spPr>
        <p:txBody>
          <a:bodyPr>
            <a:normAutofit/>
          </a:bodyPr>
          <a:lstStyle/>
          <a:p>
            <a:pPr algn="ctr"/>
            <a:r>
              <a:rPr lang="en-US" sz="4000" b="1" dirty="0">
                <a:latin typeface="Arial Black"/>
              </a:rPr>
              <a:t>Activity Lifecycle</a:t>
            </a:r>
            <a:endParaRPr lang="en-US" dirty="0"/>
          </a:p>
        </p:txBody>
      </p:sp>
      <p:pic>
        <p:nvPicPr>
          <p:cNvPr id="4" name="Picture 4" descr="Android-Activity-Lifecycle.png"/>
          <p:cNvPicPr>
            <a:picLocks noGrp="1" noChangeAspect="1"/>
          </p:cNvPicPr>
          <p:nvPr>
            <p:ph idx="1"/>
          </p:nvPr>
        </p:nvPicPr>
        <p:blipFill>
          <a:blip r:embed="rId3"/>
          <a:stretch>
            <a:fillRect/>
          </a:stretch>
        </p:blipFill>
        <p:spPr>
          <a:xfrm>
            <a:off x="514350" y="352425"/>
            <a:ext cx="4776446" cy="6129405"/>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
        <p:nvSpPr>
          <p:cNvPr id="6" name="TextBox 5"/>
          <p:cNvSpPr txBox="1"/>
          <p:nvPr/>
        </p:nvSpPr>
        <p:spPr>
          <a:xfrm>
            <a:off x="5756275" y="1647825"/>
            <a:ext cx="6010275" cy="470898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500" dirty="0">
                <a:latin typeface="Arial"/>
                <a:cs typeface="Arial"/>
              </a:rPr>
              <a:t>As a user navigates through, out of, and back to your app, the Activity instances in your app transition through different states in their lifecycle. </a:t>
            </a:r>
            <a:endParaRPr lang="en-US">
              <a:latin typeface="Calibri"/>
              <a:cs typeface="Arial"/>
            </a:endParaRPr>
          </a:p>
          <a:p>
            <a:pPr marL="342900" indent="-342900">
              <a:buFont typeface="Arial"/>
              <a:buChar char="•"/>
            </a:pPr>
            <a:r>
              <a:rPr lang="en-US" sz="2500" dirty="0">
                <a:latin typeface="Arial"/>
                <a:cs typeface="Arial"/>
              </a:rPr>
              <a:t>The Activity class provides a number of callbacks that allow the activity to know that a state has changed: that the system is creating, stopping, or resuming an activity, or destroying the process in which the activity resides.</a:t>
            </a:r>
            <a:endParaRPr lang="en-US" dirty="0"/>
          </a:p>
          <a:p>
            <a:endParaRPr lang="en-US" sz="2500" dirty="0">
              <a:latin typeface="Arial"/>
              <a:cs typeface="Arial"/>
            </a:endParaRPr>
          </a:p>
        </p:txBody>
      </p:sp>
    </p:spTree>
    <p:extLst>
      <p:ext uri="{BB962C8B-B14F-4D97-AF65-F5344CB8AC3E}">
        <p14:creationId xmlns:p14="http://schemas.microsoft.com/office/powerpoint/2010/main" val="69899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First, Let's Discuss Your </a:t>
            </a:r>
            <a:r>
              <a:rPr lang="en-US" sz="4000" dirty="0" err="1">
                <a:latin typeface="Arial Black"/>
              </a:rPr>
              <a:t>HomeWork</a:t>
            </a:r>
            <a:endParaRPr lang="en-US" dirty="0" err="1"/>
          </a:p>
        </p:txBody>
      </p:sp>
      <p:sp>
        <p:nvSpPr>
          <p:cNvPr id="3" name="Content Placeholder 2"/>
          <p:cNvSpPr>
            <a:spLocks noGrp="1"/>
          </p:cNvSpPr>
          <p:nvPr>
            <p:ph idx="1"/>
          </p:nvPr>
        </p:nvSpPr>
        <p:spPr>
          <a:xfrm>
            <a:off x="677863" y="1530350"/>
            <a:ext cx="10887728" cy="4511675"/>
          </a:xfrm>
        </p:spPr>
        <p:txBody>
          <a:bodyPr vert="horz" lIns="91440" tIns="45720" rIns="91440" bIns="45720" rtlCol="0" anchor="t">
            <a:normAutofit/>
          </a:bodyPr>
          <a:lstStyle/>
          <a:p>
            <a:r>
              <a:rPr lang="en-US" dirty="0">
                <a:latin typeface="Arial"/>
                <a:cs typeface="Arial"/>
              </a:rPr>
              <a:t>Try to create two more EditText. Email and Tanggal Lahir.</a:t>
            </a:r>
          </a:p>
          <a:p>
            <a:r>
              <a:rPr lang="en-US" dirty="0">
                <a:latin typeface="Arial"/>
                <a:cs typeface="Arial"/>
              </a:rPr>
              <a:t>For Tanggal Lahir set </a:t>
            </a:r>
            <a:r>
              <a:rPr lang="en-US" b="1" i="1" dirty="0" err="1">
                <a:latin typeface="Arial"/>
                <a:cs typeface="Arial"/>
              </a:rPr>
              <a:t>android:clickable</a:t>
            </a:r>
            <a:r>
              <a:rPr lang="en-US" b="1" i="1" dirty="0">
                <a:latin typeface="Arial"/>
                <a:cs typeface="Arial"/>
              </a:rPr>
              <a:t>=true</a:t>
            </a:r>
            <a:r>
              <a:rPr lang="en-US" dirty="0">
                <a:latin typeface="Arial"/>
                <a:cs typeface="Arial"/>
              </a:rPr>
              <a:t> </a:t>
            </a:r>
            <a:r>
              <a:rPr lang="en-US" b="1" i="1" dirty="0" err="1">
                <a:latin typeface="Arial"/>
                <a:cs typeface="Arial"/>
              </a:rPr>
              <a:t>android:focusable</a:t>
            </a:r>
            <a:r>
              <a:rPr lang="en-US" b="1" i="1" dirty="0">
                <a:latin typeface="Arial"/>
                <a:cs typeface="Arial"/>
              </a:rPr>
              <a:t>=false </a:t>
            </a:r>
            <a:r>
              <a:rPr lang="en-US" dirty="0">
                <a:latin typeface="Arial"/>
                <a:cs typeface="Arial"/>
              </a:rPr>
              <a:t>and </a:t>
            </a:r>
            <a:r>
              <a:rPr lang="en-US" b="1" i="1" dirty="0" err="1">
                <a:latin typeface="Arial"/>
                <a:cs typeface="Arial"/>
              </a:rPr>
              <a:t>android:inputType</a:t>
            </a:r>
            <a:r>
              <a:rPr lang="en-US" b="1" i="1" dirty="0">
                <a:latin typeface="Arial"/>
                <a:cs typeface="Arial"/>
              </a:rPr>
              <a:t>="none"</a:t>
            </a:r>
            <a:r>
              <a:rPr lang="en-US" dirty="0">
                <a:latin typeface="Arial"/>
                <a:cs typeface="Arial"/>
              </a:rPr>
              <a:t>.</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4" descr="Screen Shot 2017-09-06 at 9.39.03 AM.png"/>
          <p:cNvPicPr>
            <a:picLocks noChangeAspect="1"/>
          </p:cNvPicPr>
          <p:nvPr/>
        </p:nvPicPr>
        <p:blipFill>
          <a:blip r:embed="rId4"/>
          <a:stretch>
            <a:fillRect/>
          </a:stretch>
        </p:blipFill>
        <p:spPr>
          <a:xfrm>
            <a:off x="2879785" y="3267075"/>
            <a:ext cx="6429172" cy="1602592"/>
          </a:xfrm>
          <a:prstGeom prst="rect">
            <a:avLst/>
          </a:prstGeom>
        </p:spPr>
      </p:pic>
    </p:spTree>
    <p:extLst>
      <p:ext uri="{BB962C8B-B14F-4D97-AF65-F5344CB8AC3E}">
        <p14:creationId xmlns:p14="http://schemas.microsoft.com/office/powerpoint/2010/main" val="23365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b="1" dirty="0">
                <a:latin typeface="Arial Black"/>
              </a:rPr>
              <a:t>Now, Back to Our Problem</a:t>
            </a:r>
            <a:br>
              <a:rPr lang="en-US" dirty="0">
                <a:latin typeface="+mj-ea"/>
                <a:cs typeface="+mj-ea"/>
              </a:rPr>
            </a:br>
            <a:r>
              <a:rPr lang="en-US" sz="4000" b="1" dirty="0">
                <a:latin typeface="Arial Black"/>
              </a:rPr>
              <a:t>When We Load Data From Database?</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4" descr="Screen Shot 2017-09-06 at 4.34.40 AM.png"/>
          <p:cNvPicPr>
            <a:picLocks noChangeAspect="1"/>
          </p:cNvPicPr>
          <p:nvPr/>
        </p:nvPicPr>
        <p:blipFill>
          <a:blip r:embed="rId4"/>
          <a:stretch>
            <a:fillRect/>
          </a:stretch>
        </p:blipFill>
        <p:spPr>
          <a:xfrm>
            <a:off x="1966823" y="1962150"/>
            <a:ext cx="8262930" cy="4341377"/>
          </a:xfrm>
          <a:prstGeom prst="rect">
            <a:avLst/>
          </a:prstGeom>
        </p:spPr>
      </p:pic>
    </p:spTree>
    <p:extLst>
      <p:ext uri="{BB962C8B-B14F-4D97-AF65-F5344CB8AC3E}">
        <p14:creationId xmlns:p14="http://schemas.microsoft.com/office/powerpoint/2010/main" val="2963048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2057400"/>
            <a:ext cx="10336213" cy="2668926"/>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#4</a:t>
            </a:r>
            <a:br>
              <a:rPr lang="en-US" dirty="0">
                <a:latin typeface="+mn-ea"/>
                <a:cs typeface="+mn-ea"/>
              </a:rPr>
            </a:br>
            <a:r>
              <a:rPr lang="en-US" sz="4000" dirty="0">
                <a:latin typeface="Arial"/>
                <a:cs typeface="Arial"/>
              </a:rPr>
              <a:t>Show new added data instantly without having to close your app</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51008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187" y="365125"/>
            <a:ext cx="10548613" cy="1325563"/>
          </a:xfrm>
        </p:spPr>
        <p:txBody>
          <a:bodyPr>
            <a:normAutofit/>
          </a:bodyPr>
          <a:lstStyle/>
          <a:p>
            <a:pPr algn="ctr"/>
            <a:r>
              <a:rPr lang="en-US" sz="4000" dirty="0">
                <a:latin typeface="Arial Black"/>
              </a:rPr>
              <a:t>Custom </a:t>
            </a:r>
            <a:r>
              <a:rPr lang="en-US" sz="4000" dirty="0" err="1">
                <a:latin typeface="Arial Black"/>
              </a:rPr>
              <a:t>Array Adapter</a:t>
            </a:r>
            <a:endParaRPr lang="en-US" dirty="0" err="1"/>
          </a:p>
        </p:txBody>
      </p:sp>
      <p:sp>
        <p:nvSpPr>
          <p:cNvPr id="3" name="Content Placeholder 2"/>
          <p:cNvSpPr>
            <a:spLocks noGrp="1"/>
          </p:cNvSpPr>
          <p:nvPr>
            <p:ph idx="1"/>
          </p:nvPr>
        </p:nvSpPr>
        <p:spPr>
          <a:xfrm>
            <a:off x="675791" y="1552575"/>
            <a:ext cx="10658693" cy="4511675"/>
          </a:xfrm>
        </p:spPr>
        <p:txBody>
          <a:bodyPr vert="horz" lIns="91440" tIns="45720" rIns="91440" bIns="45720" rtlCol="0" anchor="t">
            <a:normAutofit/>
          </a:bodyPr>
          <a:lstStyle/>
          <a:p>
            <a:r>
              <a:rPr lang="en-US" dirty="0">
                <a:latin typeface="Arial"/>
                <a:cs typeface="Arial"/>
              </a:rPr>
              <a:t>A </a:t>
            </a:r>
            <a:r>
              <a:rPr lang="en-US" b="1" dirty="0">
                <a:latin typeface="Arial"/>
                <a:cs typeface="Arial"/>
              </a:rPr>
              <a:t>custom array adapter</a:t>
            </a:r>
            <a:r>
              <a:rPr lang="en-US" dirty="0">
                <a:latin typeface="Arial"/>
                <a:cs typeface="Arial"/>
              </a:rPr>
              <a:t> is extended from the </a:t>
            </a:r>
            <a:r>
              <a:rPr lang="en-US" b="1" dirty="0">
                <a:latin typeface="Arial"/>
                <a:cs typeface="Arial"/>
              </a:rPr>
              <a:t>ArrayAdapter</a:t>
            </a:r>
            <a:r>
              <a:rPr lang="en-US" dirty="0">
                <a:latin typeface="Arial"/>
                <a:cs typeface="Arial"/>
              </a:rPr>
              <a:t> class and manages a specific type of data. It has a getView() method that's called automatically by the superclass each time the </a:t>
            </a:r>
            <a:r>
              <a:rPr lang="en-US" b="1" dirty="0">
                <a:latin typeface="Arial"/>
                <a:cs typeface="Arial"/>
              </a:rPr>
              <a:t>adapter</a:t>
            </a:r>
            <a:r>
              <a:rPr lang="en-US" dirty="0">
                <a:latin typeface="Arial"/>
                <a:cs typeface="Arial"/>
              </a:rPr>
              <a:t> needs to fill in data to present on the screen.</a:t>
            </a:r>
          </a:p>
          <a:p>
            <a:r>
              <a:rPr lang="en-US" dirty="0">
                <a:latin typeface="Arial"/>
                <a:cs typeface="Arial"/>
              </a:rPr>
              <a:t>Step to create custom array adapter:</a:t>
            </a:r>
          </a:p>
          <a:p>
            <a:pPr lvl="1"/>
            <a:r>
              <a:rPr lang="en-US" dirty="0">
                <a:latin typeface="Arial"/>
                <a:cs typeface="Arial"/>
              </a:rPr>
              <a:t>Create xml layout file</a:t>
            </a:r>
          </a:p>
          <a:p>
            <a:pPr lvl="1"/>
            <a:r>
              <a:rPr lang="en-US" dirty="0">
                <a:latin typeface="Arial"/>
                <a:cs typeface="Arial"/>
              </a:rPr>
              <a:t>Create new java class extending ArrayAdapter</a:t>
            </a:r>
          </a:p>
          <a:p>
            <a:pPr lvl="1"/>
            <a:r>
              <a:rPr lang="en-US" dirty="0">
                <a:latin typeface="Arial"/>
                <a:cs typeface="Arial"/>
              </a:rPr>
              <a:t>Override </a:t>
            </a:r>
            <a:r>
              <a:rPr lang="en-US" b="1" i="1" dirty="0">
                <a:latin typeface="Arial"/>
                <a:cs typeface="Arial"/>
              </a:rPr>
              <a:t>getView()</a:t>
            </a:r>
            <a:r>
              <a:rPr lang="en-US" dirty="0">
                <a:latin typeface="Arial"/>
                <a:cs typeface="Arial"/>
              </a:rPr>
              <a:t> method</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422665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22" y="495300"/>
            <a:ext cx="10336213" cy="1678064"/>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#5</a:t>
            </a:r>
            <a:br>
              <a:rPr lang="en-US" dirty="0">
                <a:latin typeface="+mn-ea"/>
                <a:cs typeface="+mn-ea"/>
              </a:rPr>
            </a:br>
            <a:r>
              <a:rPr lang="en-US" sz="4000" dirty="0">
                <a:latin typeface="Arial"/>
                <a:cs typeface="Arial"/>
              </a:rPr>
              <a:t>Create XML Layout File</a:t>
            </a:r>
            <a:endParaRPr lang="en-US" dirty="0" err="1"/>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5" descr="Screen Shot 2017-09-08 at 9.22.42 PM.png"/>
          <p:cNvPicPr>
            <a:picLocks noChangeAspect="1"/>
          </p:cNvPicPr>
          <p:nvPr/>
        </p:nvPicPr>
        <p:blipFill>
          <a:blip r:embed="rId4"/>
          <a:stretch>
            <a:fillRect/>
          </a:stretch>
        </p:blipFill>
        <p:spPr>
          <a:xfrm>
            <a:off x="2540407" y="2876550"/>
            <a:ext cx="7011167" cy="1767903"/>
          </a:xfrm>
          <a:prstGeom prst="rect">
            <a:avLst/>
          </a:prstGeom>
        </p:spPr>
      </p:pic>
    </p:spTree>
    <p:extLst>
      <p:ext uri="{BB962C8B-B14F-4D97-AF65-F5344CB8AC3E}">
        <p14:creationId xmlns:p14="http://schemas.microsoft.com/office/powerpoint/2010/main" val="1606626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5" y="476250"/>
            <a:ext cx="9961563" cy="1157575"/>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US" sz="4000" dirty="0">
                <a:latin typeface="Arial"/>
                <a:cs typeface="Arial"/>
              </a:rPr>
              <a:t>Task #6</a:t>
            </a:r>
            <a:br>
              <a:rPr lang="en-US" dirty="0">
                <a:latin typeface="+mn-ea"/>
                <a:cs typeface="+mn-ea"/>
              </a:rPr>
            </a:br>
            <a:r>
              <a:rPr lang="en-US" sz="4000" dirty="0">
                <a:latin typeface="Arial"/>
                <a:cs typeface="Arial"/>
              </a:rPr>
              <a:t>Create </a:t>
            </a:r>
            <a:r>
              <a:rPr lang="en-US" sz="4000" dirty="0" err="1">
                <a:latin typeface="Arial"/>
                <a:cs typeface="Arial"/>
              </a:rPr>
              <a:t>StudentItemAdapter</a:t>
            </a:r>
            <a:endParaRPr lang="en-US" dirty="0" err="1"/>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5" descr="Screen Shot 2017-09-08 at 9.30.08 PM.png"/>
          <p:cNvPicPr>
            <a:picLocks noChangeAspect="1"/>
          </p:cNvPicPr>
          <p:nvPr/>
        </p:nvPicPr>
        <p:blipFill>
          <a:blip r:embed="rId4"/>
          <a:stretch>
            <a:fillRect/>
          </a:stretch>
        </p:blipFill>
        <p:spPr>
          <a:xfrm>
            <a:off x="2372514" y="1863707"/>
            <a:ext cx="7720668" cy="4378343"/>
          </a:xfrm>
          <a:prstGeom prst="rect">
            <a:avLst/>
          </a:prstGeom>
        </p:spPr>
      </p:pic>
    </p:spTree>
    <p:extLst>
      <p:ext uri="{BB962C8B-B14F-4D97-AF65-F5344CB8AC3E}">
        <p14:creationId xmlns:p14="http://schemas.microsoft.com/office/powerpoint/2010/main" val="3754768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75" y="2066925"/>
            <a:ext cx="9961563" cy="1791084"/>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#7</a:t>
            </a:r>
            <a:br>
              <a:rPr lang="en-US" dirty="0">
                <a:latin typeface="+mn-ea"/>
                <a:cs typeface="+mn-ea"/>
              </a:rPr>
            </a:br>
            <a:r>
              <a:rPr lang="en-US" sz="4000" dirty="0">
                <a:latin typeface="Arial"/>
                <a:cs typeface="Arial"/>
              </a:rPr>
              <a:t>Modify ListView: Replace ArrayAdapter with StudentItemAdapter</a:t>
            </a:r>
            <a:endParaRPr lang="en-US" dirty="0" err="1"/>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516203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653086" y="4133850"/>
            <a:ext cx="6208712" cy="125429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4000" dirty="0">
                <a:latin typeface="Arial"/>
                <a:cs typeface="Arial"/>
              </a:rPr>
              <a:t>Note:</a:t>
            </a:r>
            <a:endParaRPr lang="en-US" dirty="0">
              <a:latin typeface="+mn-ea"/>
              <a:cs typeface="+mn-ea"/>
            </a:endParaRPr>
          </a:p>
          <a:p>
            <a:r>
              <a:rPr lang="en-US" sz="4000" dirty="0">
                <a:latin typeface="Arial"/>
                <a:cs typeface="Arial"/>
              </a:rPr>
              <a:t>- The layout using nested LinearLayout instead of ListView</a:t>
            </a:r>
          </a:p>
          <a:p>
            <a:r>
              <a:rPr lang="en-US" sz="4000" dirty="0">
                <a:latin typeface="Arial"/>
                <a:cs typeface="Arial"/>
              </a:rPr>
              <a:t>- Don't forget to add up navigation</a:t>
            </a:r>
          </a:p>
        </p:txBody>
      </p:sp>
      <p:sp>
        <p:nvSpPr>
          <p:cNvPr id="2" name="Title 1"/>
          <p:cNvSpPr>
            <a:spLocks noGrp="1"/>
          </p:cNvSpPr>
          <p:nvPr>
            <p:ph type="title"/>
          </p:nvPr>
        </p:nvSpPr>
        <p:spPr>
          <a:xfrm>
            <a:off x="5653086" y="1162050"/>
            <a:ext cx="6208712" cy="2603064"/>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#8</a:t>
            </a:r>
            <a:br>
              <a:rPr lang="en-US" dirty="0">
                <a:latin typeface="+mn-ea"/>
                <a:cs typeface="+mn-ea"/>
              </a:rPr>
            </a:br>
            <a:r>
              <a:rPr lang="en-US" sz="4000" dirty="0">
                <a:latin typeface="Arial"/>
                <a:cs typeface="Arial"/>
              </a:rPr>
              <a:t>Create new Activity:</a:t>
            </a:r>
            <a:br>
              <a:rPr lang="en-US" dirty="0">
                <a:latin typeface="+mn-ea"/>
                <a:cs typeface="+mn-ea"/>
              </a:rPr>
            </a:br>
            <a:r>
              <a:rPr lang="en-US" sz="4000" dirty="0" err="1">
                <a:latin typeface="Arial"/>
                <a:cs typeface="Arial"/>
              </a:rPr>
              <a:t>DetailActivity</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device-2017-09-04-123732.png"/>
          <p:cNvPicPr>
            <a:picLocks noChangeAspect="1"/>
          </p:cNvPicPr>
          <p:nvPr/>
        </p:nvPicPr>
        <p:blipFill>
          <a:blip r:embed="rId4"/>
          <a:stretch>
            <a:fillRect/>
          </a:stretch>
        </p:blipFill>
        <p:spPr>
          <a:xfrm>
            <a:off x="381000" y="228600"/>
            <a:ext cx="4924087" cy="8715568"/>
          </a:xfrm>
          <a:prstGeom prst="rect">
            <a:avLst/>
          </a:prstGeom>
        </p:spPr>
      </p:pic>
    </p:spTree>
    <p:extLst>
      <p:ext uri="{BB962C8B-B14F-4D97-AF65-F5344CB8AC3E}">
        <p14:creationId xmlns:p14="http://schemas.microsoft.com/office/powerpoint/2010/main" val="1207583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b="1" dirty="0">
                <a:latin typeface="Arial Black"/>
              </a:rPr>
              <a:t>How to know that an item on ListView clicked</a:t>
            </a:r>
            <a:endParaRPr lang="en-US" dirty="0"/>
          </a:p>
        </p:txBody>
      </p:sp>
      <p:sp>
        <p:nvSpPr>
          <p:cNvPr id="3" name="Content Placeholder 2"/>
          <p:cNvSpPr>
            <a:spLocks noGrp="1"/>
          </p:cNvSpPr>
          <p:nvPr>
            <p:ph idx="1"/>
          </p:nvPr>
        </p:nvSpPr>
        <p:spPr>
          <a:xfrm>
            <a:off x="650875" y="1976776"/>
            <a:ext cx="10807700" cy="3992224"/>
          </a:xfrm>
        </p:spPr>
        <p:txBody>
          <a:bodyPr vert="horz" lIns="91440" tIns="45720" rIns="91440" bIns="45720" rtlCol="0" anchor="t">
            <a:normAutofit/>
          </a:bodyPr>
          <a:lstStyle/>
          <a:p>
            <a:r>
              <a:rPr lang="en-US" sz="2500" dirty="0">
                <a:latin typeface="Arial"/>
                <a:cs typeface="Arial"/>
              </a:rPr>
              <a:t>Implement AdapterView.OnItemClickListener</a:t>
            </a:r>
          </a:p>
          <a:p>
            <a:r>
              <a:rPr lang="en-US" sz="2500" dirty="0">
                <a:latin typeface="Arial"/>
                <a:cs typeface="Arial"/>
              </a:rPr>
              <a:t>Override method </a:t>
            </a:r>
            <a:r>
              <a:rPr lang="en-US" sz="2500" b="1" i="1" dirty="0">
                <a:latin typeface="Arial"/>
                <a:cs typeface="Arial"/>
              </a:rPr>
              <a:t>onItemClick()</a:t>
            </a:r>
            <a:r>
              <a:rPr lang="en-US" sz="2500" dirty="0">
                <a:latin typeface="Arial"/>
                <a:cs typeface="Arial"/>
              </a:rPr>
              <a:t>.</a:t>
            </a:r>
          </a:p>
          <a:p>
            <a:r>
              <a:rPr lang="en-US" sz="2500" dirty="0">
                <a:latin typeface="Arial"/>
                <a:cs typeface="Arial"/>
              </a:rPr>
              <a:t>Set onItemClickListener to the ListView: </a:t>
            </a:r>
            <a:r>
              <a:rPr lang="en-US" sz="2500" b="1" i="1" dirty="0" err="1">
                <a:latin typeface="Arial"/>
                <a:cs typeface="Arial"/>
              </a:rPr>
              <a:t>listView</a:t>
            </a:r>
            <a:r>
              <a:rPr lang="en-US" sz="2500" b="1" i="1" dirty="0">
                <a:latin typeface="Arial"/>
                <a:cs typeface="Arial"/>
              </a:rPr>
              <a:t>.setOnItemClickListener(this);</a:t>
            </a:r>
            <a:endParaRPr dirty="0"/>
          </a:p>
          <a:p>
            <a:endParaRPr lang="en-US" sz="2500" dirty="0">
              <a:latin typeface="Arial"/>
              <a:cs typeface="Arial"/>
            </a:endParaRP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923078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314575"/>
            <a:ext cx="11295980" cy="26035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#9</a:t>
            </a:r>
            <a:br>
              <a:rPr lang="en-US" dirty="0">
                <a:latin typeface="+mn-ea"/>
                <a:cs typeface="+mn-ea"/>
              </a:rPr>
            </a:br>
            <a:r>
              <a:rPr lang="en-US" sz="4000" dirty="0">
                <a:latin typeface="Arial"/>
                <a:cs typeface="Arial"/>
              </a:rPr>
              <a:t>Show item position on Toast when user click on ListView</a:t>
            </a:r>
            <a:endParaRPr lang="en-US" sz="4000" dirty="0" err="1">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49274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b="1" dirty="0">
                <a:latin typeface="Arial Black"/>
              </a:rPr>
              <a:t>Passing Data from an Activity to Another Activity</a:t>
            </a:r>
            <a:endParaRPr lang="en-US" dirty="0"/>
          </a:p>
        </p:txBody>
      </p:sp>
      <p:sp>
        <p:nvSpPr>
          <p:cNvPr id="3" name="Content Placeholder 2"/>
          <p:cNvSpPr>
            <a:spLocks noGrp="1"/>
          </p:cNvSpPr>
          <p:nvPr>
            <p:ph idx="1"/>
          </p:nvPr>
        </p:nvSpPr>
        <p:spPr>
          <a:xfrm>
            <a:off x="650875" y="1976776"/>
            <a:ext cx="10807700" cy="3992224"/>
          </a:xfrm>
        </p:spPr>
        <p:txBody>
          <a:bodyPr vert="horz" lIns="91440" tIns="45720" rIns="91440" bIns="45720" rtlCol="0" anchor="t">
            <a:normAutofit/>
          </a:bodyPr>
          <a:lstStyle/>
          <a:p>
            <a:r>
              <a:rPr lang="en-US" sz="2500" dirty="0">
                <a:latin typeface="Arial"/>
                <a:cs typeface="Arial"/>
              </a:rPr>
              <a:t>You can pass some data from active activity to another activity by using intent </a:t>
            </a:r>
            <a:r>
              <a:rPr lang="en-US" sz="2500" b="1" i="1" dirty="0">
                <a:latin typeface="Arial"/>
                <a:cs typeface="Arial"/>
              </a:rPr>
              <a:t>putExtra()</a:t>
            </a:r>
            <a:r>
              <a:rPr lang="en-US" sz="2500" dirty="0">
                <a:latin typeface="Arial"/>
                <a:cs typeface="Arial"/>
              </a:rPr>
              <a:t> method.</a:t>
            </a:r>
          </a:p>
          <a:p>
            <a:r>
              <a:rPr lang="en-US" sz="2500" dirty="0">
                <a:latin typeface="Arial"/>
                <a:cs typeface="Arial"/>
              </a:rPr>
              <a:t>You can specify </a:t>
            </a:r>
            <a:r>
              <a:rPr lang="en-US" sz="2500" b="1" i="1" dirty="0">
                <a:latin typeface="Arial"/>
                <a:cs typeface="Arial"/>
              </a:rPr>
              <a:t>key </a:t>
            </a:r>
            <a:r>
              <a:rPr lang="en-US" sz="2500" dirty="0">
                <a:latin typeface="Arial"/>
                <a:cs typeface="Arial"/>
              </a:rPr>
              <a:t>and </a:t>
            </a:r>
            <a:r>
              <a:rPr lang="en-US" sz="2500" b="1" i="1" dirty="0">
                <a:latin typeface="Arial"/>
                <a:cs typeface="Arial"/>
              </a:rPr>
              <a:t>value </a:t>
            </a:r>
            <a:r>
              <a:rPr lang="en-US" sz="2500" dirty="0">
                <a:latin typeface="Arial"/>
                <a:cs typeface="Arial"/>
              </a:rPr>
              <a:t>to be send to other activity</a:t>
            </a:r>
          </a:p>
          <a:p>
            <a:r>
              <a:rPr lang="en-US" sz="2500" dirty="0">
                <a:latin typeface="Arial"/>
                <a:cs typeface="Arial"/>
              </a:rPr>
              <a:t>You can pass multiple data to intent.</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4" descr="Screen Shot 2017-09-07 at 4.15.29 PM.png"/>
          <p:cNvPicPr>
            <a:picLocks noChangeAspect="1"/>
          </p:cNvPicPr>
          <p:nvPr/>
        </p:nvPicPr>
        <p:blipFill>
          <a:blip r:embed="rId4"/>
          <a:stretch>
            <a:fillRect/>
          </a:stretch>
        </p:blipFill>
        <p:spPr>
          <a:xfrm>
            <a:off x="2174875" y="3975229"/>
            <a:ext cx="7764338" cy="1370065"/>
          </a:xfrm>
          <a:prstGeom prst="rect">
            <a:avLst/>
          </a:prstGeom>
        </p:spPr>
      </p:pic>
    </p:spTree>
    <p:extLst>
      <p:ext uri="{BB962C8B-B14F-4D97-AF65-F5344CB8AC3E}">
        <p14:creationId xmlns:p14="http://schemas.microsoft.com/office/powerpoint/2010/main" val="14407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Answer</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
        <p:nvSpPr>
          <p:cNvPr id="13" name="Rectangle 12">
            <a:extLst>
              <a:ext uri="{FF2B5EF4-FFF2-40B4-BE49-F238E27FC236}">
                <a16:creationId xmlns:a16="http://schemas.microsoft.com/office/drawing/2014/main" id="{53A4E6B1-775A-4B11-B61C-944FAB242EF7}"/>
              </a:ext>
            </a:extLst>
          </p:cNvPr>
          <p:cNvSpPr/>
          <p:nvPr/>
        </p:nvSpPr>
        <p:spPr>
          <a:xfrm>
            <a:off x="1585822" y="3163019"/>
            <a:ext cx="9020175" cy="12323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500" dirty="0"/>
              <a:t>s.id/1sz7</a:t>
            </a:r>
          </a:p>
        </p:txBody>
      </p:sp>
    </p:spTree>
    <p:extLst>
      <p:ext uri="{BB962C8B-B14F-4D97-AF65-F5344CB8AC3E}">
        <p14:creationId xmlns:p14="http://schemas.microsoft.com/office/powerpoint/2010/main" val="303314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314575"/>
            <a:ext cx="11295980" cy="26035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#10</a:t>
            </a:r>
            <a:br>
              <a:rPr lang="en-US" dirty="0">
                <a:latin typeface="+mn-ea"/>
                <a:cs typeface="+mn-ea"/>
              </a:rPr>
            </a:br>
            <a:r>
              <a:rPr lang="en-US" sz="4000" dirty="0">
                <a:latin typeface="Arial"/>
                <a:cs typeface="Arial"/>
              </a:rPr>
              <a:t>When user clicked on student item, passing student id to </a:t>
            </a:r>
            <a:r>
              <a:rPr lang="en-US" sz="4000" b="1" i="1" dirty="0" err="1">
                <a:latin typeface="Arial"/>
                <a:cs typeface="Arial"/>
              </a:rPr>
              <a:t>DetailActivity</a:t>
            </a:r>
            <a:r>
              <a:rPr lang="en-US" sz="4000" b="1" i="1" dirty="0">
                <a:latin typeface="Arial"/>
                <a:cs typeface="Arial"/>
              </a:rPr>
              <a:t> </a:t>
            </a:r>
            <a:r>
              <a:rPr lang="en-US" sz="4000" dirty="0">
                <a:latin typeface="Arial"/>
                <a:cs typeface="Arial"/>
              </a:rPr>
              <a:t>instead of showing a Toast.</a:t>
            </a:r>
            <a:endParaRPr lang="en-US" sz="4000" dirty="0" err="1">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54523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553079"/>
          </a:xfrm>
        </p:spPr>
        <p:txBody>
          <a:bodyPr>
            <a:normAutofit/>
          </a:bodyPr>
          <a:lstStyle/>
          <a:p>
            <a:pPr algn="ctr"/>
            <a:r>
              <a:rPr lang="en-US" sz="4000" b="1" dirty="0">
                <a:latin typeface="Arial Black"/>
              </a:rPr>
              <a:t>Read the Passed Data</a:t>
            </a:r>
            <a:endParaRPr lang="en-US" dirty="0"/>
          </a:p>
        </p:txBody>
      </p:sp>
      <p:sp>
        <p:nvSpPr>
          <p:cNvPr id="3" name="Content Placeholder 2"/>
          <p:cNvSpPr>
            <a:spLocks noGrp="1"/>
          </p:cNvSpPr>
          <p:nvPr>
            <p:ph idx="1"/>
          </p:nvPr>
        </p:nvSpPr>
        <p:spPr>
          <a:xfrm>
            <a:off x="650875" y="1976776"/>
            <a:ext cx="10807700" cy="3992224"/>
          </a:xfrm>
        </p:spPr>
        <p:txBody>
          <a:bodyPr vert="horz" lIns="91440" tIns="45720" rIns="91440" bIns="45720" rtlCol="0" anchor="t">
            <a:normAutofit/>
          </a:bodyPr>
          <a:lstStyle/>
          <a:p>
            <a:r>
              <a:rPr lang="en-US" sz="2500" dirty="0">
                <a:latin typeface="Arial"/>
                <a:cs typeface="Arial"/>
              </a:rPr>
              <a:t>In the destination activity you can read the passed by using intent using </a:t>
            </a:r>
            <a:r>
              <a:rPr lang="en-US" sz="2500" b="1" i="1" dirty="0">
                <a:latin typeface="Arial"/>
                <a:cs typeface="Arial"/>
              </a:rPr>
              <a:t>get*()</a:t>
            </a:r>
            <a:r>
              <a:rPr lang="en-US" sz="2500" dirty="0">
                <a:latin typeface="Arial"/>
                <a:cs typeface="Arial"/>
              </a:rPr>
              <a:t> method.</a:t>
            </a:r>
          </a:p>
          <a:p>
            <a:r>
              <a:rPr lang="en-US" sz="2500" dirty="0">
                <a:latin typeface="Arial"/>
                <a:cs typeface="Arial"/>
              </a:rPr>
              <a:t>The function need a key parameters.</a:t>
            </a:r>
          </a:p>
          <a:p>
            <a:r>
              <a:rPr lang="en-US" sz="2500" dirty="0">
                <a:latin typeface="Arial"/>
                <a:cs typeface="Arial"/>
              </a:rPr>
              <a:t>Make sure you the key and variable type are same with previous activity</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5" name="Picture 5" descr="Screen Shot 2017-09-07 at 4.27.15 PM.png"/>
          <p:cNvPicPr>
            <a:picLocks noChangeAspect="1"/>
          </p:cNvPicPr>
          <p:nvPr/>
        </p:nvPicPr>
        <p:blipFill>
          <a:blip r:embed="rId4"/>
          <a:stretch>
            <a:fillRect/>
          </a:stretch>
        </p:blipFill>
        <p:spPr>
          <a:xfrm>
            <a:off x="1808672" y="4267200"/>
            <a:ext cx="8563155" cy="1074203"/>
          </a:xfrm>
          <a:prstGeom prst="rect">
            <a:avLst/>
          </a:prstGeom>
        </p:spPr>
      </p:pic>
    </p:spTree>
    <p:extLst>
      <p:ext uri="{BB962C8B-B14F-4D97-AF65-F5344CB8AC3E}">
        <p14:creationId xmlns:p14="http://schemas.microsoft.com/office/powerpoint/2010/main" val="1867001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05" y="581025"/>
            <a:ext cx="11295980" cy="26035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#11</a:t>
            </a:r>
            <a:br>
              <a:rPr lang="en-US" dirty="0">
                <a:latin typeface="+mn-ea"/>
                <a:cs typeface="+mn-ea"/>
              </a:rPr>
            </a:br>
            <a:r>
              <a:rPr lang="en-US" sz="4000" dirty="0">
                <a:latin typeface="Arial"/>
                <a:cs typeface="Arial"/>
              </a:rPr>
              <a:t>Modify </a:t>
            </a:r>
            <a:r>
              <a:rPr lang="en-US" sz="4000" dirty="0" err="1">
                <a:latin typeface="Arial"/>
                <a:cs typeface="Arial"/>
              </a:rPr>
              <a:t>StudentDataSource</a:t>
            </a:r>
            <a:r>
              <a:rPr lang="en-US" sz="4000" dirty="0">
                <a:latin typeface="Arial"/>
                <a:cs typeface="Arial"/>
              </a:rPr>
              <a:t>: Add new function </a:t>
            </a:r>
            <a:r>
              <a:rPr lang="en-US" sz="4000" b="1" i="1" dirty="0">
                <a:latin typeface="Arial"/>
                <a:cs typeface="Arial"/>
              </a:rPr>
              <a:t>getStudent(long id)</a:t>
            </a:r>
            <a:endParaRPr lang="en-US" sz="4000" b="1" i="1" dirty="0" err="1">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p:cNvPicPr>
            <a:picLocks noChangeAspect="1"/>
          </p:cNvPicPr>
          <p:nvPr/>
        </p:nvPicPr>
        <p:blipFill>
          <a:blip r:embed="rId4"/>
          <a:stretch>
            <a:fillRect/>
          </a:stretch>
        </p:blipFill>
        <p:spPr>
          <a:xfrm>
            <a:off x="1857375" y="3438525"/>
            <a:ext cx="8477250" cy="2324100"/>
          </a:xfrm>
          <a:prstGeom prst="rect">
            <a:avLst/>
          </a:prstGeom>
        </p:spPr>
      </p:pic>
    </p:spTree>
    <p:extLst>
      <p:ext uri="{BB962C8B-B14F-4D97-AF65-F5344CB8AC3E}">
        <p14:creationId xmlns:p14="http://schemas.microsoft.com/office/powerpoint/2010/main" val="1350988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314575"/>
            <a:ext cx="11295980" cy="26035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#12</a:t>
            </a:r>
            <a:br>
              <a:rPr lang="en-US" dirty="0">
                <a:latin typeface="+mn-ea"/>
                <a:cs typeface="+mn-ea"/>
              </a:rPr>
            </a:br>
            <a:r>
              <a:rPr lang="en-US" sz="4000" dirty="0">
                <a:latin typeface="Arial"/>
                <a:cs typeface="Arial"/>
              </a:rPr>
              <a:t>Modify </a:t>
            </a:r>
            <a:r>
              <a:rPr lang="en-US" sz="4000" dirty="0" err="1">
                <a:latin typeface="Arial"/>
                <a:cs typeface="Arial"/>
              </a:rPr>
              <a:t>DetailActivity</a:t>
            </a:r>
            <a:r>
              <a:rPr lang="en-US" sz="4000" dirty="0">
                <a:latin typeface="Arial"/>
                <a:cs typeface="Arial"/>
              </a:rPr>
              <a:t>: Load student data into view based on passed student id</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004693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322" y="2314575"/>
            <a:ext cx="6469378" cy="26035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sz="4000" dirty="0">
                <a:latin typeface="Arial"/>
                <a:cs typeface="Arial"/>
              </a:rPr>
              <a:t>Task #13</a:t>
            </a:r>
            <a:br>
              <a:rPr lang="en-US" dirty="0">
                <a:latin typeface="+mn-ea"/>
                <a:cs typeface="+mn-ea"/>
              </a:rPr>
            </a:br>
            <a:r>
              <a:rPr lang="en-US" sz="4000" dirty="0">
                <a:latin typeface="Arial"/>
                <a:cs typeface="Arial"/>
              </a:rPr>
              <a:t>Add new activity: </a:t>
            </a:r>
            <a:r>
              <a:rPr lang="en-US" sz="4000" dirty="0" err="1">
                <a:latin typeface="Arial"/>
                <a:cs typeface="Arial"/>
              </a:rPr>
              <a:t>SplashScreenActivity</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device-2017-09-04-123837.png"/>
          <p:cNvPicPr>
            <a:picLocks noChangeAspect="1"/>
          </p:cNvPicPr>
          <p:nvPr/>
        </p:nvPicPr>
        <p:blipFill>
          <a:blip r:embed="rId4"/>
          <a:stretch>
            <a:fillRect/>
          </a:stretch>
        </p:blipFill>
        <p:spPr>
          <a:xfrm>
            <a:off x="457200" y="-933450"/>
            <a:ext cx="4193558" cy="7430608"/>
          </a:xfrm>
          <a:prstGeom prst="rect">
            <a:avLst/>
          </a:prstGeom>
        </p:spPr>
      </p:pic>
    </p:spTree>
    <p:extLst>
      <p:ext uri="{BB962C8B-B14F-4D97-AF65-F5344CB8AC3E}">
        <p14:creationId xmlns:p14="http://schemas.microsoft.com/office/powerpoint/2010/main" val="141107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261" y="365125"/>
            <a:ext cx="6241539" cy="1325563"/>
          </a:xfrm>
        </p:spPr>
        <p:txBody>
          <a:bodyPr>
            <a:normAutofit/>
          </a:bodyPr>
          <a:lstStyle/>
          <a:p>
            <a:pPr algn="ctr"/>
            <a:r>
              <a:rPr lang="en-US" sz="4000" dirty="0">
                <a:latin typeface="Arial Black"/>
              </a:rPr>
              <a:t>Date Picker Dialog</a:t>
            </a:r>
          </a:p>
        </p:txBody>
      </p:sp>
      <p:sp>
        <p:nvSpPr>
          <p:cNvPr id="3" name="Content Placeholder 2"/>
          <p:cNvSpPr>
            <a:spLocks noGrp="1"/>
          </p:cNvSpPr>
          <p:nvPr>
            <p:ph idx="1"/>
          </p:nvPr>
        </p:nvSpPr>
        <p:spPr>
          <a:xfrm>
            <a:off x="4867275" y="1943100"/>
            <a:ext cx="6466241" cy="4511675"/>
          </a:xfrm>
        </p:spPr>
        <p:txBody>
          <a:bodyPr vert="horz" lIns="91440" tIns="45720" rIns="91440" bIns="45720" rtlCol="0" anchor="t">
            <a:normAutofit/>
          </a:bodyPr>
          <a:lstStyle/>
          <a:p>
            <a:r>
              <a:rPr lang="en-US" dirty="0">
                <a:latin typeface="Arial"/>
                <a:cs typeface="Arial"/>
              </a:rPr>
              <a:t>Open Date Picker Dialog when user click on Tanggal Lahir. Use this code to open Date Picker Dialog</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7" name="Picture 8" descr="thumb0.jpg"/>
          <p:cNvPicPr>
            <a:picLocks noChangeAspect="1"/>
          </p:cNvPicPr>
          <p:nvPr/>
        </p:nvPicPr>
        <p:blipFill>
          <a:blip r:embed="rId4"/>
          <a:stretch>
            <a:fillRect/>
          </a:stretch>
        </p:blipFill>
        <p:spPr>
          <a:xfrm>
            <a:off x="628650" y="365125"/>
            <a:ext cx="3532736" cy="6280155"/>
          </a:xfrm>
          <a:prstGeom prst="rect">
            <a:avLst/>
          </a:prstGeom>
        </p:spPr>
      </p:pic>
      <p:pic>
        <p:nvPicPr>
          <p:cNvPr id="4" name="Picture 4" descr="A close up of text on a black background&#10;&#10;Description generated with very high confidence">
            <a:extLst>
              <a:ext uri="{FF2B5EF4-FFF2-40B4-BE49-F238E27FC236}">
                <a16:creationId xmlns:a16="http://schemas.microsoft.com/office/drawing/2014/main" id="{EE4AAE8F-E245-442B-B0C3-59D6497673A3}"/>
              </a:ext>
            </a:extLst>
          </p:cNvPr>
          <p:cNvPicPr>
            <a:picLocks noChangeAspect="1"/>
          </p:cNvPicPr>
          <p:nvPr/>
        </p:nvPicPr>
        <p:blipFill>
          <a:blip r:embed="rId5"/>
          <a:stretch>
            <a:fillRect/>
          </a:stretch>
        </p:blipFill>
        <p:spPr>
          <a:xfrm>
            <a:off x="4903217" y="3533775"/>
            <a:ext cx="6390061" cy="2288959"/>
          </a:xfrm>
          <a:prstGeom prst="rect">
            <a:avLst/>
          </a:prstGeom>
        </p:spPr>
      </p:pic>
    </p:spTree>
    <p:extLst>
      <p:ext uri="{BB962C8B-B14F-4D97-AF65-F5344CB8AC3E}">
        <p14:creationId xmlns:p14="http://schemas.microsoft.com/office/powerpoint/2010/main" val="170112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187" y="365125"/>
            <a:ext cx="10548613" cy="1325563"/>
          </a:xfrm>
        </p:spPr>
        <p:txBody>
          <a:bodyPr>
            <a:normAutofit/>
          </a:bodyPr>
          <a:lstStyle/>
          <a:p>
            <a:pPr algn="ctr"/>
            <a:r>
              <a:rPr lang="en-US" sz="4000" dirty="0">
                <a:latin typeface="Arial Black"/>
              </a:rPr>
              <a:t>Date Picker Dialog</a:t>
            </a:r>
          </a:p>
        </p:txBody>
      </p:sp>
      <p:sp>
        <p:nvSpPr>
          <p:cNvPr id="3" name="Content Placeholder 2"/>
          <p:cNvSpPr>
            <a:spLocks noGrp="1"/>
          </p:cNvSpPr>
          <p:nvPr>
            <p:ph idx="1"/>
          </p:nvPr>
        </p:nvSpPr>
        <p:spPr>
          <a:xfrm>
            <a:off x="674471" y="1276350"/>
            <a:ext cx="10658693" cy="4511675"/>
          </a:xfrm>
        </p:spPr>
        <p:txBody>
          <a:bodyPr vert="horz" lIns="91440" tIns="45720" rIns="91440" bIns="45720" rtlCol="0" anchor="t">
            <a:normAutofit/>
          </a:bodyPr>
          <a:lstStyle/>
          <a:p>
            <a:r>
              <a:rPr lang="en-US" dirty="0">
                <a:latin typeface="Arial"/>
                <a:cs typeface="Arial"/>
              </a:rPr>
              <a:t>To listen when a date is set, modify </a:t>
            </a:r>
            <a:r>
              <a:rPr lang="en-US" dirty="0" err="1">
                <a:latin typeface="Arial"/>
                <a:cs typeface="Arial"/>
              </a:rPr>
              <a:t>FormActivity</a:t>
            </a:r>
            <a:r>
              <a:rPr lang="en-US" dirty="0">
                <a:latin typeface="Arial"/>
                <a:cs typeface="Arial"/>
              </a:rPr>
              <a:t>: </a:t>
            </a:r>
            <a:endParaRPr lang="en-US" dirty="0">
              <a:latin typeface="Calibri"/>
              <a:cs typeface="Arial"/>
            </a:endParaRPr>
          </a:p>
          <a:p>
            <a:pPr marL="0" indent="0">
              <a:buNone/>
            </a:pPr>
            <a:r>
              <a:rPr lang="en-US" dirty="0">
                <a:latin typeface="Arial"/>
                <a:cs typeface="Arial"/>
              </a:rPr>
              <a:t>   - Implement </a:t>
            </a:r>
            <a:r>
              <a:rPr lang="en-US" b="1" i="1" dirty="0" err="1">
                <a:latin typeface="Arial"/>
                <a:cs typeface="Arial"/>
              </a:rPr>
              <a:t>DatePickerDialog.OnDateSetListener</a:t>
            </a:r>
            <a:r>
              <a:rPr lang="en-US" dirty="0">
                <a:latin typeface="Arial"/>
                <a:cs typeface="Arial"/>
              </a:rPr>
              <a:t>.</a:t>
            </a:r>
            <a:endParaRPr lang="en-US" dirty="0">
              <a:latin typeface="Calibri"/>
              <a:cs typeface="Arial"/>
            </a:endParaRPr>
          </a:p>
          <a:p>
            <a:pPr marL="0" indent="0">
              <a:buNone/>
            </a:pPr>
            <a:r>
              <a:rPr lang="en-US" dirty="0">
                <a:latin typeface="Arial"/>
                <a:cs typeface="Arial"/>
              </a:rPr>
              <a:t>   - Override </a:t>
            </a:r>
            <a:r>
              <a:rPr lang="en-US" b="1" dirty="0" err="1">
                <a:latin typeface="Arial"/>
                <a:cs typeface="Arial"/>
              </a:rPr>
              <a:t>onDateSet</a:t>
            </a:r>
            <a:r>
              <a:rPr lang="en-US" dirty="0">
                <a:latin typeface="Arial"/>
                <a:cs typeface="Arial"/>
              </a:rPr>
              <a:t> method.</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4" name="Picture 4" descr="Screen Shot 2017-09-06 at 9.58.31 AM.png"/>
          <p:cNvPicPr>
            <a:picLocks noChangeAspect="1"/>
          </p:cNvPicPr>
          <p:nvPr/>
        </p:nvPicPr>
        <p:blipFill>
          <a:blip r:embed="rId4"/>
          <a:stretch>
            <a:fillRect/>
          </a:stretch>
        </p:blipFill>
        <p:spPr>
          <a:xfrm>
            <a:off x="1831848" y="4371975"/>
            <a:ext cx="8354233" cy="2261036"/>
          </a:xfrm>
          <a:prstGeom prst="rect">
            <a:avLst/>
          </a:prstGeom>
        </p:spPr>
      </p:pic>
      <p:pic>
        <p:nvPicPr>
          <p:cNvPr id="5" name="Picture 5">
            <a:extLst>
              <a:ext uri="{FF2B5EF4-FFF2-40B4-BE49-F238E27FC236}">
                <a16:creationId xmlns:a16="http://schemas.microsoft.com/office/drawing/2014/main" id="{0CD46287-4CF0-4705-B10B-2C446E11632C}"/>
              </a:ext>
            </a:extLst>
          </p:cNvPr>
          <p:cNvPicPr>
            <a:picLocks noChangeAspect="1"/>
          </p:cNvPicPr>
          <p:nvPr/>
        </p:nvPicPr>
        <p:blipFill>
          <a:blip r:embed="rId5"/>
          <a:stretch>
            <a:fillRect/>
          </a:stretch>
        </p:blipFill>
        <p:spPr>
          <a:xfrm>
            <a:off x="1724018" y="2778784"/>
            <a:ext cx="8570064" cy="1507570"/>
          </a:xfrm>
          <a:prstGeom prst="rect">
            <a:avLst/>
          </a:prstGeom>
        </p:spPr>
      </p:pic>
    </p:spTree>
    <p:extLst>
      <p:ext uri="{BB962C8B-B14F-4D97-AF65-F5344CB8AC3E}">
        <p14:creationId xmlns:p14="http://schemas.microsoft.com/office/powerpoint/2010/main" val="340477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Modify Database</a:t>
            </a:r>
            <a:endParaRPr lang="en-US" dirty="0"/>
          </a:p>
        </p:txBody>
      </p:sp>
      <p:sp>
        <p:nvSpPr>
          <p:cNvPr id="3" name="Content Placeholder 2"/>
          <p:cNvSpPr>
            <a:spLocks noGrp="1"/>
          </p:cNvSpPr>
          <p:nvPr>
            <p:ph idx="1"/>
          </p:nvPr>
        </p:nvSpPr>
        <p:spPr>
          <a:xfrm>
            <a:off x="6362700" y="1781534"/>
            <a:ext cx="5199529" cy="4511675"/>
          </a:xfrm>
        </p:spPr>
        <p:txBody>
          <a:bodyPr vert="horz" lIns="91440" tIns="45720" rIns="91440" bIns="45720" rtlCol="0" anchor="t">
            <a:normAutofit/>
          </a:bodyPr>
          <a:lstStyle/>
          <a:p>
            <a:r>
              <a:rPr lang="en-US" dirty="0">
                <a:latin typeface="Arial"/>
                <a:cs typeface="Arial"/>
              </a:rPr>
              <a:t>Open </a:t>
            </a:r>
            <a:r>
              <a:rPr lang="en-US" b="1" i="1" dirty="0">
                <a:latin typeface="Arial"/>
                <a:cs typeface="Arial"/>
              </a:rPr>
              <a:t>DatabaseHelper.java</a:t>
            </a:r>
            <a:r>
              <a:rPr lang="en-US" dirty="0">
                <a:latin typeface="Arial"/>
                <a:cs typeface="Arial"/>
              </a:rPr>
              <a:t>, add two more column and increase database version number to 2.</a:t>
            </a:r>
          </a:p>
          <a:p>
            <a:r>
              <a:rPr lang="en-US" dirty="0">
                <a:latin typeface="Arial"/>
                <a:cs typeface="Arial"/>
              </a:rPr>
              <a:t>If you encountered unexpected error after database modification, try to uninstall the application on emulator.</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7" name="Picture 8" descr="Screen Shot 2017-09-06 at 8.43.46 PM.png"/>
          <p:cNvPicPr>
            <a:picLocks noChangeAspect="1"/>
          </p:cNvPicPr>
          <p:nvPr/>
        </p:nvPicPr>
        <p:blipFill>
          <a:blip r:embed="rId4"/>
          <a:stretch>
            <a:fillRect/>
          </a:stretch>
        </p:blipFill>
        <p:spPr>
          <a:xfrm>
            <a:off x="514350" y="1724025"/>
            <a:ext cx="5603408" cy="4564936"/>
          </a:xfrm>
          <a:prstGeom prst="rect">
            <a:avLst/>
          </a:prstGeom>
        </p:spPr>
      </p:pic>
    </p:spTree>
    <p:extLst>
      <p:ext uri="{BB962C8B-B14F-4D97-AF65-F5344CB8AC3E}">
        <p14:creationId xmlns:p14="http://schemas.microsoft.com/office/powerpoint/2010/main" val="395191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187" y="365125"/>
            <a:ext cx="10548613" cy="1325563"/>
          </a:xfrm>
        </p:spPr>
        <p:txBody>
          <a:bodyPr>
            <a:normAutofit/>
          </a:bodyPr>
          <a:lstStyle/>
          <a:p>
            <a:pPr algn="ctr"/>
            <a:r>
              <a:rPr lang="en-US" sz="4000" dirty="0">
                <a:latin typeface="Arial Black"/>
              </a:rPr>
              <a:t>Modify Student Model</a:t>
            </a:r>
            <a:endParaRPr lang="en-US" dirty="0"/>
          </a:p>
        </p:txBody>
      </p:sp>
      <p:sp>
        <p:nvSpPr>
          <p:cNvPr id="3" name="Content Placeholder 2"/>
          <p:cNvSpPr>
            <a:spLocks noGrp="1"/>
          </p:cNvSpPr>
          <p:nvPr>
            <p:ph idx="1"/>
          </p:nvPr>
        </p:nvSpPr>
        <p:spPr>
          <a:xfrm>
            <a:off x="674470" y="1943100"/>
            <a:ext cx="10658693" cy="4511675"/>
          </a:xfrm>
        </p:spPr>
        <p:txBody>
          <a:bodyPr vert="horz" lIns="91440" tIns="45720" rIns="91440" bIns="45720" rtlCol="0" anchor="t">
            <a:normAutofit/>
          </a:bodyPr>
          <a:lstStyle/>
          <a:p>
            <a:r>
              <a:rPr lang="en-US" dirty="0">
                <a:latin typeface="Arial"/>
                <a:cs typeface="Arial"/>
              </a:rPr>
              <a:t>Add two more fields: </a:t>
            </a:r>
            <a:r>
              <a:rPr lang="en-US" b="1" i="1" dirty="0">
                <a:latin typeface="Arial"/>
                <a:cs typeface="Arial"/>
              </a:rPr>
              <a:t>email</a:t>
            </a:r>
            <a:r>
              <a:rPr lang="en-US" dirty="0">
                <a:latin typeface="Arial"/>
                <a:cs typeface="Arial"/>
              </a:rPr>
              <a:t> and </a:t>
            </a:r>
            <a:r>
              <a:rPr lang="en-US" b="1" i="1" dirty="0" err="1">
                <a:latin typeface="Arial"/>
                <a:cs typeface="Arial"/>
              </a:rPr>
              <a:t>birthDate</a:t>
            </a:r>
            <a:r>
              <a:rPr lang="en-US" dirty="0">
                <a:latin typeface="Arial"/>
                <a:cs typeface="Arial"/>
              </a:rPr>
              <a:t>.</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5" name="Picture 5" descr="Screen Shot 2017-09-06 at 8.56.21 PM.png"/>
          <p:cNvPicPr>
            <a:picLocks noChangeAspect="1"/>
          </p:cNvPicPr>
          <p:nvPr/>
        </p:nvPicPr>
        <p:blipFill>
          <a:blip r:embed="rId4"/>
          <a:stretch>
            <a:fillRect/>
          </a:stretch>
        </p:blipFill>
        <p:spPr>
          <a:xfrm>
            <a:off x="3687847" y="2771775"/>
            <a:ext cx="4784755" cy="3574678"/>
          </a:xfrm>
          <a:prstGeom prst="rect">
            <a:avLst/>
          </a:prstGeom>
        </p:spPr>
      </p:pic>
    </p:spTree>
    <p:extLst>
      <p:ext uri="{BB962C8B-B14F-4D97-AF65-F5344CB8AC3E}">
        <p14:creationId xmlns:p14="http://schemas.microsoft.com/office/powerpoint/2010/main" val="275965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187" y="365125"/>
            <a:ext cx="10548613" cy="1325563"/>
          </a:xfrm>
        </p:spPr>
        <p:txBody>
          <a:bodyPr>
            <a:normAutofit/>
          </a:bodyPr>
          <a:lstStyle/>
          <a:p>
            <a:pPr algn="ctr"/>
            <a:r>
              <a:rPr lang="en-US" sz="4000" dirty="0">
                <a:latin typeface="Arial Black"/>
              </a:rPr>
              <a:t>Should We Modify </a:t>
            </a:r>
            <a:r>
              <a:rPr lang="en-US" sz="4000" dirty="0" err="1">
                <a:latin typeface="Arial Black"/>
              </a:rPr>
              <a:t>StudentDataSource</a:t>
            </a:r>
            <a:r>
              <a:rPr lang="en-US" sz="4000" dirty="0">
                <a:latin typeface="Arial Black"/>
              </a:rPr>
              <a:t>?</a:t>
            </a:r>
            <a:endParaRPr lang="en-US" dirty="0"/>
          </a:p>
        </p:txBody>
      </p:sp>
      <p:sp>
        <p:nvSpPr>
          <p:cNvPr id="3" name="Content Placeholder 2"/>
          <p:cNvSpPr>
            <a:spLocks noGrp="1"/>
          </p:cNvSpPr>
          <p:nvPr>
            <p:ph idx="1"/>
          </p:nvPr>
        </p:nvSpPr>
        <p:spPr>
          <a:xfrm>
            <a:off x="674470" y="1943100"/>
            <a:ext cx="10658693" cy="4511675"/>
          </a:xfrm>
        </p:spPr>
        <p:txBody>
          <a:bodyPr vert="horz" lIns="91440" tIns="45720" rIns="91440" bIns="45720" rtlCol="0" anchor="t">
            <a:normAutofit/>
          </a:bodyPr>
          <a:lstStyle/>
          <a:p>
            <a:r>
              <a:rPr lang="en-US" dirty="0">
                <a:latin typeface="Arial"/>
                <a:cs typeface="Arial"/>
              </a:rPr>
              <a:t>Of course, modify </a:t>
            </a:r>
            <a:r>
              <a:rPr lang="en-US" b="1" i="1" dirty="0">
                <a:latin typeface="Arial"/>
                <a:cs typeface="Arial"/>
              </a:rPr>
              <a:t>addStudent()</a:t>
            </a:r>
            <a:r>
              <a:rPr lang="en-US" dirty="0">
                <a:latin typeface="Arial"/>
                <a:cs typeface="Arial"/>
              </a:rPr>
              <a:t> and </a:t>
            </a:r>
            <a:r>
              <a:rPr lang="en-US" b="1" i="1" dirty="0" err="1">
                <a:latin typeface="Arial"/>
                <a:cs typeface="Arial"/>
              </a:rPr>
              <a:t>fetchRow</a:t>
            </a:r>
            <a:r>
              <a:rPr lang="en-US" b="1" i="1" dirty="0">
                <a:latin typeface="Arial"/>
                <a:cs typeface="Arial"/>
              </a:rPr>
              <a:t>()</a:t>
            </a:r>
            <a:r>
              <a:rPr lang="en-US" dirty="0">
                <a:latin typeface="Arial"/>
                <a:cs typeface="Arial"/>
              </a:rPr>
              <a:t> method to include </a:t>
            </a:r>
            <a:r>
              <a:rPr lang="en-US" b="1" i="1" dirty="0">
                <a:latin typeface="Arial"/>
                <a:cs typeface="Arial"/>
              </a:rPr>
              <a:t>email</a:t>
            </a:r>
            <a:r>
              <a:rPr lang="en-US" dirty="0">
                <a:latin typeface="Arial"/>
                <a:cs typeface="Arial"/>
              </a:rPr>
              <a:t> and </a:t>
            </a:r>
            <a:r>
              <a:rPr lang="en-US" b="1" i="1" dirty="0" err="1">
                <a:latin typeface="Arial"/>
                <a:cs typeface="Arial"/>
              </a:rPr>
              <a:t>birthDate</a:t>
            </a:r>
            <a:r>
              <a:rPr lang="en-US" dirty="0">
                <a:latin typeface="Arial"/>
                <a:cs typeface="Arial"/>
              </a:rPr>
              <a:t>.</a:t>
            </a:r>
            <a:endParaRPr lang="en-US" dirty="0"/>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47366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187" y="365125"/>
            <a:ext cx="10548613" cy="1325563"/>
          </a:xfrm>
        </p:spPr>
        <p:txBody>
          <a:bodyPr>
            <a:normAutofit/>
          </a:bodyPr>
          <a:lstStyle/>
          <a:p>
            <a:pPr algn="ctr"/>
            <a:r>
              <a:rPr lang="en-US" sz="4000" dirty="0">
                <a:latin typeface="Arial Black"/>
              </a:rPr>
              <a:t>The Last Step</a:t>
            </a:r>
            <a:endParaRPr lang="en-US" dirty="0"/>
          </a:p>
        </p:txBody>
      </p:sp>
      <p:sp>
        <p:nvSpPr>
          <p:cNvPr id="3" name="Content Placeholder 2"/>
          <p:cNvSpPr>
            <a:spLocks noGrp="1"/>
          </p:cNvSpPr>
          <p:nvPr>
            <p:ph idx="1"/>
          </p:nvPr>
        </p:nvSpPr>
        <p:spPr>
          <a:xfrm>
            <a:off x="674470" y="1943100"/>
            <a:ext cx="10658693" cy="4511675"/>
          </a:xfrm>
        </p:spPr>
        <p:txBody>
          <a:bodyPr vert="horz" lIns="91440" tIns="45720" rIns="91440" bIns="45720" rtlCol="0" anchor="t">
            <a:normAutofit/>
          </a:bodyPr>
          <a:lstStyle/>
          <a:p>
            <a:r>
              <a:rPr lang="en-US" dirty="0">
                <a:latin typeface="Arial"/>
                <a:cs typeface="Arial"/>
              </a:rPr>
              <a:t>Modify </a:t>
            </a:r>
            <a:r>
              <a:rPr lang="en-US" dirty="0" err="1">
                <a:latin typeface="Arial"/>
                <a:cs typeface="Arial"/>
              </a:rPr>
              <a:t>FormActivity</a:t>
            </a:r>
          </a:p>
          <a:p>
            <a:r>
              <a:rPr lang="en-US" dirty="0">
                <a:latin typeface="Arial"/>
                <a:cs typeface="Arial"/>
              </a:rPr>
              <a:t>What should we modify? Find it by yourself!</a:t>
            </a:r>
          </a:p>
        </p:txBody>
      </p:sp>
      <p:pic>
        <p:nvPicPr>
          <p:cNvPr id="8"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164493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Rumah Coding Course "Android Basic"</vt:lpstr>
      <vt:lpstr>First, Let's Discuss Your HomeWork</vt:lpstr>
      <vt:lpstr>Answer</vt:lpstr>
      <vt:lpstr>Date Picker Dialog</vt:lpstr>
      <vt:lpstr>Date Picker Dialog</vt:lpstr>
      <vt:lpstr>Modify Database</vt:lpstr>
      <vt:lpstr>Modify Student Model</vt:lpstr>
      <vt:lpstr>Should We Modify StudentDataSource?</vt:lpstr>
      <vt:lpstr>The Last Step</vt:lpstr>
      <vt:lpstr>Course Syllabus</vt:lpstr>
      <vt:lpstr>Intent</vt:lpstr>
      <vt:lpstr>Task #1 Add plus menu item and go to FormActivity when it is clicked</vt:lpstr>
      <vt:lpstr>If We Move to Another Activity What Happen With Previous Activity?</vt:lpstr>
      <vt:lpstr>Providing Up Navigation</vt:lpstr>
      <vt:lpstr>Task #2 Show Up Navigation on FormActivity</vt:lpstr>
      <vt:lpstr>Destroying An Activity</vt:lpstr>
      <vt:lpstr>Task #3 Destroying FormActivity after successfully saving student  data </vt:lpstr>
      <vt:lpstr>Where is the Saved Data?</vt:lpstr>
      <vt:lpstr>Activity Lifecycle</vt:lpstr>
      <vt:lpstr>Now, Back to Our Problem When We Load Data From Database?</vt:lpstr>
      <vt:lpstr>Task #4 Show new added data instantly without having to close your app</vt:lpstr>
      <vt:lpstr>Custom Array Adapter</vt:lpstr>
      <vt:lpstr>Task #5 Create XML Layout File</vt:lpstr>
      <vt:lpstr>Task #6 Create StudentItemAdapter</vt:lpstr>
      <vt:lpstr>Task #7 Modify ListView: Replace ArrayAdapter with StudentItemAdapter</vt:lpstr>
      <vt:lpstr>Task #8 Create new Activity: DetailActivity</vt:lpstr>
      <vt:lpstr>How to know that an item on ListView clicked</vt:lpstr>
      <vt:lpstr>Task #9 Show item position on Toast when user click on ListView</vt:lpstr>
      <vt:lpstr>Passing Data from an Activity to Another Activity</vt:lpstr>
      <vt:lpstr>Task #10 When user clicked on student item, passing student id to DetailActivity instead of showing a Toast.</vt:lpstr>
      <vt:lpstr>Read the Passed Data</vt:lpstr>
      <vt:lpstr>Task #11 Modify StudentDataSource: Add new function getStudent(long id)</vt:lpstr>
      <vt:lpstr>Task #12 Modify DetailActivity: Load student data into view based on passed student id</vt:lpstr>
      <vt:lpstr>Task #13 Add new activity: SplashScreenActivity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Membuat Aplikasi Android Untuk Pemula</dc:title>
  <dc:creator/>
  <cp:lastModifiedBy/>
  <cp:revision>56</cp:revision>
  <dcterms:created xsi:type="dcterms:W3CDTF">2012-07-27T01:16:44Z</dcterms:created>
  <dcterms:modified xsi:type="dcterms:W3CDTF">2018-03-14T14:29:38Z</dcterms:modified>
</cp:coreProperties>
</file>