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8"/>
  </p:notesMasterIdLst>
  <p:sldIdLst>
    <p:sldId id="256" r:id="rId2"/>
    <p:sldId id="306" r:id="rId3"/>
    <p:sldId id="359" r:id="rId4"/>
    <p:sldId id="346" r:id="rId5"/>
    <p:sldId id="379" r:id="rId6"/>
    <p:sldId id="380" r:id="rId7"/>
    <p:sldId id="382" r:id="rId8"/>
    <p:sldId id="378" r:id="rId9"/>
    <p:sldId id="377" r:id="rId10"/>
    <p:sldId id="383" r:id="rId11"/>
    <p:sldId id="384" r:id="rId12"/>
    <p:sldId id="385" r:id="rId13"/>
    <p:sldId id="386" r:id="rId14"/>
    <p:sldId id="388" r:id="rId15"/>
    <p:sldId id="389" r:id="rId16"/>
    <p:sldId id="391" r:id="rId17"/>
    <p:sldId id="392" r:id="rId18"/>
    <p:sldId id="393" r:id="rId19"/>
    <p:sldId id="394" r:id="rId20"/>
    <p:sldId id="395" r:id="rId21"/>
    <p:sldId id="396" r:id="rId22"/>
    <p:sldId id="397" r:id="rId23"/>
    <p:sldId id="398" r:id="rId24"/>
    <p:sldId id="399" r:id="rId25"/>
    <p:sldId id="401" r:id="rId26"/>
    <p:sldId id="4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1EC2B-942B-4D35-8DC3-BC78FA733E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C0D1C6B-C53E-4CBE-8036-2715566C7203}">
      <dgm:prSet phldrT="[Text]"/>
      <dgm:spPr/>
      <dgm:t>
        <a:bodyPr/>
        <a:lstStyle/>
        <a:p>
          <a:r>
            <a:rPr lang="en-US" dirty="0">
              <a:latin typeface="Arial"/>
              <a:cs typeface="Arial"/>
            </a:rPr>
            <a:t>Day 4</a:t>
          </a:r>
          <a:endParaRPr lang="en-US" sz="3000" dirty="0">
            <a:latin typeface="Arial"/>
            <a:cs typeface="Arial"/>
          </a:endParaRP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67DB259A-9C1F-45F2-8A77-6546E3ED6356}">
      <dgm:prSet phldrT="[Text]"/>
      <dgm:spPr/>
      <dgm:t>
        <a:bodyPr/>
        <a:lstStyle/>
        <a:p>
          <a:r>
            <a:rPr lang="en-US" sz="2600" dirty="0">
              <a:latin typeface="Arial"/>
              <a:cs typeface="Arial"/>
            </a:rPr>
            <a:t>Search Data</a:t>
          </a:r>
        </a:p>
      </dgm:t>
    </dgm:pt>
    <dgm:pt modelId="{80FD663C-02E5-41B6-8DD8-CE33C24542EA}" type="parTrans" cxnId="{B3303F21-4D00-4AC4-8EA4-3A116BEDCCD1}">
      <dgm:prSet/>
      <dgm:spPr/>
    </dgm:pt>
    <dgm:pt modelId="{9C491100-18B3-4D8C-8DC6-3E052F34A5C8}" type="sibTrans" cxnId="{B3303F21-4D00-4AC4-8EA4-3A116BEDCCD1}">
      <dgm:prSet/>
      <dgm:spPr/>
    </dgm:pt>
    <dgm:pt modelId="{AD14C864-CD31-488E-9679-7335705FF60B}">
      <dgm:prSet phldrT="[Text]"/>
      <dgm:spPr/>
      <dgm:t>
        <a:bodyPr/>
        <a:lstStyle/>
        <a:p>
          <a:r>
            <a:rPr lang="en-US" sz="2600" dirty="0">
              <a:solidFill>
                <a:srgbClr val="538135"/>
              </a:solidFill>
              <a:latin typeface="Arial"/>
              <a:cs typeface="Arial"/>
            </a:rPr>
            <a:t>Change Icon</a:t>
          </a:r>
        </a:p>
      </dgm:t>
    </dgm:pt>
    <dgm:pt modelId="{1BDC4C4A-4E30-4844-A7D2-D462DADB32F9}" type="parTrans" cxnId="{DD11790C-A57F-452A-91ED-33B45F21D0F0}">
      <dgm:prSet/>
      <dgm:spPr/>
    </dgm:pt>
    <dgm:pt modelId="{167A5FD7-37BA-490B-997C-9AEEA80D20D9}" type="sibTrans" cxnId="{DD11790C-A57F-452A-91ED-33B45F21D0F0}">
      <dgm:prSet/>
      <dgm:spPr/>
    </dgm:pt>
    <dgm:pt modelId="{6B817F6E-8B84-4C26-BE27-FF990D89581E}">
      <dgm:prSet phldrT="[Text]"/>
      <dgm:spPr/>
      <dgm:t>
        <a:bodyPr/>
        <a:lstStyle/>
        <a:p>
          <a:r>
            <a:rPr lang="en-US" sz="2600" dirty="0">
              <a:solidFill>
                <a:srgbClr val="000000"/>
              </a:solidFill>
              <a:latin typeface="Arial"/>
              <a:cs typeface="Arial"/>
            </a:rPr>
            <a:t>Add Login Page</a:t>
          </a:r>
        </a:p>
      </dgm:t>
    </dgm:pt>
    <dgm:pt modelId="{7714C579-491D-4DC7-9EB8-97ED367D4ED1}" type="parTrans" cxnId="{530B38F8-F3A8-4E4C-9DE9-945FBE730AE3}">
      <dgm:prSet/>
      <dgm:spPr/>
    </dgm:pt>
    <dgm:pt modelId="{61F87253-F8FB-4840-B60C-E09DC3AE6A33}" type="sibTrans" cxnId="{530B38F8-F3A8-4E4C-9DE9-945FBE730AE3}">
      <dgm:prSet/>
      <dgm:spPr/>
    </dgm:pt>
    <dgm:pt modelId="{C8B919B5-EDCA-447F-8028-9FE771282686}">
      <dgm:prSet phldrT="[Text]"/>
      <dgm:spPr/>
      <dgm:t>
        <a:bodyPr/>
        <a:lstStyle/>
        <a:p>
          <a:r>
            <a:rPr lang="en-US" dirty="0">
              <a:latin typeface="Arial"/>
              <a:cs typeface="Arial"/>
            </a:rPr>
            <a:t>Edit Data</a:t>
          </a:r>
          <a:endParaRPr lang="en-US" sz="3000" dirty="0">
            <a:latin typeface="Arial"/>
            <a:cs typeface="Arial"/>
          </a:endParaRPr>
        </a:p>
      </dgm:t>
    </dgm:pt>
    <dgm:pt modelId="{63795163-B1F6-413A-BE91-C95BC13EC68E}" type="parTrans" cxnId="{3FE7D034-CCCC-4F71-87D6-93130096C7AC}">
      <dgm:prSet/>
      <dgm:spPr/>
    </dgm:pt>
    <dgm:pt modelId="{6EF544E1-3E70-4D2A-BC2F-693800280F0D}" type="sibTrans" cxnId="{3FE7D034-CCCC-4F71-87D6-93130096C7AC}">
      <dgm:prSet/>
      <dgm:spPr/>
    </dgm:pt>
    <dgm:pt modelId="{BA9C257F-A998-4E92-8230-58570FA34D16}">
      <dgm:prSet phldrT="[Text]"/>
      <dgm:spPr/>
      <dgm:t>
        <a:bodyPr/>
        <a:lstStyle/>
        <a:p>
          <a:r>
            <a:rPr lang="en-US" dirty="0">
              <a:latin typeface="Arial"/>
              <a:cs typeface="Arial"/>
            </a:rPr>
            <a:t>Delete Data</a:t>
          </a:r>
        </a:p>
      </dgm:t>
    </dgm:pt>
    <dgm:pt modelId="{0E1026A1-88B9-4DA6-88BD-74C59C9C84C5}" type="parTrans" cxnId="{1CBACEA7-98FE-4856-A82A-7AFE4859B388}">
      <dgm:prSet/>
      <dgm:spPr/>
    </dgm:pt>
    <dgm:pt modelId="{751A2130-E775-4CA2-99DC-4D8D730FA545}" type="sibTrans" cxnId="{1CBACEA7-98FE-4856-A82A-7AFE4859B388}">
      <dgm:prSet/>
      <dgm:spPr/>
    </dgm:pt>
    <dgm:pt modelId="{7D0FAA32-F2A8-4019-90BD-5C4F909B1984}">
      <dgm:prSet phldrT="[Text]"/>
      <dgm:spPr/>
      <dgm:t>
        <a:bodyPr/>
        <a:lstStyle/>
        <a:p>
          <a:r>
            <a:rPr lang="en-US" sz="3000" dirty="0">
              <a:latin typeface="Arial"/>
              <a:cs typeface="Arial"/>
            </a:rPr>
            <a:t>Context Menu</a:t>
          </a:r>
        </a:p>
      </dgm:t>
    </dgm:pt>
    <dgm:pt modelId="{83479408-F733-4288-8B79-BD98EF972870}" type="parTrans" cxnId="{E7BEE121-3020-4EC6-A967-F29D8478533E}">
      <dgm:prSet/>
      <dgm:spPr/>
    </dgm:pt>
    <dgm:pt modelId="{EF56BA46-FA92-40AA-A215-10C3C4267AB4}" type="sibTrans" cxnId="{E7BEE121-3020-4EC6-A967-F29D8478533E}">
      <dgm:prSet/>
      <dgm:spPr/>
    </dgm:pt>
    <dgm:pt modelId="{1793CC30-9F25-48F2-9AB1-537E2A3D54F6}">
      <dgm:prSet phldrT="[Text]"/>
      <dgm:spPr/>
      <dgm:t>
        <a:bodyPr/>
        <a:lstStyle/>
        <a:p>
          <a:r>
            <a:rPr lang="en-US" sz="2600" dirty="0">
              <a:solidFill>
                <a:srgbClr val="000000"/>
              </a:solidFill>
              <a:latin typeface="Arial"/>
              <a:cs typeface="Arial"/>
            </a:rPr>
            <a:t>Generate Signed APK</a:t>
          </a:r>
        </a:p>
      </dgm:t>
    </dgm:pt>
    <dgm:pt modelId="{E87FF47C-0A79-494E-AD9C-23236BAF59C8}" type="parTrans" cxnId="{590A37DE-87CD-4BB4-B9BD-07219BB8CB35}">
      <dgm:prSet/>
      <dgm:spPr/>
    </dgm:pt>
    <dgm:pt modelId="{B23C9B97-440B-4072-B03C-908BA67D4132}" type="sibTrans" cxnId="{590A37DE-87CD-4BB4-B9BD-07219BB8CB35}">
      <dgm:prSet/>
      <dgm:spPr/>
    </dgm:pt>
    <dgm:pt modelId="{A61FDFBD-912B-47C9-B36A-1192A28E63D8}">
      <dgm:prSet phldrT="[Text]"/>
      <dgm:spPr/>
      <dgm:t>
        <a:bodyPr/>
        <a:lstStyle/>
        <a:p>
          <a:r>
            <a:rPr lang="en-US" sz="3000" dirty="0">
              <a:latin typeface="Arial"/>
              <a:cs typeface="Arial"/>
            </a:rPr>
            <a:t>SearchView</a:t>
          </a:r>
        </a:p>
      </dgm:t>
    </dgm:pt>
    <dgm:pt modelId="{5D27256F-C368-4C48-99F2-0F5C4E12C411}" type="parTrans" cxnId="{A94F12EB-A72A-4C10-88B7-3AAC7FEB0038}">
      <dgm:prSet/>
      <dgm:spPr/>
    </dgm:pt>
    <dgm:pt modelId="{472BF7FC-7A4F-499F-BEA1-F06D50B23DF8}" type="sibTrans" cxnId="{A94F12EB-A72A-4C10-88B7-3AAC7FEB0038}">
      <dgm:prSet/>
      <dgm:spPr/>
    </dgm:pt>
    <dgm:pt modelId="{EDD9F163-7D8D-4AA5-98CB-527FAAA321BB}" type="pres">
      <dgm:prSet presAssocID="{D9B1EC2B-942B-4D35-8DC3-BC78FA733E4D}" presName="Name0" presStyleCnt="0">
        <dgm:presLayoutVars>
          <dgm:dir/>
          <dgm:animLvl val="lvl"/>
          <dgm:resizeHandles val="exact"/>
        </dgm:presLayoutVars>
      </dgm:prSet>
      <dgm:spPr/>
    </dgm:pt>
    <dgm:pt modelId="{D3593B50-0CAB-45D1-BB60-428576CAE03D}" type="pres">
      <dgm:prSet presAssocID="{9C0D1C6B-C53E-4CBE-8036-2715566C7203}" presName="composite" presStyleCnt="0"/>
      <dgm:spPr/>
    </dgm:pt>
    <dgm:pt modelId="{101351B6-5FEB-42B4-9C72-F54E8852C9ED}" type="pres">
      <dgm:prSet presAssocID="{9C0D1C6B-C53E-4CBE-8036-2715566C7203}" presName="parTx" presStyleLbl="alignNode1" presStyleIdx="0" presStyleCnt="1">
        <dgm:presLayoutVars>
          <dgm:chMax val="0"/>
          <dgm:chPref val="0"/>
          <dgm:bulletEnabled val="1"/>
        </dgm:presLayoutVars>
      </dgm:prSet>
      <dgm:spPr/>
    </dgm:pt>
    <dgm:pt modelId="{C406A3FC-04DE-4FDA-A63B-40DED793E08D}" type="pres">
      <dgm:prSet presAssocID="{9C0D1C6B-C53E-4CBE-8036-2715566C7203}" presName="desTx" presStyleLbl="alignAccFollowNode1" presStyleIdx="0" presStyleCnt="1">
        <dgm:presLayoutVars>
          <dgm:bulletEnabled val="1"/>
        </dgm:presLayoutVars>
      </dgm:prSet>
      <dgm:spPr/>
    </dgm:pt>
  </dgm:ptLst>
  <dgm:cxnLst>
    <dgm:cxn modelId="{DD11790C-A57F-452A-91ED-33B45F21D0F0}" srcId="{9C0D1C6B-C53E-4CBE-8036-2715566C7203}" destId="{AD14C864-CD31-488E-9679-7335705FF60B}" srcOrd="5" destOrd="0" parTransId="{1BDC4C4A-4E30-4844-A7D2-D462DADB32F9}" sibTransId="{167A5FD7-37BA-490B-997C-9AEEA80D20D9}"/>
    <dgm:cxn modelId="{B3303F21-4D00-4AC4-8EA4-3A116BEDCCD1}" srcId="{9C0D1C6B-C53E-4CBE-8036-2715566C7203}" destId="{67DB259A-9C1F-45F2-8A77-6546E3ED6356}" srcOrd="4" destOrd="0" parTransId="{80FD663C-02E5-41B6-8DD8-CE33C24542EA}" sibTransId="{9C491100-18B3-4D8C-8DC6-3E052F34A5C8}"/>
    <dgm:cxn modelId="{E7BEE121-3020-4EC6-A967-F29D8478533E}" srcId="{9C0D1C6B-C53E-4CBE-8036-2715566C7203}" destId="{7D0FAA32-F2A8-4019-90BD-5C4F909B1984}" srcOrd="1" destOrd="0" parTransId="{83479408-F733-4288-8B79-BD98EF972870}" sibTransId="{EF56BA46-FA92-40AA-A215-10C3C4267AB4}"/>
    <dgm:cxn modelId="{52DB2B29-3F6C-4897-90C8-EF534EABBC5E}" type="presOf" srcId="{67DB259A-9C1F-45F2-8A77-6546E3ED6356}" destId="{C406A3FC-04DE-4FDA-A63B-40DED793E08D}" srcOrd="0" destOrd="4" presId="urn:microsoft.com/office/officeart/2005/8/layout/hList1"/>
    <dgm:cxn modelId="{3FE7D034-CCCC-4F71-87D6-93130096C7AC}" srcId="{9C0D1C6B-C53E-4CBE-8036-2715566C7203}" destId="{C8B919B5-EDCA-447F-8028-9FE771282686}" srcOrd="2" destOrd="0" parTransId="{63795163-B1F6-413A-BE91-C95BC13EC68E}" sibTransId="{6EF544E1-3E70-4D2A-BC2F-693800280F0D}"/>
    <dgm:cxn modelId="{27A1B337-D2E7-4C32-AE9F-53E7A491FBB8}" type="presOf" srcId="{6B817F6E-8B84-4C26-BE27-FF990D89581E}" destId="{C406A3FC-04DE-4FDA-A63B-40DED793E08D}" srcOrd="0" destOrd="6" presId="urn:microsoft.com/office/officeart/2005/8/layout/hList1"/>
    <dgm:cxn modelId="{AD21BA40-1886-4E18-896B-029F667247B2}" type="presOf" srcId="{C8B919B5-EDCA-447F-8028-9FE771282686}" destId="{C406A3FC-04DE-4FDA-A63B-40DED793E08D}" srcOrd="0" destOrd="2" presId="urn:microsoft.com/office/officeart/2005/8/layout/hList1"/>
    <dgm:cxn modelId="{6F80BC49-D267-45B9-ACFE-063ED26E0FBC}" type="presOf" srcId="{AD14C864-CD31-488E-9679-7335705FF60B}" destId="{C406A3FC-04DE-4FDA-A63B-40DED793E08D}" srcOrd="0" destOrd="5" presId="urn:microsoft.com/office/officeart/2005/8/layout/hList1"/>
    <dgm:cxn modelId="{D5937B83-8529-47FF-B875-A13AD6C99B3D}" type="presOf" srcId="{7D0FAA32-F2A8-4019-90BD-5C4F909B1984}" destId="{C406A3FC-04DE-4FDA-A63B-40DED793E08D}" srcOrd="0" destOrd="1" presId="urn:microsoft.com/office/officeart/2005/8/layout/hList1"/>
    <dgm:cxn modelId="{E66DF184-084B-4EE4-B480-3A2DC5DF22BE}" type="presOf" srcId="{A61FDFBD-912B-47C9-B36A-1192A28E63D8}" destId="{C406A3FC-04DE-4FDA-A63B-40DED793E08D}" srcOrd="0" destOrd="0" presId="urn:microsoft.com/office/officeart/2005/8/layout/hList1"/>
    <dgm:cxn modelId="{4FBC0E90-A821-4D49-B653-D8B278689DFA}" srcId="{D9B1EC2B-942B-4D35-8DC3-BC78FA733E4D}" destId="{9C0D1C6B-C53E-4CBE-8036-2715566C7203}" srcOrd="0" destOrd="0" parTransId="{AB13E981-4684-4814-808C-534255B3B712}" sibTransId="{A919A177-5BA6-4C97-B854-4A08056C8AFD}"/>
    <dgm:cxn modelId="{D78110A0-9B02-41D6-8903-C6CDA79A9580}" type="presOf" srcId="{D9B1EC2B-942B-4D35-8DC3-BC78FA733E4D}" destId="{EDD9F163-7D8D-4AA5-98CB-527FAAA321BB}" srcOrd="0" destOrd="0" presId="urn:microsoft.com/office/officeart/2005/8/layout/hList1"/>
    <dgm:cxn modelId="{1CBACEA7-98FE-4856-A82A-7AFE4859B388}" srcId="{9C0D1C6B-C53E-4CBE-8036-2715566C7203}" destId="{BA9C257F-A998-4E92-8230-58570FA34D16}" srcOrd="3" destOrd="0" parTransId="{0E1026A1-88B9-4DA6-88BD-74C59C9C84C5}" sibTransId="{751A2130-E775-4CA2-99DC-4D8D730FA545}"/>
    <dgm:cxn modelId="{7ED74ABD-9C31-4E33-AA86-464B55A9123B}" type="presOf" srcId="{1793CC30-9F25-48F2-9AB1-537E2A3D54F6}" destId="{C406A3FC-04DE-4FDA-A63B-40DED793E08D}" srcOrd="0" destOrd="7" presId="urn:microsoft.com/office/officeart/2005/8/layout/hList1"/>
    <dgm:cxn modelId="{BE60A3C8-2059-4891-A92A-73099E884DF0}" type="presOf" srcId="{9C0D1C6B-C53E-4CBE-8036-2715566C7203}" destId="{101351B6-5FEB-42B4-9C72-F54E8852C9ED}" srcOrd="0" destOrd="0" presId="urn:microsoft.com/office/officeart/2005/8/layout/hList1"/>
    <dgm:cxn modelId="{590A37DE-87CD-4BB4-B9BD-07219BB8CB35}" srcId="{9C0D1C6B-C53E-4CBE-8036-2715566C7203}" destId="{1793CC30-9F25-48F2-9AB1-537E2A3D54F6}" srcOrd="7" destOrd="0" parTransId="{E87FF47C-0A79-494E-AD9C-23236BAF59C8}" sibTransId="{B23C9B97-440B-4072-B03C-908BA67D4132}"/>
    <dgm:cxn modelId="{A94F12EB-A72A-4C10-88B7-3AAC7FEB0038}" srcId="{9C0D1C6B-C53E-4CBE-8036-2715566C7203}" destId="{A61FDFBD-912B-47C9-B36A-1192A28E63D8}" srcOrd="0" destOrd="0" parTransId="{5D27256F-C368-4C48-99F2-0F5C4E12C411}" sibTransId="{472BF7FC-7A4F-499F-BEA1-F06D50B23DF8}"/>
    <dgm:cxn modelId="{4921C4EC-6C38-4369-8D3B-AA468455DAC4}" type="presOf" srcId="{BA9C257F-A998-4E92-8230-58570FA34D16}" destId="{C406A3FC-04DE-4FDA-A63B-40DED793E08D}" srcOrd="0" destOrd="3" presId="urn:microsoft.com/office/officeart/2005/8/layout/hList1"/>
    <dgm:cxn modelId="{530B38F8-F3A8-4E4C-9DE9-945FBE730AE3}" srcId="{9C0D1C6B-C53E-4CBE-8036-2715566C7203}" destId="{6B817F6E-8B84-4C26-BE27-FF990D89581E}" srcOrd="6" destOrd="0" parTransId="{7714C579-491D-4DC7-9EB8-97ED367D4ED1}" sibTransId="{61F87253-F8FB-4840-B60C-E09DC3AE6A33}"/>
    <dgm:cxn modelId="{DFEB485C-3F7D-4579-97DC-4045279A08FA}" type="presParOf" srcId="{EDD9F163-7D8D-4AA5-98CB-527FAAA321BB}" destId="{D3593B50-0CAB-45D1-BB60-428576CAE03D}" srcOrd="0" destOrd="0" presId="urn:microsoft.com/office/officeart/2005/8/layout/hList1"/>
    <dgm:cxn modelId="{277FD525-8ED2-45C3-8D54-EFB32780399E}" type="presParOf" srcId="{D3593B50-0CAB-45D1-BB60-428576CAE03D}" destId="{101351B6-5FEB-42B4-9C72-F54E8852C9ED}" srcOrd="0" destOrd="0" presId="urn:microsoft.com/office/officeart/2005/8/layout/hList1"/>
    <dgm:cxn modelId="{3C2F07FA-0235-4AD5-988A-FCD18696B0E6}" type="presParOf" srcId="{D3593B50-0CAB-45D1-BB60-428576CAE03D}" destId="{C406A3FC-04DE-4FDA-A63B-40DED793E08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351B6-5FEB-42B4-9C72-F54E8852C9ED}">
      <dsp:nvSpPr>
        <dsp:cNvPr id="0" name=""/>
        <dsp:cNvSpPr/>
      </dsp:nvSpPr>
      <dsp:spPr>
        <a:xfrm>
          <a:off x="0" y="18193"/>
          <a:ext cx="11262898"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a:cs typeface="Arial"/>
            </a:rPr>
            <a:t>Day 4</a:t>
          </a:r>
        </a:p>
      </dsp:txBody>
      <dsp:txXfrm>
        <a:off x="0" y="18193"/>
        <a:ext cx="11262898" cy="864000"/>
      </dsp:txXfrm>
    </dsp:sp>
    <dsp:sp modelId="{C406A3FC-04DE-4FDA-A63B-40DED793E08D}">
      <dsp:nvSpPr>
        <dsp:cNvPr id="0" name=""/>
        <dsp:cNvSpPr/>
      </dsp:nvSpPr>
      <dsp:spPr>
        <a:xfrm>
          <a:off x="0" y="882193"/>
          <a:ext cx="11262898" cy="40351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latin typeface="Arial"/>
              <a:cs typeface="Arial"/>
            </a:rPr>
            <a:t>SearchView</a:t>
          </a:r>
        </a:p>
        <a:p>
          <a:pPr marL="285750" lvl="1" indent="-285750" algn="l" defTabSz="1333500">
            <a:lnSpc>
              <a:spcPct val="90000"/>
            </a:lnSpc>
            <a:spcBef>
              <a:spcPct val="0"/>
            </a:spcBef>
            <a:spcAft>
              <a:spcPct val="15000"/>
            </a:spcAft>
            <a:buChar char="•"/>
          </a:pPr>
          <a:r>
            <a:rPr lang="en-US" sz="3000" kern="1200" dirty="0">
              <a:latin typeface="Arial"/>
              <a:cs typeface="Arial"/>
            </a:rPr>
            <a:t>Context Menu</a:t>
          </a:r>
        </a:p>
        <a:p>
          <a:pPr marL="285750" lvl="1" indent="-285750" algn="l" defTabSz="1333500">
            <a:lnSpc>
              <a:spcPct val="90000"/>
            </a:lnSpc>
            <a:spcBef>
              <a:spcPct val="0"/>
            </a:spcBef>
            <a:spcAft>
              <a:spcPct val="15000"/>
            </a:spcAft>
            <a:buChar char="•"/>
          </a:pPr>
          <a:r>
            <a:rPr lang="en-US" sz="3000" kern="1200" dirty="0">
              <a:latin typeface="Arial"/>
              <a:cs typeface="Arial"/>
            </a:rPr>
            <a:t>Edit Data</a:t>
          </a:r>
        </a:p>
        <a:p>
          <a:pPr marL="285750" lvl="1" indent="-285750" algn="l" defTabSz="1333500">
            <a:lnSpc>
              <a:spcPct val="90000"/>
            </a:lnSpc>
            <a:spcBef>
              <a:spcPct val="0"/>
            </a:spcBef>
            <a:spcAft>
              <a:spcPct val="15000"/>
            </a:spcAft>
            <a:buChar char="•"/>
          </a:pPr>
          <a:r>
            <a:rPr lang="en-US" sz="3000" kern="1200" dirty="0">
              <a:latin typeface="Arial"/>
              <a:cs typeface="Arial"/>
            </a:rPr>
            <a:t>Delete Data</a:t>
          </a:r>
        </a:p>
        <a:p>
          <a:pPr marL="285750" lvl="1" indent="-285750" algn="l" defTabSz="1333500">
            <a:lnSpc>
              <a:spcPct val="90000"/>
            </a:lnSpc>
            <a:spcBef>
              <a:spcPct val="0"/>
            </a:spcBef>
            <a:spcAft>
              <a:spcPct val="15000"/>
            </a:spcAft>
            <a:buChar char="•"/>
          </a:pPr>
          <a:r>
            <a:rPr lang="en-US" sz="3000" kern="1200" dirty="0">
              <a:latin typeface="Arial"/>
              <a:cs typeface="Arial"/>
            </a:rPr>
            <a:t>Search Data</a:t>
          </a:r>
        </a:p>
        <a:p>
          <a:pPr marL="285750" lvl="1" indent="-285750" algn="l" defTabSz="1333500">
            <a:lnSpc>
              <a:spcPct val="90000"/>
            </a:lnSpc>
            <a:spcBef>
              <a:spcPct val="0"/>
            </a:spcBef>
            <a:spcAft>
              <a:spcPct val="15000"/>
            </a:spcAft>
            <a:buChar char="•"/>
          </a:pPr>
          <a:r>
            <a:rPr lang="en-US" sz="3000" kern="1200" dirty="0">
              <a:solidFill>
                <a:srgbClr val="538135"/>
              </a:solidFill>
              <a:latin typeface="Arial"/>
              <a:cs typeface="Arial"/>
            </a:rPr>
            <a:t>Change Icon</a:t>
          </a:r>
        </a:p>
        <a:p>
          <a:pPr marL="285750" lvl="1" indent="-285750" algn="l" defTabSz="1333500">
            <a:lnSpc>
              <a:spcPct val="90000"/>
            </a:lnSpc>
            <a:spcBef>
              <a:spcPct val="0"/>
            </a:spcBef>
            <a:spcAft>
              <a:spcPct val="15000"/>
            </a:spcAft>
            <a:buChar char="•"/>
          </a:pPr>
          <a:r>
            <a:rPr lang="en-US" sz="3000" kern="1200" dirty="0">
              <a:solidFill>
                <a:srgbClr val="000000"/>
              </a:solidFill>
              <a:latin typeface="Arial"/>
              <a:cs typeface="Arial"/>
            </a:rPr>
            <a:t>Add Login Page</a:t>
          </a:r>
        </a:p>
        <a:p>
          <a:pPr marL="285750" lvl="1" indent="-285750" algn="l" defTabSz="1333500">
            <a:lnSpc>
              <a:spcPct val="90000"/>
            </a:lnSpc>
            <a:spcBef>
              <a:spcPct val="0"/>
            </a:spcBef>
            <a:spcAft>
              <a:spcPct val="15000"/>
            </a:spcAft>
            <a:buChar char="•"/>
          </a:pPr>
          <a:r>
            <a:rPr lang="en-US" sz="3000" kern="1200" dirty="0">
              <a:solidFill>
                <a:srgbClr val="000000"/>
              </a:solidFill>
              <a:latin typeface="Arial"/>
              <a:cs typeface="Arial"/>
            </a:rPr>
            <a:t>Generate Signed APK</a:t>
          </a:r>
        </a:p>
      </dsp:txBody>
      <dsp:txXfrm>
        <a:off x="0" y="882193"/>
        <a:ext cx="11262898"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54D78-CE42-4DBF-9ECA-2B79F9FFD0D4}" type="datetimeFigureOut">
              <a:rPr lang="en-US"/>
              <a:t>9/9/2017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3726-8606-4CE9-89CF-7903535DBC1D}" type="slidenum">
              <a:rPr lang="en-US"/>
              <a:t>‹#›</a:t>
            </a:fld>
            <a:endParaRPr lang="en-US"/>
          </a:p>
        </p:txBody>
      </p:sp>
    </p:spTree>
    <p:extLst>
      <p:ext uri="{BB962C8B-B14F-4D97-AF65-F5344CB8AC3E}">
        <p14:creationId xmlns:p14="http://schemas.microsoft.com/office/powerpoint/2010/main" val="303490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a:t>
            </a:fld>
            <a:endParaRPr lang="en-US"/>
          </a:p>
        </p:txBody>
      </p:sp>
    </p:spTree>
    <p:extLst>
      <p:ext uri="{BB962C8B-B14F-4D97-AF65-F5344CB8AC3E}">
        <p14:creationId xmlns:p14="http://schemas.microsoft.com/office/powerpoint/2010/main" val="423896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10</a:t>
            </a:fld>
            <a:endParaRPr lang="en-US"/>
          </a:p>
        </p:txBody>
      </p:sp>
    </p:spTree>
    <p:extLst>
      <p:ext uri="{BB962C8B-B14F-4D97-AF65-F5344CB8AC3E}">
        <p14:creationId xmlns:p14="http://schemas.microsoft.com/office/powerpoint/2010/main" val="359866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11</a:t>
            </a:fld>
            <a:endParaRPr lang="en-US"/>
          </a:p>
        </p:txBody>
      </p:sp>
    </p:spTree>
    <p:extLst>
      <p:ext uri="{BB962C8B-B14F-4D97-AF65-F5344CB8AC3E}">
        <p14:creationId xmlns:p14="http://schemas.microsoft.com/office/powerpoint/2010/main" val="208685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12</a:t>
            </a:fld>
            <a:endParaRPr lang="en-US"/>
          </a:p>
        </p:txBody>
      </p:sp>
    </p:spTree>
    <p:extLst>
      <p:ext uri="{BB962C8B-B14F-4D97-AF65-F5344CB8AC3E}">
        <p14:creationId xmlns:p14="http://schemas.microsoft.com/office/powerpoint/2010/main" val="216198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13</a:t>
            </a:fld>
            <a:endParaRPr lang="en-US"/>
          </a:p>
        </p:txBody>
      </p:sp>
    </p:spTree>
    <p:extLst>
      <p:ext uri="{BB962C8B-B14F-4D97-AF65-F5344CB8AC3E}">
        <p14:creationId xmlns:p14="http://schemas.microsoft.com/office/powerpoint/2010/main" val="1006784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14</a:t>
            </a:fld>
            <a:endParaRPr lang="en-US"/>
          </a:p>
        </p:txBody>
      </p:sp>
    </p:spTree>
    <p:extLst>
      <p:ext uri="{BB962C8B-B14F-4D97-AF65-F5344CB8AC3E}">
        <p14:creationId xmlns:p14="http://schemas.microsoft.com/office/powerpoint/2010/main" val="201703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15</a:t>
            </a:fld>
            <a:endParaRPr lang="en-US"/>
          </a:p>
        </p:txBody>
      </p:sp>
    </p:spTree>
    <p:extLst>
      <p:ext uri="{BB962C8B-B14F-4D97-AF65-F5344CB8AC3E}">
        <p14:creationId xmlns:p14="http://schemas.microsoft.com/office/powerpoint/2010/main" val="230841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16</a:t>
            </a:fld>
            <a:endParaRPr lang="en-US"/>
          </a:p>
        </p:txBody>
      </p:sp>
    </p:spTree>
    <p:extLst>
      <p:ext uri="{BB962C8B-B14F-4D97-AF65-F5344CB8AC3E}">
        <p14:creationId xmlns:p14="http://schemas.microsoft.com/office/powerpoint/2010/main" val="2419018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17</a:t>
            </a:fld>
            <a:endParaRPr lang="en-US"/>
          </a:p>
        </p:txBody>
      </p:sp>
    </p:spTree>
    <p:extLst>
      <p:ext uri="{BB962C8B-B14F-4D97-AF65-F5344CB8AC3E}">
        <p14:creationId xmlns:p14="http://schemas.microsoft.com/office/powerpoint/2010/main" val="1536233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18</a:t>
            </a:fld>
            <a:endParaRPr lang="en-US"/>
          </a:p>
        </p:txBody>
      </p:sp>
    </p:spTree>
    <p:extLst>
      <p:ext uri="{BB962C8B-B14F-4D97-AF65-F5344CB8AC3E}">
        <p14:creationId xmlns:p14="http://schemas.microsoft.com/office/powerpoint/2010/main" val="230051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19</a:t>
            </a:fld>
            <a:endParaRPr lang="en-US"/>
          </a:p>
        </p:txBody>
      </p:sp>
    </p:spTree>
    <p:extLst>
      <p:ext uri="{BB962C8B-B14F-4D97-AF65-F5344CB8AC3E}">
        <p14:creationId xmlns:p14="http://schemas.microsoft.com/office/powerpoint/2010/main" val="29741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a:t>
            </a:fld>
            <a:endParaRPr lang="en-US"/>
          </a:p>
        </p:txBody>
      </p:sp>
    </p:spTree>
    <p:extLst>
      <p:ext uri="{BB962C8B-B14F-4D97-AF65-F5344CB8AC3E}">
        <p14:creationId xmlns:p14="http://schemas.microsoft.com/office/powerpoint/2010/main" val="4791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20</a:t>
            </a:fld>
            <a:endParaRPr lang="en-US"/>
          </a:p>
        </p:txBody>
      </p:sp>
    </p:spTree>
    <p:extLst>
      <p:ext uri="{BB962C8B-B14F-4D97-AF65-F5344CB8AC3E}">
        <p14:creationId xmlns:p14="http://schemas.microsoft.com/office/powerpoint/2010/main" val="1239841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21</a:t>
            </a:fld>
            <a:endParaRPr lang="en-US"/>
          </a:p>
        </p:txBody>
      </p:sp>
    </p:spTree>
    <p:extLst>
      <p:ext uri="{BB962C8B-B14F-4D97-AF65-F5344CB8AC3E}">
        <p14:creationId xmlns:p14="http://schemas.microsoft.com/office/powerpoint/2010/main" val="273745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22</a:t>
            </a:fld>
            <a:endParaRPr lang="en-US"/>
          </a:p>
        </p:txBody>
      </p:sp>
    </p:spTree>
    <p:extLst>
      <p:ext uri="{BB962C8B-B14F-4D97-AF65-F5344CB8AC3E}">
        <p14:creationId xmlns:p14="http://schemas.microsoft.com/office/powerpoint/2010/main" val="1154053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23</a:t>
            </a:fld>
            <a:endParaRPr lang="en-US"/>
          </a:p>
        </p:txBody>
      </p:sp>
    </p:spTree>
    <p:extLst>
      <p:ext uri="{BB962C8B-B14F-4D97-AF65-F5344CB8AC3E}">
        <p14:creationId xmlns:p14="http://schemas.microsoft.com/office/powerpoint/2010/main" val="493033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24</a:t>
            </a:fld>
            <a:endParaRPr lang="en-US"/>
          </a:p>
        </p:txBody>
      </p:sp>
    </p:spTree>
    <p:extLst>
      <p:ext uri="{BB962C8B-B14F-4D97-AF65-F5344CB8AC3E}">
        <p14:creationId xmlns:p14="http://schemas.microsoft.com/office/powerpoint/2010/main" val="2452366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25</a:t>
            </a:fld>
            <a:endParaRPr lang="en-US"/>
          </a:p>
        </p:txBody>
      </p:sp>
    </p:spTree>
    <p:extLst>
      <p:ext uri="{BB962C8B-B14F-4D97-AF65-F5344CB8AC3E}">
        <p14:creationId xmlns:p14="http://schemas.microsoft.com/office/powerpoint/2010/main" val="715949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25</a:t>
            </a:fld>
            <a:endParaRPr lang="en-US"/>
          </a:p>
        </p:txBody>
      </p:sp>
    </p:spTree>
    <p:extLst>
      <p:ext uri="{BB962C8B-B14F-4D97-AF65-F5344CB8AC3E}">
        <p14:creationId xmlns:p14="http://schemas.microsoft.com/office/powerpoint/2010/main" val="370847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a:t>
            </a:fld>
            <a:endParaRPr lang="en-US"/>
          </a:p>
        </p:txBody>
      </p:sp>
    </p:spTree>
    <p:extLst>
      <p:ext uri="{BB962C8B-B14F-4D97-AF65-F5344CB8AC3E}">
        <p14:creationId xmlns:p14="http://schemas.microsoft.com/office/powerpoint/2010/main" val="238538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a:t>
            </a:fld>
            <a:endParaRPr lang="en-US"/>
          </a:p>
        </p:txBody>
      </p:sp>
    </p:spTree>
    <p:extLst>
      <p:ext uri="{BB962C8B-B14F-4D97-AF65-F5344CB8AC3E}">
        <p14:creationId xmlns:p14="http://schemas.microsoft.com/office/powerpoint/2010/main" val="193712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a:t>
            </a:fld>
            <a:endParaRPr lang="en-US"/>
          </a:p>
        </p:txBody>
      </p:sp>
    </p:spTree>
    <p:extLst>
      <p:ext uri="{BB962C8B-B14F-4D97-AF65-F5344CB8AC3E}">
        <p14:creationId xmlns:p14="http://schemas.microsoft.com/office/powerpoint/2010/main" val="284535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6</a:t>
            </a:fld>
            <a:endParaRPr lang="en-US"/>
          </a:p>
        </p:txBody>
      </p:sp>
    </p:spTree>
    <p:extLst>
      <p:ext uri="{BB962C8B-B14F-4D97-AF65-F5344CB8AC3E}">
        <p14:creationId xmlns:p14="http://schemas.microsoft.com/office/powerpoint/2010/main" val="65032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7</a:t>
            </a:fld>
            <a:endParaRPr lang="en-US"/>
          </a:p>
        </p:txBody>
      </p:sp>
    </p:spTree>
    <p:extLst>
      <p:ext uri="{BB962C8B-B14F-4D97-AF65-F5344CB8AC3E}">
        <p14:creationId xmlns:p14="http://schemas.microsoft.com/office/powerpoint/2010/main" val="226673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8</a:t>
            </a:fld>
            <a:endParaRPr lang="en-US"/>
          </a:p>
        </p:txBody>
      </p:sp>
    </p:spTree>
    <p:extLst>
      <p:ext uri="{BB962C8B-B14F-4D97-AF65-F5344CB8AC3E}">
        <p14:creationId xmlns:p14="http://schemas.microsoft.com/office/powerpoint/2010/main" val="407415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9</a:t>
            </a:fld>
            <a:endParaRPr lang="en-US"/>
          </a:p>
        </p:txBody>
      </p:sp>
    </p:spTree>
    <p:extLst>
      <p:ext uri="{BB962C8B-B14F-4D97-AF65-F5344CB8AC3E}">
        <p14:creationId xmlns:p14="http://schemas.microsoft.com/office/powerpoint/2010/main" val="361856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5680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8426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292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76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4413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5904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9/9/2017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8302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9/9/2017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5118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9/9/2017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635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545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5380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9/9/2017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43219863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a:latin typeface="Arial"/>
                <a:cs typeface="Arial"/>
              </a:rPr>
              <a:t>Rumah Coding Course</a:t>
            </a:r>
            <a:br>
              <a:rPr lang="en-US" dirty="0">
                <a:latin typeface="+mj-ea"/>
                <a:cs typeface="+mj-ea"/>
              </a:rPr>
            </a:br>
            <a:r>
              <a:rPr lang="en-US" dirty="0">
                <a:latin typeface="Arial Black"/>
              </a:rPr>
              <a:t>"Android Basic"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latin typeface="Arial"/>
                <a:cs typeface="Arial"/>
              </a:rPr>
              <a:t>Studi Kasus Aplikasi "SekolahKu"</a:t>
            </a:r>
          </a:p>
        </p:txBody>
      </p:sp>
      <p:pic>
        <p:nvPicPr>
          <p:cNvPr id="4" name="Picture 3" descr="What is App Inventor and what can you do with it"/>
          <p:cNvPicPr>
            <a:picLocks noChangeAspect="1"/>
          </p:cNvPicPr>
          <p:nvPr/>
        </p:nvPicPr>
        <p:blipFill>
          <a:blip r:embed="rId3"/>
          <a:stretch>
            <a:fillRect/>
          </a:stretch>
        </p:blipFill>
        <p:spPr>
          <a:xfrm>
            <a:off x="639792" y="4467225"/>
            <a:ext cx="1746738" cy="1746738"/>
          </a:xfrm>
          <a:prstGeom prst="rect">
            <a:avLst/>
          </a:prstGeom>
        </p:spPr>
      </p:pic>
      <p:sp>
        <p:nvSpPr>
          <p:cNvPr id="19" name="Title 1"/>
          <p:cNvSpPr txBox="1">
            <a:spLocks/>
          </p:cNvSpPr>
          <p:nvPr/>
        </p:nvSpPr>
        <p:spPr>
          <a:xfrm>
            <a:off x="4953000" y="5114925"/>
            <a:ext cx="2254250" cy="8274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a:cs typeface="Arial"/>
              </a:rPr>
              <a:t>Day 4</a:t>
            </a:r>
            <a:endParaRPr lang="en-US" dirty="0">
              <a:latin typeface="Arial"/>
              <a:cs typeface="Arial"/>
            </a:endParaRPr>
          </a:p>
        </p:txBody>
      </p:sp>
      <p:pic>
        <p:nvPicPr>
          <p:cNvPr id="20" name="Picture 20" descr="rc_slide_background.png"/>
          <p:cNvPicPr>
            <a:picLocks noChangeAspect="1"/>
          </p:cNvPicPr>
          <p:nvPr/>
        </p:nvPicPr>
        <p:blipFill>
          <a:blip r:embed="rId4"/>
          <a:stretch>
            <a:fillRect/>
          </a:stretch>
        </p:blipFill>
        <p:spPr>
          <a:xfrm>
            <a:off x="10263708" y="4417794"/>
            <a:ext cx="1963513" cy="2442087"/>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9525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#5</a:t>
            </a:r>
            <a:br>
              <a:rPr lang="en-US" dirty="0">
                <a:latin typeface="+mn-ea"/>
                <a:cs typeface="+mn-ea"/>
              </a:rPr>
            </a:br>
            <a:r>
              <a:rPr lang="en-US" sz="4000" dirty="0">
                <a:latin typeface="Arial"/>
                <a:cs typeface="Arial"/>
              </a:rPr>
              <a:t>Modify </a:t>
            </a:r>
            <a:r>
              <a:rPr lang="en-US" sz="4000" dirty="0" err="1">
                <a:latin typeface="Arial"/>
                <a:cs typeface="Arial"/>
              </a:rPr>
              <a:t>StudentDataStore</a:t>
            </a:r>
            <a:r>
              <a:rPr lang="en-US" sz="4000" dirty="0">
                <a:latin typeface="Arial"/>
                <a:cs typeface="Arial"/>
              </a:rPr>
              <a:t>: Add new method </a:t>
            </a:r>
            <a:r>
              <a:rPr lang="en-US" sz="4000" dirty="0" err="1">
                <a:latin typeface="Arial"/>
                <a:cs typeface="Arial"/>
              </a:rPr>
              <a:t>removeStudent</a:t>
            </a:r>
            <a:r>
              <a:rPr lang="en-US" sz="4000" dirty="0">
                <a:latin typeface="Arial"/>
                <a:cs typeface="Arial"/>
              </a:rPr>
              <a:t>(student)</a:t>
            </a: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8 at 10.24.35 PM.png"/>
          <p:cNvPicPr>
            <a:picLocks noChangeAspect="1"/>
          </p:cNvPicPr>
          <p:nvPr/>
        </p:nvPicPr>
        <p:blipFill>
          <a:blip r:embed="rId4"/>
          <a:stretch>
            <a:fillRect/>
          </a:stretch>
        </p:blipFill>
        <p:spPr>
          <a:xfrm>
            <a:off x="2110416" y="3800475"/>
            <a:ext cx="7855631" cy="1405366"/>
          </a:xfrm>
          <a:prstGeom prst="rect">
            <a:avLst/>
          </a:prstGeom>
        </p:spPr>
      </p:pic>
    </p:spTree>
    <p:extLst>
      <p:ext uri="{BB962C8B-B14F-4D97-AF65-F5344CB8AC3E}">
        <p14:creationId xmlns:p14="http://schemas.microsoft.com/office/powerpoint/2010/main" val="328923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5" y="2199736"/>
            <a:ext cx="10336213" cy="2198025"/>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#6</a:t>
            </a:r>
            <a:br>
              <a:rPr lang="en-US" dirty="0">
                <a:latin typeface="+mn-ea"/>
                <a:cs typeface="+mn-ea"/>
              </a:rPr>
            </a:br>
            <a:r>
              <a:rPr lang="en-US" sz="4000" dirty="0">
                <a:latin typeface="Arial"/>
                <a:cs typeface="Arial"/>
              </a:rPr>
              <a:t>Modify ListActivity: Delete student from database when user click delete context menu.</a:t>
            </a:r>
            <a:br>
              <a:rPr lang="en-US" dirty="0"/>
            </a:br>
            <a:r>
              <a:rPr lang="en-US" sz="2500" dirty="0">
                <a:latin typeface="Arial"/>
                <a:cs typeface="Arial"/>
              </a:rPr>
              <a:t>Don't forget to delete it from ListView too.</a:t>
            </a:r>
            <a:endParaRPr lang="en-US" sz="2500"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908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dirty="0">
                <a:latin typeface="Arial Black"/>
              </a:rPr>
              <a:t>Refreshing </a:t>
            </a:r>
            <a:r>
              <a:rPr lang="en-US" sz="4000" dirty="0" err="1">
                <a:latin typeface="Arial Black"/>
              </a:rPr>
              <a:t>List View</a:t>
            </a:r>
            <a:endParaRPr lang="en-US" dirty="0" err="1"/>
          </a:p>
        </p:txBody>
      </p:sp>
      <p:sp>
        <p:nvSpPr>
          <p:cNvPr id="3" name="Content Placeholder 2"/>
          <p:cNvSpPr>
            <a:spLocks noGrp="1"/>
          </p:cNvSpPr>
          <p:nvPr>
            <p:ph idx="1"/>
          </p:nvPr>
        </p:nvSpPr>
        <p:spPr>
          <a:xfrm>
            <a:off x="650875" y="2105611"/>
            <a:ext cx="10888663" cy="4349164"/>
          </a:xfrm>
        </p:spPr>
        <p:txBody>
          <a:bodyPr vert="horz" lIns="91440" tIns="45720" rIns="91440" bIns="45720" rtlCol="0" anchor="t">
            <a:normAutofit/>
          </a:bodyPr>
          <a:lstStyle/>
          <a:p>
            <a:r>
              <a:rPr lang="en-US" dirty="0">
                <a:latin typeface="Arial"/>
                <a:cs typeface="Arial"/>
              </a:rPr>
              <a:t>To refresh a ListView after delete an item you must refresh using adapter.</a:t>
            </a:r>
          </a:p>
          <a:p>
            <a:r>
              <a:rPr lang="en-US" dirty="0">
                <a:latin typeface="Arial"/>
                <a:cs typeface="Arial"/>
              </a:rPr>
              <a:t>You must refresh the ListView after deleting one or more item.</a:t>
            </a:r>
          </a:p>
          <a:p>
            <a:r>
              <a:rPr lang="en-US" dirty="0">
                <a:latin typeface="Arial"/>
                <a:cs typeface="Arial"/>
              </a:rPr>
              <a:t>To refresh an adapter, you can use method: </a:t>
            </a:r>
            <a:r>
              <a:rPr lang="en-US" b="1" i="1" dirty="0">
                <a:latin typeface="Arial"/>
                <a:cs typeface="Arial"/>
              </a:rPr>
              <a:t>notifyDatasetChanged()</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36241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9525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#8</a:t>
            </a:r>
            <a:br>
              <a:rPr lang="en-US" dirty="0">
                <a:latin typeface="+mn-ea"/>
                <a:cs typeface="+mn-ea"/>
              </a:rPr>
            </a:br>
            <a:r>
              <a:rPr lang="en-US" sz="4000" dirty="0">
                <a:latin typeface="Arial"/>
                <a:cs typeface="Arial"/>
              </a:rPr>
              <a:t>Modify </a:t>
            </a:r>
            <a:r>
              <a:rPr lang="en-US" sz="4000" dirty="0" err="1">
                <a:latin typeface="Arial"/>
                <a:cs typeface="Arial"/>
              </a:rPr>
              <a:t>StudentDataStore</a:t>
            </a:r>
            <a:r>
              <a:rPr lang="en-US" sz="4000" dirty="0">
                <a:latin typeface="Arial"/>
                <a:cs typeface="Arial"/>
              </a:rPr>
              <a:t>: Add new method </a:t>
            </a:r>
            <a:r>
              <a:rPr lang="en-US" sz="4000" dirty="0" err="1">
                <a:latin typeface="Arial"/>
                <a:cs typeface="Arial"/>
              </a:rPr>
              <a:t>updateStudent</a:t>
            </a:r>
            <a:r>
              <a:rPr lang="en-US" sz="4000" dirty="0">
                <a:latin typeface="Arial"/>
                <a:cs typeface="Arial"/>
              </a:rPr>
              <a:t>(student)</a:t>
            </a: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9 at 3.49.11 AM.png"/>
          <p:cNvPicPr>
            <a:picLocks noChangeAspect="1"/>
          </p:cNvPicPr>
          <p:nvPr/>
        </p:nvPicPr>
        <p:blipFill>
          <a:blip r:embed="rId4"/>
          <a:stretch>
            <a:fillRect/>
          </a:stretch>
        </p:blipFill>
        <p:spPr>
          <a:xfrm>
            <a:off x="2419530" y="2781300"/>
            <a:ext cx="7234059" cy="3562711"/>
          </a:xfrm>
          <a:prstGeom prst="rect">
            <a:avLst/>
          </a:prstGeom>
        </p:spPr>
      </p:pic>
    </p:spTree>
    <p:extLst>
      <p:ext uri="{BB962C8B-B14F-4D97-AF65-F5344CB8AC3E}">
        <p14:creationId xmlns:p14="http://schemas.microsoft.com/office/powerpoint/2010/main" val="246767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95" y="352425"/>
            <a:ext cx="10336213" cy="237678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#9</a:t>
            </a:r>
            <a:br>
              <a:rPr lang="en-US" dirty="0">
                <a:latin typeface="+mn-ea"/>
                <a:cs typeface="+mn-ea"/>
              </a:rPr>
            </a:br>
            <a:r>
              <a:rPr lang="en-US" sz="4000" dirty="0">
                <a:latin typeface="Arial"/>
                <a:cs typeface="Arial"/>
              </a:rPr>
              <a:t>Modify ListView: Sending student id to </a:t>
            </a:r>
            <a:r>
              <a:rPr lang="en-US" sz="4000" dirty="0" err="1">
                <a:latin typeface="Arial"/>
                <a:cs typeface="Arial"/>
              </a:rPr>
              <a:t>FormActivity</a:t>
            </a:r>
            <a:r>
              <a:rPr lang="en-US" sz="4000" dirty="0">
                <a:latin typeface="Arial"/>
                <a:cs typeface="Arial"/>
              </a:rPr>
              <a:t> when user click Edit on Context Menu</a:t>
            </a: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9 at 3.52.41 AM.png"/>
          <p:cNvPicPr>
            <a:picLocks noChangeAspect="1"/>
          </p:cNvPicPr>
          <p:nvPr/>
        </p:nvPicPr>
        <p:blipFill>
          <a:blip r:embed="rId4"/>
          <a:stretch>
            <a:fillRect/>
          </a:stretch>
        </p:blipFill>
        <p:spPr>
          <a:xfrm>
            <a:off x="1283539" y="3505200"/>
            <a:ext cx="9505434" cy="1400897"/>
          </a:xfrm>
          <a:prstGeom prst="rect">
            <a:avLst/>
          </a:prstGeom>
        </p:spPr>
      </p:pic>
    </p:spTree>
    <p:extLst>
      <p:ext uri="{BB962C8B-B14F-4D97-AF65-F5344CB8AC3E}">
        <p14:creationId xmlns:p14="http://schemas.microsoft.com/office/powerpoint/2010/main" val="177838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9525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#10</a:t>
            </a:r>
            <a:br>
              <a:rPr lang="en-US" dirty="0">
                <a:latin typeface="+mn-ea"/>
                <a:cs typeface="+mn-ea"/>
              </a:rPr>
            </a:br>
            <a:r>
              <a:rPr lang="en-US" sz="4000" dirty="0">
                <a:latin typeface="Arial"/>
                <a:cs typeface="Arial"/>
              </a:rPr>
              <a:t>Modify </a:t>
            </a:r>
            <a:r>
              <a:rPr lang="en-US" sz="4000" dirty="0" err="1">
                <a:latin typeface="Arial"/>
                <a:cs typeface="Arial"/>
              </a:rPr>
              <a:t>FormActivity</a:t>
            </a:r>
            <a:r>
              <a:rPr lang="en-US" sz="4000" dirty="0">
                <a:latin typeface="Arial"/>
                <a:cs typeface="Arial"/>
              </a:rPr>
              <a:t>: If there is student id in intent, load student from database</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9 at 4.04.20 AM.png"/>
          <p:cNvPicPr>
            <a:picLocks noChangeAspect="1"/>
          </p:cNvPicPr>
          <p:nvPr/>
        </p:nvPicPr>
        <p:blipFill>
          <a:blip r:embed="rId4"/>
          <a:stretch>
            <a:fillRect/>
          </a:stretch>
        </p:blipFill>
        <p:spPr>
          <a:xfrm>
            <a:off x="2153548" y="2686050"/>
            <a:ext cx="7770292" cy="3745401"/>
          </a:xfrm>
          <a:prstGeom prst="rect">
            <a:avLst/>
          </a:prstGeom>
        </p:spPr>
      </p:pic>
    </p:spTree>
    <p:extLst>
      <p:ext uri="{BB962C8B-B14F-4D97-AF65-F5344CB8AC3E}">
        <p14:creationId xmlns:p14="http://schemas.microsoft.com/office/powerpoint/2010/main" val="4722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4175" y="904875"/>
            <a:ext cx="4810125" cy="5024941"/>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#11</a:t>
            </a:r>
            <a:br>
              <a:rPr lang="en-US" dirty="0">
                <a:latin typeface="+mn-ea"/>
                <a:cs typeface="+mn-ea"/>
              </a:rPr>
            </a:br>
            <a:r>
              <a:rPr lang="en-US" sz="4000" dirty="0">
                <a:latin typeface="Arial"/>
                <a:cs typeface="Arial"/>
              </a:rPr>
              <a:t>Modify save method on </a:t>
            </a:r>
            <a:r>
              <a:rPr lang="en-US" sz="4000" dirty="0" err="1">
                <a:latin typeface="Arial"/>
                <a:cs typeface="Arial"/>
              </a:rPr>
              <a:t>FormActivity</a:t>
            </a:r>
            <a:r>
              <a:rPr lang="en-US" sz="4000" dirty="0">
                <a:latin typeface="Arial"/>
                <a:cs typeface="Arial"/>
              </a:rPr>
              <a:t>: if there is student id in intent, update student instead of add student</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9 at 4.09.30 AM.png"/>
          <p:cNvPicPr>
            <a:picLocks noChangeAspect="1"/>
          </p:cNvPicPr>
          <p:nvPr/>
        </p:nvPicPr>
        <p:blipFill>
          <a:blip r:embed="rId4"/>
          <a:stretch>
            <a:fillRect/>
          </a:stretch>
        </p:blipFill>
        <p:spPr>
          <a:xfrm>
            <a:off x="590550" y="935120"/>
            <a:ext cx="6003567" cy="5000173"/>
          </a:xfrm>
          <a:prstGeom prst="rect">
            <a:avLst/>
          </a:prstGeom>
        </p:spPr>
      </p:pic>
    </p:spTree>
    <p:extLst>
      <p:ext uri="{BB962C8B-B14F-4D97-AF65-F5344CB8AC3E}">
        <p14:creationId xmlns:p14="http://schemas.microsoft.com/office/powerpoint/2010/main" val="321313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9350" y="1714500"/>
            <a:ext cx="5330825" cy="322185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#12</a:t>
            </a:r>
            <a:br>
              <a:rPr lang="en-US" dirty="0">
                <a:latin typeface="+mn-ea"/>
                <a:cs typeface="+mn-ea"/>
              </a:rPr>
            </a:br>
            <a:r>
              <a:rPr lang="en-US" sz="4000" dirty="0">
                <a:latin typeface="Arial"/>
                <a:cs typeface="Arial"/>
              </a:rPr>
              <a:t>Add new activity: LoginActivity</a:t>
            </a:r>
            <a:br>
              <a:rPr lang="en-US" dirty="0">
                <a:latin typeface="+mn-ea"/>
                <a:cs typeface="+mn-ea"/>
              </a:rPr>
            </a:br>
            <a:r>
              <a:rPr lang="en-US" sz="2500" dirty="0">
                <a:latin typeface="Arial"/>
                <a:cs typeface="Arial"/>
              </a:rPr>
              <a:t>add basic authentication, username and password are admin</a:t>
            </a:r>
            <a:endParaRPr lang="en-US" sz="2500"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device-2017-09-04-123753.png"/>
          <p:cNvPicPr>
            <a:picLocks noChangeAspect="1"/>
          </p:cNvPicPr>
          <p:nvPr/>
        </p:nvPicPr>
        <p:blipFill>
          <a:blip r:embed="rId4"/>
          <a:stretch>
            <a:fillRect/>
          </a:stretch>
        </p:blipFill>
        <p:spPr>
          <a:xfrm>
            <a:off x="676275" y="571500"/>
            <a:ext cx="5151551" cy="9147376"/>
          </a:xfrm>
          <a:prstGeom prst="rect">
            <a:avLst/>
          </a:prstGeom>
        </p:spPr>
      </p:pic>
    </p:spTree>
    <p:extLst>
      <p:ext uri="{BB962C8B-B14F-4D97-AF65-F5344CB8AC3E}">
        <p14:creationId xmlns:p14="http://schemas.microsoft.com/office/powerpoint/2010/main" val="146716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450" y="2181225"/>
            <a:ext cx="5330849" cy="1677988"/>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#13</a:t>
            </a:r>
            <a:br>
              <a:rPr lang="en-US" dirty="0">
                <a:latin typeface="+mn-ea"/>
                <a:cs typeface="+mn-ea"/>
              </a:rPr>
            </a:br>
            <a:r>
              <a:rPr lang="en-US" sz="4000" dirty="0">
                <a:latin typeface="Arial"/>
                <a:cs typeface="Arial"/>
              </a:rPr>
              <a:t>When success login, goto ListActivity</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device-2017-09-04-123753.png"/>
          <p:cNvPicPr>
            <a:picLocks noChangeAspect="1"/>
          </p:cNvPicPr>
          <p:nvPr/>
        </p:nvPicPr>
        <p:blipFill>
          <a:blip r:embed="rId4"/>
          <a:stretch>
            <a:fillRect/>
          </a:stretch>
        </p:blipFill>
        <p:spPr>
          <a:xfrm>
            <a:off x="676275" y="571500"/>
            <a:ext cx="5151551" cy="9147376"/>
          </a:xfrm>
          <a:prstGeom prst="rect">
            <a:avLst/>
          </a:prstGeom>
        </p:spPr>
      </p:pic>
    </p:spTree>
    <p:extLst>
      <p:ext uri="{BB962C8B-B14F-4D97-AF65-F5344CB8AC3E}">
        <p14:creationId xmlns:p14="http://schemas.microsoft.com/office/powerpoint/2010/main" val="382666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8325" y="1857375"/>
            <a:ext cx="5330825" cy="2961831"/>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#14</a:t>
            </a:r>
            <a:br>
              <a:rPr lang="en-US" dirty="0">
                <a:latin typeface="+mn-ea"/>
                <a:cs typeface="+mn-ea"/>
              </a:rPr>
            </a:br>
            <a:r>
              <a:rPr lang="en-US" sz="4000" dirty="0">
                <a:latin typeface="Arial"/>
                <a:cs typeface="Arial"/>
              </a:rPr>
              <a:t>Change icon launcher, use Android Asset Generator</a:t>
            </a:r>
            <a:br>
              <a:rPr lang="en-US" dirty="0">
                <a:latin typeface="+mn-ea"/>
                <a:cs typeface="+mn-ea"/>
              </a:rPr>
            </a:br>
            <a:r>
              <a:rPr lang="en-US" sz="2000" dirty="0">
                <a:latin typeface="Arial"/>
                <a:cs typeface="Arial"/>
              </a:rPr>
              <a:t>https://romannurik.github.io/AndroidAssetStudio/icons-launcher.html#</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9 at 4.20.33 AM.png"/>
          <p:cNvPicPr>
            <a:picLocks noChangeAspect="1"/>
          </p:cNvPicPr>
          <p:nvPr/>
        </p:nvPicPr>
        <p:blipFill>
          <a:blip r:embed="rId4"/>
          <a:stretch>
            <a:fillRect/>
          </a:stretch>
        </p:blipFill>
        <p:spPr>
          <a:xfrm>
            <a:off x="2152650" y="211167"/>
            <a:ext cx="2714339" cy="6246261"/>
          </a:xfrm>
          <a:prstGeom prst="rect">
            <a:avLst/>
          </a:prstGeom>
        </p:spPr>
      </p:pic>
    </p:spTree>
    <p:extLst>
      <p:ext uri="{BB962C8B-B14F-4D97-AF65-F5344CB8AC3E}">
        <p14:creationId xmlns:p14="http://schemas.microsoft.com/office/powerpoint/2010/main" val="246035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1997315067"/>
              </p:ext>
            </p:extLst>
          </p:nvPr>
        </p:nvGraphicFramePr>
        <p:xfrm>
          <a:off x="464679" y="1549024"/>
          <a:ext cx="11262898" cy="4935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Syllabus</a:t>
            </a:r>
          </a:p>
        </p:txBody>
      </p:sp>
      <p:pic>
        <p:nvPicPr>
          <p:cNvPr id="2"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86560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dirty="0">
                <a:latin typeface="Arial Black"/>
              </a:rPr>
              <a:t>Signed APK</a:t>
            </a:r>
            <a:endParaRPr lang="en-US" dirty="0"/>
          </a:p>
        </p:txBody>
      </p:sp>
      <p:sp>
        <p:nvSpPr>
          <p:cNvPr id="3" name="Content Placeholder 2"/>
          <p:cNvSpPr>
            <a:spLocks noGrp="1"/>
          </p:cNvSpPr>
          <p:nvPr>
            <p:ph idx="1"/>
          </p:nvPr>
        </p:nvSpPr>
        <p:spPr>
          <a:xfrm>
            <a:off x="650875" y="2105611"/>
            <a:ext cx="10888663" cy="4349164"/>
          </a:xfrm>
        </p:spPr>
        <p:txBody>
          <a:bodyPr vert="horz" lIns="91440" tIns="45720" rIns="91440" bIns="45720" rtlCol="0" anchor="t">
            <a:normAutofit/>
          </a:bodyPr>
          <a:lstStyle/>
          <a:p>
            <a:r>
              <a:rPr lang="en-US" dirty="0">
                <a:latin typeface="Arial"/>
                <a:cs typeface="Arial"/>
              </a:rPr>
              <a:t>The Android system requires that all installed applications be digitally signed with a certificate whose private key is held by the application's developer.</a:t>
            </a:r>
            <a:endParaRPr lang="en-US" dirty="0">
              <a:latin typeface="Calibri"/>
              <a:cs typeface="Arial"/>
            </a:endParaRPr>
          </a:p>
          <a:p>
            <a:r>
              <a:rPr lang="en-US" dirty="0">
                <a:latin typeface="Arial"/>
                <a:cs typeface="Arial"/>
              </a:rPr>
              <a:t>The Android system uses the certificate as a means of identifying the author of an application and establishing trust relationships between applications.</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0617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dirty="0">
                <a:latin typeface="Arial Black"/>
              </a:rPr>
              <a:t>Key Store</a:t>
            </a:r>
            <a:endParaRPr lang="en-US" dirty="0"/>
          </a:p>
        </p:txBody>
      </p:sp>
      <p:sp>
        <p:nvSpPr>
          <p:cNvPr id="3" name="Content Placeholder 2"/>
          <p:cNvSpPr>
            <a:spLocks noGrp="1"/>
          </p:cNvSpPr>
          <p:nvPr>
            <p:ph idx="1"/>
          </p:nvPr>
        </p:nvSpPr>
        <p:spPr>
          <a:xfrm>
            <a:off x="650875" y="1714997"/>
            <a:ext cx="10888663" cy="4739778"/>
          </a:xfrm>
        </p:spPr>
        <p:txBody>
          <a:bodyPr vert="horz" lIns="91440" tIns="45720" rIns="91440" bIns="45720" rtlCol="0" anchor="t">
            <a:normAutofit fontScale="92500"/>
          </a:bodyPr>
          <a:lstStyle/>
          <a:p>
            <a:r>
              <a:rPr lang="en-US" dirty="0">
                <a:latin typeface="Arial"/>
                <a:cs typeface="Arial"/>
              </a:rPr>
              <a:t>A public-key certificate, also known as a digital certificate or an identity certificate, contains the public key of a public/private key pair, as well as some other metadata identifying the owner of the key (for example, name and location). The owner of the certificate holds the corresponding private key.</a:t>
            </a:r>
            <a:endParaRPr lang="en-US" dirty="0">
              <a:latin typeface="Calibri"/>
              <a:cs typeface="Arial"/>
            </a:endParaRPr>
          </a:p>
          <a:p>
            <a:pPr>
              <a:buFont typeface="Arial"/>
            </a:pPr>
            <a:r>
              <a:rPr lang="en-US" dirty="0">
                <a:latin typeface="Arial"/>
                <a:cs typeface="Arial"/>
              </a:rPr>
              <a:t>When you sign an APK, the signing tool attaches the public-key certificate to the APK. The public-key certificate serves as a "fingerprint" that uniquely associates the APK to you and your corresponding private key. This helps Android ensure that any future updates to your APK are authentic and come from the original author. The key used to create this certificate is called the </a:t>
            </a:r>
            <a:r>
              <a:rPr lang="en-US" i="1" dirty="0">
                <a:latin typeface="Arial"/>
                <a:cs typeface="Arial"/>
              </a:rPr>
              <a:t>app signing key</a:t>
            </a:r>
            <a:r>
              <a:rPr lang="en-US" dirty="0">
                <a:latin typeface="Arial"/>
                <a:cs typeface="Arial"/>
              </a:rPr>
              <a:t>.</a:t>
            </a:r>
            <a:endParaRPr dirty="0"/>
          </a:p>
          <a:p>
            <a:pPr>
              <a:buFont typeface="Arial"/>
            </a:pPr>
            <a:r>
              <a:rPr lang="en-US" dirty="0">
                <a:latin typeface="Arial"/>
                <a:cs typeface="Arial"/>
              </a:rPr>
              <a:t>A keystore is a binary file that contains one or more private keys.</a:t>
            </a:r>
            <a:endParaRPr dirty="0"/>
          </a:p>
          <a:p>
            <a:endParaRPr lang="en-US" dirty="0">
              <a:latin typeface="Arial"/>
              <a:cs typeface="Arial"/>
            </a:endParaRP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4551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reen Shot 2017-09-09 at 4.30.51 AM.png"/>
          <p:cNvPicPr>
            <a:picLocks noChangeAspect="1"/>
          </p:cNvPicPr>
          <p:nvPr/>
        </p:nvPicPr>
        <p:blipFill>
          <a:blip r:embed="rId3"/>
          <a:stretch>
            <a:fillRect/>
          </a:stretch>
        </p:blipFill>
        <p:spPr>
          <a:xfrm>
            <a:off x="6172200" y="1577223"/>
            <a:ext cx="5422596" cy="4766683"/>
          </a:xfrm>
          <a:prstGeom prst="rect">
            <a:avLst/>
          </a:prstGeom>
        </p:spPr>
      </p:pic>
      <p:sp>
        <p:nvSpPr>
          <p:cNvPr id="2" name="Title 1"/>
          <p:cNvSpPr>
            <a:spLocks noGrp="1"/>
          </p:cNvSpPr>
          <p:nvPr>
            <p:ph type="title"/>
          </p:nvPr>
        </p:nvSpPr>
        <p:spPr>
          <a:xfrm>
            <a:off x="838200" y="352425"/>
            <a:ext cx="10515600" cy="1130045"/>
          </a:xfrm>
        </p:spPr>
        <p:txBody>
          <a:bodyPr>
            <a:normAutofit/>
          </a:bodyPr>
          <a:lstStyle/>
          <a:p>
            <a:pPr algn="ctr"/>
            <a:r>
              <a:rPr lang="en-US" sz="4000" dirty="0">
                <a:latin typeface="Arial Black"/>
              </a:rPr>
              <a:t>Step to Generate Signed APK</a:t>
            </a:r>
            <a:endParaRPr lang="en-US" dirty="0"/>
          </a:p>
        </p:txBody>
      </p:sp>
      <p:sp>
        <p:nvSpPr>
          <p:cNvPr id="3" name="Content Placeholder 2"/>
          <p:cNvSpPr>
            <a:spLocks noGrp="1"/>
          </p:cNvSpPr>
          <p:nvPr>
            <p:ph idx="1"/>
          </p:nvPr>
        </p:nvSpPr>
        <p:spPr>
          <a:xfrm>
            <a:off x="650875" y="1714500"/>
            <a:ext cx="5428265" cy="4740275"/>
          </a:xfrm>
        </p:spPr>
        <p:txBody>
          <a:bodyPr vert="horz" lIns="91440" tIns="45720" rIns="91440" bIns="45720" rtlCol="0" anchor="t">
            <a:normAutofit lnSpcReduction="10000"/>
          </a:bodyPr>
          <a:lstStyle/>
          <a:p>
            <a:pPr marL="514350" indent="-514350">
              <a:buAutoNum type="arabicPeriod"/>
            </a:pPr>
            <a:r>
              <a:rPr lang="en-US" dirty="0">
                <a:latin typeface="Arial"/>
                <a:cs typeface="Arial"/>
              </a:rPr>
              <a:t>In the menu bar, click </a:t>
            </a:r>
            <a:r>
              <a:rPr lang="en-US" b="1" dirty="0">
                <a:latin typeface="Arial"/>
                <a:cs typeface="Arial"/>
              </a:rPr>
              <a:t>Build</a:t>
            </a:r>
            <a:r>
              <a:rPr lang="en-US" dirty="0">
                <a:latin typeface="Arial"/>
                <a:cs typeface="Arial"/>
              </a:rPr>
              <a:t> &gt; </a:t>
            </a:r>
            <a:r>
              <a:rPr lang="en-US" b="1" dirty="0">
                <a:latin typeface="Arial"/>
                <a:cs typeface="Arial"/>
              </a:rPr>
              <a:t>Generate Signed APK</a:t>
            </a:r>
            <a:r>
              <a:rPr lang="en-US" dirty="0">
                <a:latin typeface="Arial"/>
                <a:cs typeface="Arial"/>
              </a:rPr>
              <a:t>.</a:t>
            </a:r>
          </a:p>
          <a:p>
            <a:pPr marL="514350" indent="-514350">
              <a:buAutoNum type="arabicPeriod"/>
            </a:pPr>
            <a:r>
              <a:rPr lang="en-US" dirty="0">
                <a:latin typeface="Arial"/>
                <a:cs typeface="Arial"/>
              </a:rPr>
              <a:t>Select a module from the drop down, and click </a:t>
            </a:r>
            <a:r>
              <a:rPr lang="en-US" b="1" dirty="0">
                <a:latin typeface="Arial"/>
                <a:cs typeface="Arial"/>
              </a:rPr>
              <a:t>Next</a:t>
            </a:r>
            <a:r>
              <a:rPr lang="en-US" dirty="0">
                <a:latin typeface="Arial"/>
                <a:cs typeface="Arial"/>
              </a:rPr>
              <a:t>.</a:t>
            </a:r>
          </a:p>
          <a:p>
            <a:pPr marL="514350" indent="-514350">
              <a:buAutoNum type="arabicPeriod"/>
            </a:pPr>
            <a:r>
              <a:rPr lang="en-US" dirty="0">
                <a:latin typeface="Arial"/>
                <a:cs typeface="Arial"/>
              </a:rPr>
              <a:t>Click </a:t>
            </a:r>
            <a:r>
              <a:rPr lang="en-US" b="1" dirty="0">
                <a:latin typeface="Arial"/>
                <a:cs typeface="Arial"/>
              </a:rPr>
              <a:t>Create new</a:t>
            </a:r>
            <a:r>
              <a:rPr lang="en-US" dirty="0">
                <a:latin typeface="Arial"/>
                <a:cs typeface="Arial"/>
              </a:rPr>
              <a:t> to create a new key and keystore.</a:t>
            </a:r>
          </a:p>
          <a:p>
            <a:pPr marL="514350" indent="-514350">
              <a:buAutoNum type="arabicPeriod"/>
            </a:pPr>
            <a:r>
              <a:rPr lang="en-US" dirty="0">
                <a:latin typeface="Arial"/>
                <a:cs typeface="Arial"/>
              </a:rPr>
              <a:t>On the </a:t>
            </a:r>
            <a:r>
              <a:rPr lang="en-US" b="1" dirty="0">
                <a:latin typeface="Arial"/>
                <a:cs typeface="Arial"/>
              </a:rPr>
              <a:t>New Key Store</a:t>
            </a:r>
            <a:r>
              <a:rPr lang="en-US" dirty="0">
                <a:latin typeface="Arial"/>
                <a:cs typeface="Arial"/>
              </a:rPr>
              <a:t> window, provide some information for your keystore.</a:t>
            </a:r>
          </a:p>
          <a:p>
            <a:pPr marL="514350" indent="-514350">
              <a:buAutoNum type="arabicPeriod"/>
            </a:pPr>
            <a:r>
              <a:rPr lang="en-US" dirty="0">
                <a:latin typeface="Arial"/>
                <a:cs typeface="Arial"/>
              </a:rPr>
              <a:t>Hit OK</a:t>
            </a:r>
          </a:p>
          <a:p>
            <a:endParaRPr lang="en-US" dirty="0">
              <a:latin typeface="Arial"/>
              <a:cs typeface="Arial"/>
            </a:endParaRPr>
          </a:p>
        </p:txBody>
      </p:sp>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877062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130045"/>
          </a:xfrm>
        </p:spPr>
        <p:txBody>
          <a:bodyPr>
            <a:normAutofit/>
          </a:bodyPr>
          <a:lstStyle/>
          <a:p>
            <a:pPr algn="ctr"/>
            <a:r>
              <a:rPr lang="en-US" sz="4000" dirty="0">
                <a:latin typeface="Arial Black"/>
              </a:rPr>
              <a:t>Step to Generate Signed APK</a:t>
            </a:r>
            <a:endParaRPr lang="en-US" dirty="0"/>
          </a:p>
        </p:txBody>
      </p:sp>
      <p:sp>
        <p:nvSpPr>
          <p:cNvPr id="3" name="Content Placeholder 2"/>
          <p:cNvSpPr>
            <a:spLocks noGrp="1"/>
          </p:cNvSpPr>
          <p:nvPr>
            <p:ph idx="1"/>
          </p:nvPr>
        </p:nvSpPr>
        <p:spPr>
          <a:xfrm>
            <a:off x="600075" y="1762125"/>
            <a:ext cx="5427663" cy="3976470"/>
          </a:xfrm>
        </p:spPr>
        <p:txBody>
          <a:bodyPr vert="horz" lIns="91440" tIns="45720" rIns="91440" bIns="45720" rtlCol="0" anchor="t">
            <a:normAutofit/>
          </a:bodyPr>
          <a:lstStyle/>
          <a:p>
            <a:pPr marL="0" indent="0">
              <a:buNone/>
            </a:pPr>
            <a:r>
              <a:rPr lang="en-US" dirty="0">
                <a:latin typeface="Arial"/>
                <a:cs typeface="Arial"/>
              </a:rPr>
              <a:t>6. </a:t>
            </a:r>
            <a:r>
              <a:rPr lang="en-US" dirty="0" err="1">
                <a:latin typeface="Arial"/>
                <a:cs typeface="Arial"/>
              </a:rPr>
              <a:t>Clik</a:t>
            </a:r>
            <a:r>
              <a:rPr lang="en-US" dirty="0">
                <a:latin typeface="Arial"/>
                <a:cs typeface="Arial"/>
              </a:rPr>
              <a:t> Next</a:t>
            </a:r>
            <a:endParaRPr lang="en-US" dirty="0"/>
          </a:p>
          <a:p>
            <a:pPr marL="0" indent="0">
              <a:buNone/>
            </a:pPr>
            <a:r>
              <a:rPr lang="en-US" dirty="0">
                <a:latin typeface="Arial"/>
                <a:cs typeface="Arial"/>
              </a:rPr>
              <a:t>7. Choose Build Type: release</a:t>
            </a:r>
          </a:p>
          <a:p>
            <a:pPr marL="0" indent="0">
              <a:buNone/>
            </a:pPr>
            <a:r>
              <a:rPr lang="en-US" dirty="0">
                <a:latin typeface="Arial"/>
                <a:cs typeface="Arial"/>
              </a:rPr>
              <a:t>8. Tick V1 (Jar Signature) version</a:t>
            </a:r>
          </a:p>
          <a:p>
            <a:pPr marL="0" indent="0">
              <a:buNone/>
            </a:pPr>
            <a:r>
              <a:rPr lang="en-US" dirty="0">
                <a:latin typeface="Arial"/>
                <a:cs typeface="Arial"/>
              </a:rPr>
              <a:t>9. Hit Finish.</a:t>
            </a:r>
          </a:p>
          <a:p>
            <a:pPr marL="0" indent="0">
              <a:buNone/>
            </a:pPr>
            <a:endParaRPr lang="en-US" dirty="0">
              <a:latin typeface="Arial"/>
              <a:cs typeface="Arial"/>
            </a:endParaRPr>
          </a:p>
          <a:p>
            <a:pPr marL="0" indent="0">
              <a:buNone/>
            </a:pPr>
            <a:endParaRPr lang="en-US" dirty="0">
              <a:latin typeface="Arial"/>
              <a:cs typeface="Arial"/>
            </a:endParaRP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5" descr="Screen Shot 2017-09-09 at 4.32.41 AM.png"/>
          <p:cNvPicPr>
            <a:picLocks noChangeAspect="1"/>
          </p:cNvPicPr>
          <p:nvPr/>
        </p:nvPicPr>
        <p:blipFill>
          <a:blip r:embed="rId4"/>
          <a:stretch>
            <a:fillRect/>
          </a:stretch>
        </p:blipFill>
        <p:spPr>
          <a:xfrm>
            <a:off x="5991225" y="1971675"/>
            <a:ext cx="5480342" cy="3157514"/>
          </a:xfrm>
          <a:prstGeom prst="rect">
            <a:avLst/>
          </a:prstGeom>
        </p:spPr>
      </p:pic>
    </p:spTree>
    <p:extLst>
      <p:ext uri="{BB962C8B-B14F-4D97-AF65-F5344CB8AC3E}">
        <p14:creationId xmlns:p14="http://schemas.microsoft.com/office/powerpoint/2010/main" val="374148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2181225"/>
            <a:ext cx="10304417" cy="1677988"/>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Final Task:</a:t>
            </a:r>
            <a:br>
              <a:rPr lang="en-US" dirty="0">
                <a:latin typeface="+mn-ea"/>
                <a:cs typeface="+mn-ea"/>
              </a:rPr>
            </a:br>
            <a:r>
              <a:rPr lang="en-US" sz="4000" dirty="0">
                <a:latin typeface="Arial"/>
                <a:cs typeface="Arial"/>
              </a:rPr>
              <a:t>Join our discussion group on Telegram</a:t>
            </a:r>
            <a:br>
              <a:rPr lang="en-US" dirty="0">
                <a:latin typeface="+mn-ea"/>
                <a:cs typeface="+mn-ea"/>
              </a:rPr>
            </a:br>
            <a:r>
              <a:rPr lang="en-US" sz="4000" dirty="0">
                <a:latin typeface="Arial"/>
                <a:cs typeface="Arial"/>
              </a:rPr>
              <a:t>t.me/</a:t>
            </a:r>
            <a:r>
              <a:rPr lang="en-US" sz="4000" dirty="0" err="1">
                <a:latin typeface="Arial"/>
                <a:cs typeface="Arial"/>
              </a:rPr>
              <a:t>BelajarCoding</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727279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2181225"/>
            <a:ext cx="10304417" cy="167798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Give us your feedback:</a:t>
            </a:r>
            <a:br>
              <a:rPr lang="en-US" dirty="0">
                <a:latin typeface="+mn-ea"/>
                <a:cs typeface="+mn-ea"/>
              </a:rPr>
            </a:br>
            <a:r>
              <a:rPr lang="en-US" dirty="0" err="1"/>
              <a:t>s.id</a:t>
            </a:r>
            <a:r>
              <a:rPr lang="en-US" dirty="0"/>
              <a:t>/</a:t>
            </a:r>
            <a:r>
              <a:rPr lang="en-US" dirty="0" err="1"/>
              <a:t>RCFeedback</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08157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2181225"/>
            <a:ext cx="10304417" cy="167798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Final Project:</a:t>
            </a:r>
            <a:br>
              <a:rPr lang="en-US" dirty="0">
                <a:latin typeface="+mn-ea"/>
                <a:cs typeface="+mn-ea"/>
              </a:rPr>
            </a:br>
            <a:r>
              <a:rPr lang="en-US" sz="4000" dirty="0">
                <a:latin typeface="Arial"/>
                <a:cs typeface="Arial"/>
              </a:rPr>
              <a:t>s.id/</a:t>
            </a:r>
            <a:r>
              <a:rPr lang="en-US" sz="4000" dirty="0" err="1">
                <a:latin typeface="Arial"/>
                <a:cs typeface="Arial"/>
              </a:rPr>
              <a:t>ABFinalProject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9176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Search View</a:t>
            </a:r>
            <a:endParaRPr lang="en-US" dirty="0"/>
          </a:p>
        </p:txBody>
      </p:sp>
      <p:sp>
        <p:nvSpPr>
          <p:cNvPr id="3" name="Content Placeholder 2"/>
          <p:cNvSpPr>
            <a:spLocks noGrp="1"/>
          </p:cNvSpPr>
          <p:nvPr>
            <p:ph idx="1"/>
          </p:nvPr>
        </p:nvSpPr>
        <p:spPr>
          <a:xfrm>
            <a:off x="759352" y="1530350"/>
            <a:ext cx="10805586" cy="4511675"/>
          </a:xfrm>
        </p:spPr>
        <p:txBody>
          <a:bodyPr vert="horz" lIns="91440" tIns="45720" rIns="91440" bIns="45720" rtlCol="0" anchor="t">
            <a:normAutofit/>
          </a:bodyPr>
          <a:lstStyle/>
          <a:p>
            <a:r>
              <a:rPr lang="en-US" dirty="0">
                <a:latin typeface="Arial"/>
                <a:cs typeface="Arial"/>
              </a:rPr>
              <a:t>A widget that provides a user interface for the user to enter a </a:t>
            </a:r>
            <a:r>
              <a:rPr lang="en-US" b="1" dirty="0">
                <a:latin typeface="Arial"/>
                <a:cs typeface="Arial"/>
              </a:rPr>
              <a:t>search</a:t>
            </a:r>
            <a:r>
              <a:rPr lang="en-US" dirty="0">
                <a:latin typeface="Arial"/>
                <a:cs typeface="Arial"/>
              </a:rPr>
              <a:t> query and submit a request to a </a:t>
            </a:r>
            <a:r>
              <a:rPr lang="en-US" b="1" dirty="0">
                <a:latin typeface="Arial"/>
                <a:cs typeface="Arial"/>
              </a:rPr>
              <a:t>search</a:t>
            </a:r>
            <a:r>
              <a:rPr lang="en-US" dirty="0">
                <a:latin typeface="Arial"/>
                <a:cs typeface="Arial"/>
              </a:rPr>
              <a:t> provider. Shows a list of query suggestions or results, if available, and allows the user to pick a suggestion or result to launch into.</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7" name="Picture 8" descr="Screen Shot 2017-09-08 at 9.46.38 PM.png"/>
          <p:cNvPicPr>
            <a:picLocks noChangeAspect="1"/>
          </p:cNvPicPr>
          <p:nvPr/>
        </p:nvPicPr>
        <p:blipFill>
          <a:blip r:embed="rId4"/>
          <a:stretch>
            <a:fillRect/>
          </a:stretch>
        </p:blipFill>
        <p:spPr>
          <a:xfrm>
            <a:off x="2635370" y="3306792"/>
            <a:ext cx="6914168" cy="2312001"/>
          </a:xfrm>
          <a:prstGeom prst="rect">
            <a:avLst/>
          </a:prstGeom>
        </p:spPr>
      </p:pic>
    </p:spTree>
    <p:extLst>
      <p:ext uri="{BB962C8B-B14F-4D97-AF65-F5344CB8AC3E}">
        <p14:creationId xmlns:p14="http://schemas.microsoft.com/office/powerpoint/2010/main" val="241487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9525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#1</a:t>
            </a:r>
            <a:br>
              <a:rPr lang="en-US" dirty="0">
                <a:latin typeface="+mn-ea"/>
                <a:cs typeface="+mn-ea"/>
              </a:rPr>
            </a:br>
            <a:r>
              <a:rPr lang="en-US" sz="4000" dirty="0">
                <a:latin typeface="Arial"/>
                <a:cs typeface="Arial"/>
              </a:rPr>
              <a:t>Modify activity_list.xml: Add Search View (support v7)</a:t>
            </a: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Screen Shot 2017-09-08 at 9.48.32 PM.png"/>
          <p:cNvPicPr>
            <a:picLocks noChangeAspect="1"/>
          </p:cNvPicPr>
          <p:nvPr/>
        </p:nvPicPr>
        <p:blipFill>
          <a:blip r:embed="rId4"/>
          <a:stretch>
            <a:fillRect/>
          </a:stretch>
        </p:blipFill>
        <p:spPr>
          <a:xfrm>
            <a:off x="2175114" y="2905125"/>
            <a:ext cx="7725898" cy="3087544"/>
          </a:xfrm>
          <a:prstGeom prst="rect">
            <a:avLst/>
          </a:prstGeom>
        </p:spPr>
      </p:pic>
    </p:spTree>
    <p:extLst>
      <p:ext uri="{BB962C8B-B14F-4D97-AF65-F5344CB8AC3E}">
        <p14:creationId xmlns:p14="http://schemas.microsoft.com/office/powerpoint/2010/main" val="108954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850" y="952500"/>
            <a:ext cx="4648915" cy="4538663"/>
          </a:xfrm>
        </p:spPr>
        <p:style>
          <a:lnRef idx="2">
            <a:schemeClr val="accent6"/>
          </a:lnRef>
          <a:fillRef idx="1">
            <a:schemeClr val="lt1"/>
          </a:fillRef>
          <a:effectRef idx="0">
            <a:schemeClr val="accent6"/>
          </a:effectRef>
          <a:fontRef idx="minor">
            <a:schemeClr val="dk1"/>
          </a:fontRef>
        </p:style>
        <p:txBody>
          <a:bodyPr>
            <a:normAutofit/>
          </a:bodyPr>
          <a:lstStyle/>
          <a:p>
            <a:r>
              <a:rPr lang="en-US" sz="3000" dirty="0">
                <a:latin typeface="Arial"/>
                <a:cs typeface="Arial"/>
              </a:rPr>
              <a:t>Task #2</a:t>
            </a:r>
            <a:br>
              <a:rPr lang="en-US" dirty="0">
                <a:latin typeface="+mn-ea"/>
                <a:cs typeface="+mn-ea"/>
              </a:rPr>
            </a:br>
            <a:r>
              <a:rPr lang="en-US" sz="3000" dirty="0">
                <a:latin typeface="Arial"/>
                <a:cs typeface="Arial"/>
              </a:rPr>
              <a:t>Modify </a:t>
            </a:r>
            <a:r>
              <a:rPr lang="en-US" sz="3000" dirty="0" err="1">
                <a:latin typeface="Arial"/>
                <a:cs typeface="Arial"/>
              </a:rPr>
              <a:t>StudentDataStore</a:t>
            </a:r>
            <a:r>
              <a:rPr lang="en-US" sz="3000" dirty="0">
                <a:latin typeface="Arial"/>
                <a:cs typeface="Arial"/>
              </a:rPr>
              <a:t>: Add new function: search(keyword)</a:t>
            </a:r>
            <a:br>
              <a:rPr lang="en-US" dirty="0">
                <a:latin typeface="+mn-ea"/>
                <a:cs typeface="+mn-ea"/>
              </a:rPr>
            </a:br>
            <a:br>
              <a:rPr lang="en-US" dirty="0">
                <a:latin typeface="+mn-ea"/>
                <a:cs typeface="+mn-ea"/>
              </a:rPr>
            </a:br>
            <a:r>
              <a:rPr lang="en-US" sz="3000" dirty="0">
                <a:latin typeface="Arial"/>
                <a:cs typeface="Arial"/>
              </a:rPr>
              <a:t>This function should return all student whose nama_depan or nama_belakang contain keyword string.</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8 at 9.55.59 PM.png"/>
          <p:cNvPicPr>
            <a:picLocks noChangeAspect="1"/>
          </p:cNvPicPr>
          <p:nvPr/>
        </p:nvPicPr>
        <p:blipFill>
          <a:blip r:embed="rId4"/>
          <a:stretch>
            <a:fillRect/>
          </a:stretch>
        </p:blipFill>
        <p:spPr>
          <a:xfrm>
            <a:off x="438150" y="1000125"/>
            <a:ext cx="6370826" cy="4498496"/>
          </a:xfrm>
          <a:prstGeom prst="rect">
            <a:avLst/>
          </a:prstGeom>
        </p:spPr>
      </p:pic>
    </p:spTree>
    <p:extLst>
      <p:ext uri="{BB962C8B-B14F-4D97-AF65-F5344CB8AC3E}">
        <p14:creationId xmlns:p14="http://schemas.microsoft.com/office/powerpoint/2010/main" val="27059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2850" y="952500"/>
            <a:ext cx="3932659" cy="491172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3000" dirty="0">
                <a:latin typeface="Arial"/>
                <a:cs typeface="Arial"/>
              </a:rPr>
              <a:t>Task #3</a:t>
            </a:r>
            <a:br>
              <a:rPr lang="en-US" dirty="0">
                <a:latin typeface="+mn-ea"/>
                <a:cs typeface="+mn-ea"/>
              </a:rPr>
            </a:br>
            <a:r>
              <a:rPr lang="en-US" sz="3000" dirty="0">
                <a:latin typeface="Arial"/>
                <a:cs typeface="Arial"/>
              </a:rPr>
              <a:t>Modify ListActivity: Search Student when user typing on SearchView</a:t>
            </a:r>
            <a:endParaRPr lang="en-US" sz="300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9 at 9.56.31 PM.png"/>
          <p:cNvPicPr>
            <a:picLocks noChangeAspect="1"/>
          </p:cNvPicPr>
          <p:nvPr/>
        </p:nvPicPr>
        <p:blipFill>
          <a:blip r:embed="rId4"/>
          <a:stretch>
            <a:fillRect/>
          </a:stretch>
        </p:blipFill>
        <p:spPr>
          <a:xfrm>
            <a:off x="609600" y="1347877"/>
            <a:ext cx="6520206" cy="4106246"/>
          </a:xfrm>
          <a:prstGeom prst="rect">
            <a:avLst/>
          </a:prstGeom>
        </p:spPr>
      </p:pic>
    </p:spTree>
    <p:extLst>
      <p:ext uri="{BB962C8B-B14F-4D97-AF65-F5344CB8AC3E}">
        <p14:creationId xmlns:p14="http://schemas.microsoft.com/office/powerpoint/2010/main" val="306343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Context Menu</a:t>
            </a:r>
            <a:endParaRPr lang="en-US" dirty="0"/>
          </a:p>
        </p:txBody>
      </p:sp>
      <p:sp>
        <p:nvSpPr>
          <p:cNvPr id="3" name="Content Placeholder 2"/>
          <p:cNvSpPr>
            <a:spLocks noGrp="1"/>
          </p:cNvSpPr>
          <p:nvPr>
            <p:ph idx="1"/>
          </p:nvPr>
        </p:nvSpPr>
        <p:spPr>
          <a:xfrm>
            <a:off x="5521070" y="1530350"/>
            <a:ext cx="6043868" cy="4511675"/>
          </a:xfrm>
        </p:spPr>
        <p:txBody>
          <a:bodyPr vert="horz" lIns="91440" tIns="45720" rIns="91440" bIns="45720" rtlCol="0" anchor="t">
            <a:normAutofit/>
          </a:bodyPr>
          <a:lstStyle/>
          <a:p>
            <a:r>
              <a:rPr lang="en-US" dirty="0">
                <a:latin typeface="Arial"/>
                <a:cs typeface="Arial"/>
              </a:rPr>
              <a:t>A </a:t>
            </a:r>
            <a:r>
              <a:rPr lang="en-US" b="1" dirty="0">
                <a:latin typeface="Arial"/>
                <a:cs typeface="Arial"/>
              </a:rPr>
              <a:t>context menu</a:t>
            </a:r>
            <a:r>
              <a:rPr lang="en-US" dirty="0">
                <a:latin typeface="Arial"/>
                <a:cs typeface="Arial"/>
              </a:rPr>
              <a:t> is a floating </a:t>
            </a:r>
            <a:r>
              <a:rPr lang="en-US" b="1" dirty="0">
                <a:latin typeface="Arial"/>
                <a:cs typeface="Arial"/>
              </a:rPr>
              <a:t>menu</a:t>
            </a:r>
            <a:r>
              <a:rPr lang="en-US" dirty="0">
                <a:latin typeface="Arial"/>
                <a:cs typeface="Arial"/>
              </a:rPr>
              <a:t> that appears when the user performs a long-click on an element. It provides actions that affect the selected content or </a:t>
            </a:r>
            <a:r>
              <a:rPr lang="en-US" b="1" dirty="0">
                <a:latin typeface="Arial"/>
                <a:cs typeface="Arial"/>
              </a:rPr>
              <a:t>context</a:t>
            </a:r>
            <a:r>
              <a:rPr lang="en-US" dirty="0">
                <a:latin typeface="Arial"/>
                <a:cs typeface="Arial"/>
              </a:rPr>
              <a:t> frame.</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context2.png"/>
          <p:cNvPicPr>
            <a:picLocks noChangeAspect="1"/>
          </p:cNvPicPr>
          <p:nvPr/>
        </p:nvPicPr>
        <p:blipFill>
          <a:blip r:embed="rId4"/>
          <a:stretch>
            <a:fillRect/>
          </a:stretch>
        </p:blipFill>
        <p:spPr>
          <a:xfrm>
            <a:off x="1028700" y="1530350"/>
            <a:ext cx="3455446" cy="4607465"/>
          </a:xfrm>
          <a:prstGeom prst="rect">
            <a:avLst/>
          </a:prstGeom>
        </p:spPr>
      </p:pic>
    </p:spTree>
    <p:extLst>
      <p:ext uri="{BB962C8B-B14F-4D97-AF65-F5344CB8AC3E}">
        <p14:creationId xmlns:p14="http://schemas.microsoft.com/office/powerpoint/2010/main" val="395985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962" y="24003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#4</a:t>
            </a:r>
            <a:br>
              <a:rPr lang="en-US" dirty="0">
                <a:latin typeface="+mn-ea"/>
                <a:cs typeface="+mn-ea"/>
              </a:rPr>
            </a:br>
            <a:r>
              <a:rPr lang="en-US" sz="4000" dirty="0">
                <a:latin typeface="Arial"/>
                <a:cs typeface="Arial"/>
              </a:rPr>
              <a:t>Show Context Menu: Edit and Delete When a List Item Clicked</a:t>
            </a: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31412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dirty="0">
                <a:latin typeface="Arial Black"/>
              </a:rPr>
              <a:t>Step to Create Context Menu</a:t>
            </a:r>
            <a:endParaRPr lang="en-US" dirty="0"/>
          </a:p>
        </p:txBody>
      </p:sp>
      <p:sp>
        <p:nvSpPr>
          <p:cNvPr id="3" name="Content Placeholder 2"/>
          <p:cNvSpPr>
            <a:spLocks noGrp="1"/>
          </p:cNvSpPr>
          <p:nvPr>
            <p:ph idx="1"/>
          </p:nvPr>
        </p:nvSpPr>
        <p:spPr>
          <a:xfrm>
            <a:off x="650875" y="2105611"/>
            <a:ext cx="10888663" cy="4349164"/>
          </a:xfrm>
        </p:spPr>
        <p:txBody>
          <a:bodyPr vert="horz" lIns="91440" tIns="45720" rIns="91440" bIns="45720" rtlCol="0" anchor="t">
            <a:normAutofit/>
          </a:bodyPr>
          <a:lstStyle/>
          <a:p>
            <a:r>
              <a:rPr lang="en-US" dirty="0">
                <a:latin typeface="Arial"/>
                <a:cs typeface="Arial"/>
              </a:rPr>
              <a:t>Create new menu xml file: </a:t>
            </a:r>
            <a:r>
              <a:rPr lang="en-US" b="1" i="1" dirty="0">
                <a:latin typeface="Arial"/>
                <a:cs typeface="Arial"/>
              </a:rPr>
              <a:t>menu_context.xml</a:t>
            </a:r>
          </a:p>
          <a:p>
            <a:r>
              <a:rPr lang="en-US" dirty="0">
                <a:latin typeface="Arial"/>
                <a:cs typeface="Arial"/>
              </a:rPr>
              <a:t>Override method </a:t>
            </a:r>
            <a:r>
              <a:rPr lang="en-US" b="1" i="1" dirty="0">
                <a:latin typeface="Arial"/>
                <a:cs typeface="Arial"/>
              </a:rPr>
              <a:t>onCreateContextMenu()</a:t>
            </a:r>
            <a:r>
              <a:rPr lang="en-US" dirty="0">
                <a:latin typeface="Arial"/>
                <a:cs typeface="Arial"/>
              </a:rPr>
              <a:t> and inflate </a:t>
            </a:r>
            <a:r>
              <a:rPr lang="en-US" b="1" i="1" dirty="0">
                <a:latin typeface="Arial"/>
                <a:cs typeface="Arial"/>
              </a:rPr>
              <a:t>R.menu.menu_context</a:t>
            </a:r>
            <a:r>
              <a:rPr lang="en-US" dirty="0">
                <a:latin typeface="Arial"/>
                <a:cs typeface="Arial"/>
              </a:rPr>
              <a:t>.</a:t>
            </a:r>
          </a:p>
          <a:p>
            <a:r>
              <a:rPr lang="en-US" dirty="0">
                <a:latin typeface="Arial"/>
                <a:cs typeface="Arial"/>
              </a:rPr>
              <a:t>Override method </a:t>
            </a:r>
            <a:r>
              <a:rPr lang="en-US" b="1" i="1" dirty="0">
                <a:latin typeface="Arial"/>
                <a:cs typeface="Arial"/>
              </a:rPr>
              <a:t>onContextItemSelected()</a:t>
            </a:r>
            <a:r>
              <a:rPr lang="en-US" dirty="0">
                <a:latin typeface="Arial"/>
                <a:cs typeface="Arial"/>
              </a:rPr>
              <a:t>.</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079284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Rumah Coding Course "Android Basic"</vt:lpstr>
      <vt:lpstr>Course Syllabus</vt:lpstr>
      <vt:lpstr>Search View</vt:lpstr>
      <vt:lpstr>Task #1 Modify activity_list.xml: Add Search View (support v7)</vt:lpstr>
      <vt:lpstr>Task #2 Modify StudentDataStore: Add new function: search(keyword)  This function should return all student whose nama_depan or nama_belakang contain keyword string.</vt:lpstr>
      <vt:lpstr>Task #3 Modify ListActivity: Search Student when user typing on SearchView</vt:lpstr>
      <vt:lpstr>Context Menu</vt:lpstr>
      <vt:lpstr>Task #4 Show Context Menu: Edit and Delete When a List Item Clicked</vt:lpstr>
      <vt:lpstr>Step to Create Context Menu</vt:lpstr>
      <vt:lpstr>Task #5 Modify StudentDataStore: Add new method removeStudent(student)</vt:lpstr>
      <vt:lpstr>Task #6 Modify ListActivity: Delete student from database when user click delete context menu. Don't forget to delete it from ListView too.</vt:lpstr>
      <vt:lpstr>Refreshing List View</vt:lpstr>
      <vt:lpstr>Task #8 Modify StudentDataStore: Add new method updateStudent(student)</vt:lpstr>
      <vt:lpstr>Task #9 Modify ListView: Sending student id to FormActivity when user click Edit on Context Menu</vt:lpstr>
      <vt:lpstr>Task #10 Modify FormActivity: If there is student id in intent, load student from database</vt:lpstr>
      <vt:lpstr>Task #11 Modify save method on FormActivity: if there is student id in intent, update student instead of add student</vt:lpstr>
      <vt:lpstr>Task #12 Add new activity: LoginActivity add basic authentication, username and password are admin</vt:lpstr>
      <vt:lpstr>Task #13 When success login, goto ListActivity</vt:lpstr>
      <vt:lpstr>Task #14 Change icon launcher, use Android Asset Generator https://romannurik.github.io/AndroidAssetStudio/icons-launcher.html#</vt:lpstr>
      <vt:lpstr>Signed APK</vt:lpstr>
      <vt:lpstr>Key Store</vt:lpstr>
      <vt:lpstr>Step to Generate Signed APK</vt:lpstr>
      <vt:lpstr>Step to Generate Signed APK</vt:lpstr>
      <vt:lpstr>Final Task: Join our discussion group on Telegram t.me/BelajarCoding</vt:lpstr>
      <vt:lpstr>Give us your feedback: s.id/RCFeedback</vt:lpstr>
      <vt:lpstr>Final Project: s.id/ABFinalProject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Membuat Aplikasi Android Untuk Pemula</dc:title>
  <dc:creator/>
  <cp:lastModifiedBy/>
  <cp:revision>57</cp:revision>
  <dcterms:created xsi:type="dcterms:W3CDTF">2012-07-27T01:16:44Z</dcterms:created>
  <dcterms:modified xsi:type="dcterms:W3CDTF">2017-09-09T15:47:13Z</dcterms:modified>
</cp:coreProperties>
</file>