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240800" y="1252933"/>
            <a:ext cx="9710400" cy="435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50978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Image background">
    <p:bg>
      <p:bgPr>
        <a:solidFill>
          <a:schemeClr val="dk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3"/>
              </a:gs>
              <a:gs pos="6000">
                <a:schemeClr val="accent2"/>
              </a:gs>
              <a:gs pos="12000">
                <a:schemeClr val="accent1"/>
              </a:gs>
              <a:gs pos="28000">
                <a:srgbClr val="E9204E">
                  <a:alpha val="0"/>
                </a:srgbClr>
              </a:gs>
              <a:gs pos="71000">
                <a:srgbClr val="412D8C">
                  <a:alpha val="0"/>
                </a:srgbClr>
              </a:gs>
              <a:gs pos="88000">
                <a:schemeClr val="accent6"/>
              </a:gs>
              <a:gs pos="94000">
                <a:schemeClr val="accent5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10951201" y="5664781"/>
            <a:ext cx="620400" cy="63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14D10021-5B0D-42C0-9B8C-F7077A272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4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1240800" y="2741333"/>
            <a:ext cx="9710400" cy="77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1240800" y="3649069"/>
            <a:ext cx="9710400" cy="46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2373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240800" y="1252933"/>
            <a:ext cx="9710400" cy="435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75719" rtl="0">
              <a:spcBef>
                <a:spcPts val="800"/>
              </a:spcBef>
              <a:spcAft>
                <a:spcPts val="0"/>
              </a:spcAft>
              <a:buSzPts val="3200"/>
              <a:buChar char="▪"/>
              <a:defRPr sz="4267"/>
            </a:lvl1pPr>
            <a:lvl2pPr marL="1219170" lvl="1" indent="-575719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4267"/>
            </a:lvl2pPr>
            <a:lvl3pPr marL="1828754" lvl="2" indent="-575719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4267"/>
            </a:lvl3pPr>
            <a:lvl4pPr marL="2438339" lvl="3" indent="-575719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4267"/>
            </a:lvl4pPr>
            <a:lvl5pPr marL="3047924" lvl="4" indent="-575719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4267"/>
            </a:lvl5pPr>
            <a:lvl6pPr marL="3657509" lvl="5" indent="-575719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4267"/>
            </a:lvl6pPr>
            <a:lvl7pPr marL="4267093" lvl="6" indent="-575719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4267"/>
            </a:lvl7pPr>
            <a:lvl8pPr marL="4876678" lvl="7" indent="-575719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4267"/>
            </a:lvl8pPr>
            <a:lvl9pPr marL="5486263" lvl="8" indent="-575719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4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0951201" y="5664781"/>
            <a:ext cx="620400" cy="63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14D10021-5B0D-42C0-9B8C-F7077A272E6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Google Shape;20;p4"/>
          <p:cNvSpPr/>
          <p:nvPr/>
        </p:nvSpPr>
        <p:spPr>
          <a:xfrm>
            <a:off x="620400" y="620534"/>
            <a:ext cx="620400" cy="4887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1867" b="1" i="0">
                <a:ln>
                  <a:noFill/>
                </a:ln>
                <a:solidFill>
                  <a:schemeClr val="lt1"/>
                </a:solidFill>
                <a:latin typeface="Arial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411364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1240800" y="1181356"/>
            <a:ext cx="9710400" cy="485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1240800" y="1887579"/>
            <a:ext cx="9710400" cy="371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800"/>
              </a:spcBef>
              <a:spcAft>
                <a:spcPts val="0"/>
              </a:spcAft>
              <a:buSzPts val="2400"/>
              <a:buChar char="▪"/>
              <a:defRPr/>
            </a:lvl1pPr>
            <a:lvl2pPr marL="1219170" lvl="1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828754" lvl="2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2438339" lvl="3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3047924" lvl="4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3657509" lvl="5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4267093" lvl="6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4876678" lvl="7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5486263" lvl="8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0951201" y="5664781"/>
            <a:ext cx="620400" cy="63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14D10021-5B0D-42C0-9B8C-F7077A272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98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240800" y="1181356"/>
            <a:ext cx="9710400" cy="485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1240767" y="1887567"/>
            <a:ext cx="4536800" cy="371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800"/>
              </a:spcBef>
              <a:spcAft>
                <a:spcPts val="0"/>
              </a:spcAft>
              <a:buSzPts val="2000"/>
              <a:buChar char="▪"/>
              <a:defRPr sz="2667"/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3pPr>
            <a:lvl4pPr marL="2438339" lvl="3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4pPr>
            <a:lvl5pPr marL="3047924" lvl="4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5pPr>
            <a:lvl6pPr marL="3657509" lvl="5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6pPr>
            <a:lvl7pPr marL="4267093" lvl="6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7pPr>
            <a:lvl8pPr marL="4876678" lvl="7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8pPr>
            <a:lvl9pPr marL="5486263" lvl="8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2"/>
          </p:nvPr>
        </p:nvSpPr>
        <p:spPr>
          <a:xfrm>
            <a:off x="6414200" y="1887567"/>
            <a:ext cx="4536800" cy="371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800"/>
              </a:spcBef>
              <a:spcAft>
                <a:spcPts val="0"/>
              </a:spcAft>
              <a:buSzPts val="2000"/>
              <a:buChar char="▪"/>
              <a:defRPr sz="2667"/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3pPr>
            <a:lvl4pPr marL="2438339" lvl="3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4pPr>
            <a:lvl5pPr marL="3047924" lvl="4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5pPr>
            <a:lvl6pPr marL="3657509" lvl="5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6pPr>
            <a:lvl7pPr marL="4267093" lvl="6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7pPr>
            <a:lvl8pPr marL="4876678" lvl="7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8pPr>
            <a:lvl9pPr marL="5486263" lvl="8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10951201" y="5664781"/>
            <a:ext cx="620400" cy="63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14D10021-5B0D-42C0-9B8C-F7077A272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2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1240800" y="1181356"/>
            <a:ext cx="9710400" cy="485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1219416" y="1887567"/>
            <a:ext cx="3024800" cy="371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▪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2"/>
          </p:nvPr>
        </p:nvSpPr>
        <p:spPr>
          <a:xfrm>
            <a:off x="4562153" y="1887567"/>
            <a:ext cx="3024800" cy="371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▪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3"/>
          </p:nvPr>
        </p:nvSpPr>
        <p:spPr>
          <a:xfrm>
            <a:off x="7904891" y="1887567"/>
            <a:ext cx="3024800" cy="371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▪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10951201" y="5664781"/>
            <a:ext cx="620400" cy="63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14D10021-5B0D-42C0-9B8C-F7077A272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1240800" y="1181356"/>
            <a:ext cx="9710400" cy="485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0951201" y="5664781"/>
            <a:ext cx="620400" cy="63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14D10021-5B0D-42C0-9B8C-F7077A272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5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1240800" y="5247400"/>
            <a:ext cx="9710400" cy="35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rtl="0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10951201" y="5664781"/>
            <a:ext cx="620400" cy="63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14D10021-5B0D-42C0-9B8C-F7077A272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62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0951201" y="5664781"/>
            <a:ext cx="620400" cy="63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14D10021-5B0D-42C0-9B8C-F7077A272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8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/>
            </a:gs>
            <a:gs pos="18000">
              <a:schemeClr val="accent3"/>
            </a:gs>
            <a:gs pos="41000">
              <a:schemeClr val="accent2"/>
            </a:gs>
            <a:gs pos="61000">
              <a:schemeClr val="accent1"/>
            </a:gs>
            <a:gs pos="82000">
              <a:schemeClr val="accent6"/>
            </a:gs>
            <a:gs pos="100000">
              <a:schemeClr val="accent5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40800" y="1181356"/>
            <a:ext cx="9710400" cy="4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40800" y="1887579"/>
            <a:ext cx="9710400" cy="37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▪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0951201" y="5664781"/>
            <a:ext cx="6204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buNone/>
              <a:defRPr sz="2133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r" rtl="0">
              <a:buNone/>
              <a:defRPr sz="2133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algn="r" rtl="0">
              <a:buNone/>
              <a:defRPr sz="2133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algn="r" rtl="0">
              <a:buNone/>
              <a:defRPr sz="2133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algn="r" rtl="0">
              <a:buNone/>
              <a:defRPr sz="2133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algn="r" rtl="0">
              <a:buNone/>
              <a:defRPr sz="2133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algn="r" rtl="0">
              <a:buNone/>
              <a:defRPr sz="2133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algn="r" rtl="0">
              <a:buNone/>
              <a:defRPr sz="2133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algn="r" rtl="0">
              <a:buNone/>
              <a:defRPr sz="2133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fld id="{14D10021-5B0D-42C0-9B8C-F7077A272E61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oogle Shape;9;p1"/>
          <p:cNvGrpSpPr/>
          <p:nvPr/>
        </p:nvGrpSpPr>
        <p:grpSpPr>
          <a:xfrm>
            <a:off x="620400" y="620533"/>
            <a:ext cx="10951200" cy="5617000"/>
            <a:chOff x="465300" y="465400"/>
            <a:chExt cx="8213400" cy="4212750"/>
          </a:xfrm>
        </p:grpSpPr>
        <p:sp>
          <p:nvSpPr>
            <p:cNvPr id="10" name="Google Shape;10;p1"/>
            <p:cNvSpPr/>
            <p:nvPr/>
          </p:nvSpPr>
          <p:spPr>
            <a:xfrm rot="10800000">
              <a:off x="3221100" y="465400"/>
              <a:ext cx="5457600" cy="1395600"/>
            </a:xfrm>
            <a:prstGeom prst="corner">
              <a:avLst>
                <a:gd name="adj1" fmla="val 1582"/>
                <a:gd name="adj2" fmla="val 1544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465300" y="3282550"/>
              <a:ext cx="5457600" cy="1395600"/>
            </a:xfrm>
            <a:prstGeom prst="corner">
              <a:avLst>
                <a:gd name="adj1" fmla="val 1582"/>
                <a:gd name="adj2" fmla="val 1544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016693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5467">
          <p15:clr>
            <a:srgbClr val="EA4335"/>
          </p15:clr>
        </p15:guide>
        <p15:guide id="2" orient="horz" pos="2947">
          <p15:clr>
            <a:srgbClr val="EA4335"/>
          </p15:clr>
        </p15:guide>
        <p15:guide id="3" pos="586">
          <p15:clr>
            <a:srgbClr val="EA4335"/>
          </p15:clr>
        </p15:guide>
        <p15:guide id="4" orient="horz" pos="592">
          <p15:clr>
            <a:srgbClr val="EA4335"/>
          </p15:clr>
        </p15:guide>
        <p15:guide id="5" pos="5174">
          <p15:clr>
            <a:srgbClr val="EA4335"/>
          </p15:clr>
        </p15:guide>
        <p15:guide id="6" orient="horz" pos="2648">
          <p15:clr>
            <a:srgbClr val="EA4335"/>
          </p15:clr>
        </p15:guide>
        <p15:guide id="7" orient="horz" pos="293">
          <p15:clr>
            <a:srgbClr val="EA4335"/>
          </p15:clr>
        </p15:guide>
        <p15:guide id="8" pos="2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1D7A1D5-7792-46F0-8A70-FBB638B2E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0800" y="1964729"/>
            <a:ext cx="9710400" cy="2928542"/>
          </a:xfrm>
        </p:spPr>
        <p:txBody>
          <a:bodyPr/>
          <a:lstStyle/>
          <a:p>
            <a:r>
              <a:rPr lang="en-US" sz="6600" dirty="0"/>
              <a:t>PBL 3 – Game of </a:t>
            </a:r>
            <a:r>
              <a:rPr lang="en-US" sz="6600" dirty="0" err="1"/>
              <a:t>Nim</a:t>
            </a:r>
            <a:endParaRPr lang="en-US" sz="6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BE3DD6-8E0E-445C-8BE0-090E38458219}"/>
              </a:ext>
            </a:extLst>
          </p:cNvPr>
          <p:cNvSpPr txBox="1"/>
          <p:nvPr/>
        </p:nvSpPr>
        <p:spPr>
          <a:xfrm>
            <a:off x="1179254" y="3730137"/>
            <a:ext cx="971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Rakyan Satrya Adhikara - 219548135</a:t>
            </a:r>
          </a:p>
        </p:txBody>
      </p:sp>
    </p:spTree>
    <p:extLst>
      <p:ext uri="{BB962C8B-B14F-4D97-AF65-F5344CB8AC3E}">
        <p14:creationId xmlns:p14="http://schemas.microsoft.com/office/powerpoint/2010/main" val="2235894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D72C2-AFE4-45FB-9E59-5D843DC6FB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540AB2-0B5A-40E8-9F2A-5D583794BD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65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55D949-A62D-4A00-958F-87A00CB9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F23BD2-CA96-46C7-ADA2-2B0D6F96A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416" y="2435469"/>
            <a:ext cx="3024800" cy="3169697"/>
          </a:xfrm>
          <a:ln w="28575"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marL="152396" indent="0" algn="ctr">
              <a:buNone/>
            </a:pPr>
            <a:r>
              <a:rPr lang="en-US" sz="2000" dirty="0"/>
              <a:t>two players, take at least 1 item from a pile of items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4185FB-F94D-464E-894D-DF7F3AD477A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562152" y="2410787"/>
            <a:ext cx="3024799" cy="3194380"/>
          </a:xfrm>
          <a:ln w="28575"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marL="152396" indent="0" algn="ctr">
              <a:buNone/>
            </a:pPr>
            <a:r>
              <a:rPr lang="en-US" sz="2000" dirty="0"/>
              <a:t>May remove any number of items from a heap but must come from the same heap. Must be only one selection per turn.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9672BA-00EC-47A5-BE64-90A2DD054849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7904891" y="2410785"/>
            <a:ext cx="3024800" cy="3194381"/>
          </a:xfrm>
          <a:ln w="28575"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marL="152396" indent="0" algn="ctr">
              <a:buNone/>
            </a:pPr>
            <a:r>
              <a:rPr lang="en-US" sz="2000" dirty="0"/>
              <a:t>Two types of </a:t>
            </a:r>
            <a:r>
              <a:rPr lang="en-US" sz="2000" dirty="0" err="1"/>
              <a:t>Nim</a:t>
            </a:r>
            <a:r>
              <a:rPr lang="en-US" sz="2000" dirty="0"/>
              <a:t>:</a:t>
            </a:r>
          </a:p>
          <a:p>
            <a:pPr marL="609596" indent="-457200" algn="ctr">
              <a:buFont typeface="+mj-lt"/>
              <a:buAutoNum type="arabicPeriod"/>
            </a:pPr>
            <a:r>
              <a:rPr lang="en-US" sz="2000" dirty="0" err="1"/>
              <a:t>Misere</a:t>
            </a:r>
            <a:r>
              <a:rPr lang="en-US" sz="2000" dirty="0"/>
              <a:t>: the player who takes the last item loses</a:t>
            </a:r>
          </a:p>
          <a:p>
            <a:pPr marL="609596" indent="-457200" algn="ctr">
              <a:buFont typeface="+mj-lt"/>
              <a:buAutoNum type="arabicPeriod"/>
            </a:pPr>
            <a:r>
              <a:rPr lang="en-US" sz="2000" dirty="0"/>
              <a:t>Normal: the player who takes the last item wins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08C0B8-3A40-4CC1-AA53-EA55DFEC1218}"/>
              </a:ext>
            </a:extLst>
          </p:cNvPr>
          <p:cNvSpPr txBox="1"/>
          <p:nvPr/>
        </p:nvSpPr>
        <p:spPr>
          <a:xfrm>
            <a:off x="1219416" y="1887567"/>
            <a:ext cx="3024799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Players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1A3B2D-C785-4C88-B6CE-C065B12ACB8C}"/>
              </a:ext>
            </a:extLst>
          </p:cNvPr>
          <p:cNvSpPr txBox="1"/>
          <p:nvPr/>
        </p:nvSpPr>
        <p:spPr>
          <a:xfrm>
            <a:off x="4562152" y="1887567"/>
            <a:ext cx="3024799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Heap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8ACFF0-1A20-4EC5-8B7C-2BA42945CDE5}"/>
              </a:ext>
            </a:extLst>
          </p:cNvPr>
          <p:cNvSpPr txBox="1"/>
          <p:nvPr/>
        </p:nvSpPr>
        <p:spPr>
          <a:xfrm>
            <a:off x="7904887" y="1887565"/>
            <a:ext cx="3024799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Type</a:t>
            </a:r>
          </a:p>
        </p:txBody>
      </p:sp>
    </p:spTree>
    <p:extLst>
      <p:ext uri="{BB962C8B-B14F-4D97-AF65-F5344CB8AC3E}">
        <p14:creationId xmlns:p14="http://schemas.microsoft.com/office/powerpoint/2010/main" val="3757533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55D949-A62D-4A00-958F-87A00CB9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F23BD2-CA96-46C7-ADA2-2B0D6F96A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28625" y="2435468"/>
            <a:ext cx="3024800" cy="3169697"/>
          </a:xfrm>
          <a:ln w="28575"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marL="152396" indent="0" algn="ctr">
              <a:buNone/>
            </a:pPr>
            <a:r>
              <a:rPr lang="en-US" sz="2000" dirty="0"/>
              <a:t> Randomly generate from two to five piles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4185FB-F94D-464E-894D-DF7F3AD477A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438577" y="2410786"/>
            <a:ext cx="3024799" cy="3194380"/>
          </a:xfrm>
          <a:ln w="28575"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marL="152396" indent="0" algn="ctr">
              <a:buNone/>
            </a:pPr>
            <a:r>
              <a:rPr lang="en-US" sz="2000" dirty="0"/>
              <a:t> Distribute amongst them at least 2N+1 pieces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08C0B8-3A40-4CC1-AA53-EA55DFEC1218}"/>
              </a:ext>
            </a:extLst>
          </p:cNvPr>
          <p:cNvSpPr txBox="1"/>
          <p:nvPr/>
        </p:nvSpPr>
        <p:spPr>
          <a:xfrm>
            <a:off x="2728625" y="1887566"/>
            <a:ext cx="3024799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Piles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1A3B2D-C785-4C88-B6CE-C065B12ACB8C}"/>
              </a:ext>
            </a:extLst>
          </p:cNvPr>
          <p:cNvSpPr txBox="1"/>
          <p:nvPr/>
        </p:nvSpPr>
        <p:spPr>
          <a:xfrm>
            <a:off x="6438577" y="1887566"/>
            <a:ext cx="3024799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Distribution</a:t>
            </a:r>
          </a:p>
        </p:txBody>
      </p:sp>
    </p:spTree>
    <p:extLst>
      <p:ext uri="{BB962C8B-B14F-4D97-AF65-F5344CB8AC3E}">
        <p14:creationId xmlns:p14="http://schemas.microsoft.com/office/powerpoint/2010/main" val="2029737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C64B3-5139-4D5F-A8C8-28206D5CB5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Programme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4E80A-71E3-429A-B7CE-613364B4C8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68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8708D-CDB6-492E-9FFE-24FA3B682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Programme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5ADE5-2462-4A3D-9AF9-3AA30F936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0800" y="1887579"/>
            <a:ext cx="3567174" cy="3717600"/>
          </a:xfrm>
        </p:spPr>
        <p:txBody>
          <a:bodyPr/>
          <a:lstStyle/>
          <a:p>
            <a:pPr marL="101598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8B534298-E991-464B-8565-DE0469255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443" y="1936832"/>
            <a:ext cx="3979114" cy="298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976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BFD083-475C-4434-A4BF-436EDDD630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>
                <a:solidFill>
                  <a:schemeClr val="bg1"/>
                </a:solidFill>
                <a:latin typeface="Ubuntu" panose="020B0604020202020204" charset="0"/>
              </a:rPr>
              <a:t>Demonstration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1ACEC5C-D8B1-4A1F-AA38-3F9165AC5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331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952678-7E4B-4568-B205-06A9705B58E2}"/>
              </a:ext>
            </a:extLst>
          </p:cNvPr>
          <p:cNvSpPr txBox="1"/>
          <p:nvPr/>
        </p:nvSpPr>
        <p:spPr>
          <a:xfrm>
            <a:off x="4180860" y="2921168"/>
            <a:ext cx="3830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Ubuntu" panose="020B0604020202020204" charset="0"/>
              </a:rPr>
              <a:t>Conditions</a:t>
            </a:r>
          </a:p>
        </p:txBody>
      </p:sp>
    </p:spTree>
    <p:extLst>
      <p:ext uri="{BB962C8B-B14F-4D97-AF65-F5344CB8AC3E}">
        <p14:creationId xmlns:p14="http://schemas.microsoft.com/office/powerpoint/2010/main" val="1775660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27008-7D13-4536-8CD2-F11575B07F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852B8-2F3B-4E27-9AB7-A7FBA65F62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Stay safe! Have a great day!</a:t>
            </a:r>
          </a:p>
        </p:txBody>
      </p:sp>
    </p:spTree>
    <p:extLst>
      <p:ext uri="{BB962C8B-B14F-4D97-AF65-F5344CB8AC3E}">
        <p14:creationId xmlns:p14="http://schemas.microsoft.com/office/powerpoint/2010/main" val="4070153889"/>
      </p:ext>
    </p:extLst>
  </p:cSld>
  <p:clrMapOvr>
    <a:masterClrMapping/>
  </p:clrMapOvr>
</p:sld>
</file>

<file path=ppt/theme/theme1.xml><?xml version="1.0" encoding="utf-8"?>
<a:theme xmlns:a="http://schemas.openxmlformats.org/drawingml/2006/main" name="isidore">
  <a:themeElements>
    <a:clrScheme name="Custom 347">
      <a:dk1>
        <a:srgbClr val="0D0335"/>
      </a:dk1>
      <a:lt1>
        <a:srgbClr val="FFFFFF"/>
      </a:lt1>
      <a:dk2>
        <a:srgbClr val="573F68"/>
      </a:dk2>
      <a:lt2>
        <a:srgbClr val="E9DDEC"/>
      </a:lt2>
      <a:accent1>
        <a:srgbClr val="E9204E"/>
      </a:accent1>
      <a:accent2>
        <a:srgbClr val="ED4636"/>
      </a:accent2>
      <a:accent3>
        <a:srgbClr val="FCB42E"/>
      </a:accent3>
      <a:accent4>
        <a:srgbClr val="94C486"/>
      </a:accent4>
      <a:accent5>
        <a:srgbClr val="39B8E3"/>
      </a:accent5>
      <a:accent6>
        <a:srgbClr val="412D8C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idore" id="{4E44D04D-3316-4E90-B8AC-EE9FD27AE378}" vid="{44FB7D8B-46F0-48CF-B947-82A084032B6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116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Ubuntu</vt:lpstr>
      <vt:lpstr>Ubuntu Light</vt:lpstr>
      <vt:lpstr>Work Sans Regular</vt:lpstr>
      <vt:lpstr>isidore</vt:lpstr>
      <vt:lpstr>PBL 3 – Game of Nim</vt:lpstr>
      <vt:lpstr>Problem</vt:lpstr>
      <vt:lpstr>Problems</vt:lpstr>
      <vt:lpstr>Problems</vt:lpstr>
      <vt:lpstr>Programme</vt:lpstr>
      <vt:lpstr>Programme</vt:lpstr>
      <vt:lpstr>Demonstration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PBL 3 – Game of Nim</dc:title>
  <dc:creator>RAKYAN ADHIKARA</dc:creator>
  <cp:lastModifiedBy>RAKYAN ADHIKARA</cp:lastModifiedBy>
  <cp:revision>2</cp:revision>
  <dcterms:created xsi:type="dcterms:W3CDTF">2020-09-17T09:09:07Z</dcterms:created>
  <dcterms:modified xsi:type="dcterms:W3CDTF">2020-09-17T09:15:31Z</dcterms:modified>
</cp:coreProperties>
</file>