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</p:sldMasterIdLst>
  <p:notesMasterIdLst>
    <p:notesMasterId r:id="rId15"/>
  </p:notesMasterIdLst>
  <p:sldIdLst>
    <p:sldId id="287" r:id="rId8"/>
    <p:sldId id="321" r:id="rId9"/>
    <p:sldId id="271" r:id="rId10"/>
    <p:sldId id="257" r:id="rId11"/>
    <p:sldId id="269" r:id="rId12"/>
    <p:sldId id="270" r:id="rId13"/>
    <p:sldId id="280" r:id="rId14"/>
    <p:sldId id="281" r:id="rId16"/>
    <p:sldId id="303" r:id="rId17"/>
    <p:sldId id="307" r:id="rId18"/>
    <p:sldId id="308" r:id="rId19"/>
    <p:sldId id="305" r:id="rId20"/>
    <p:sldId id="306" r:id="rId21"/>
    <p:sldId id="284" r:id="rId22"/>
    <p:sldId id="279" r:id="rId23"/>
    <p:sldId id="322" r:id="rId24"/>
    <p:sldId id="298" r:id="rId25"/>
    <p:sldId id="285" r:id="rId26"/>
    <p:sldId id="299" r:id="rId27"/>
    <p:sldId id="300" r:id="rId28"/>
    <p:sldId id="301" r:id="rId29"/>
    <p:sldId id="309" r:id="rId30"/>
    <p:sldId id="367" r:id="rId31"/>
    <p:sldId id="376" r:id="rId32"/>
    <p:sldId id="368" r:id="rId33"/>
    <p:sldId id="369" r:id="rId34"/>
    <p:sldId id="320" r:id="rId35"/>
    <p:sldId id="370" r:id="rId36"/>
    <p:sldId id="384" r:id="rId37"/>
    <p:sldId id="373" r:id="rId38"/>
    <p:sldId id="286" r:id="rId39"/>
    <p:sldId id="374" r:id="rId40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1998"/>
        <p:guide pos="3732"/>
      </p:guideLst>
    </p:cSldViewPr>
  </p:slide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433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6386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099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3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219450" y="1670050"/>
            <a:ext cx="1036638" cy="3495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32163" y="1849438"/>
            <a:ext cx="811213" cy="35401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A Filter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32163" y="3746500"/>
            <a:ext cx="811213" cy="354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doFilter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32163" y="2849563"/>
            <a:ext cx="811213" cy="354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输出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32163" y="4573588"/>
            <a:ext cx="811213" cy="354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输出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02200" y="1670050"/>
            <a:ext cx="1036638" cy="3495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16500" y="1849438"/>
            <a:ext cx="809625" cy="35401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B Filter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16500" y="3746500"/>
            <a:ext cx="808038" cy="354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doFilter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16500" y="2849563"/>
            <a:ext cx="809625" cy="354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输出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16500" y="4579938"/>
            <a:ext cx="808038" cy="354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输出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185025" y="3306763"/>
            <a:ext cx="1516063" cy="1233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index.jsp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输出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7180" name="文本框 13"/>
          <p:cNvSpPr txBox="1"/>
          <p:nvPr/>
        </p:nvSpPr>
        <p:spPr>
          <a:xfrm>
            <a:off x="641350" y="1889125"/>
            <a:ext cx="6191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请求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284288" y="2025650"/>
            <a:ext cx="1935163" cy="15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82" name="文本框 22"/>
          <p:cNvSpPr txBox="1"/>
          <p:nvPr/>
        </p:nvSpPr>
        <p:spPr>
          <a:xfrm>
            <a:off x="701675" y="4611688"/>
            <a:ext cx="5588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响应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183" name="文本框 23"/>
          <p:cNvSpPr txBox="1"/>
          <p:nvPr/>
        </p:nvSpPr>
        <p:spPr>
          <a:xfrm>
            <a:off x="4305300" y="463550"/>
            <a:ext cx="1398588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JavaWeb Filter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流程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184" name="文本框 24"/>
          <p:cNvSpPr txBox="1"/>
          <p:nvPr/>
        </p:nvSpPr>
        <p:spPr>
          <a:xfrm>
            <a:off x="7737475" y="1373188"/>
            <a:ext cx="191928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输出顺序：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1-3-5-4-2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4" name="直接箭头连接符 3"/>
          <p:cNvCxnSpPr>
            <a:stCxn id="7" idx="1"/>
            <a:endCxn id="7182" idx="3"/>
          </p:cNvCxnSpPr>
          <p:nvPr/>
        </p:nvCxnSpPr>
        <p:spPr>
          <a:xfrm flipH="1" flipV="1">
            <a:off x="1260475" y="4749800"/>
            <a:ext cx="2071688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11" idx="1"/>
          </p:cNvCxnSpPr>
          <p:nvPr/>
        </p:nvCxnSpPr>
        <p:spPr>
          <a:xfrm flipV="1">
            <a:off x="4143375" y="3025775"/>
            <a:ext cx="873125" cy="898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3"/>
            <a:endCxn id="13" idx="2"/>
          </p:cNvCxnSpPr>
          <p:nvPr/>
        </p:nvCxnSpPr>
        <p:spPr>
          <a:xfrm>
            <a:off x="5824538" y="3924300"/>
            <a:ext cx="1360488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3" idx="3"/>
            <a:endCxn id="12" idx="3"/>
          </p:cNvCxnSpPr>
          <p:nvPr/>
        </p:nvCxnSpPr>
        <p:spPr>
          <a:xfrm flipH="1">
            <a:off x="5824538" y="4359275"/>
            <a:ext cx="1582738" cy="3984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" idx="2"/>
            <a:endCxn id="6" idx="0"/>
          </p:cNvCxnSpPr>
          <p:nvPr/>
        </p:nvCxnSpPr>
        <p:spPr>
          <a:xfrm>
            <a:off x="3738563" y="2203450"/>
            <a:ext cx="0" cy="6461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" idx="2"/>
            <a:endCxn id="5" idx="0"/>
          </p:cNvCxnSpPr>
          <p:nvPr/>
        </p:nvCxnSpPr>
        <p:spPr>
          <a:xfrm>
            <a:off x="3738563" y="3203575"/>
            <a:ext cx="0" cy="542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" idx="2"/>
            <a:endCxn id="10" idx="0"/>
          </p:cNvCxnSpPr>
          <p:nvPr/>
        </p:nvCxnSpPr>
        <p:spPr>
          <a:xfrm flipH="1">
            <a:off x="5419725" y="3203575"/>
            <a:ext cx="1588" cy="542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1"/>
            <a:endCxn id="7" idx="3"/>
          </p:cNvCxnSpPr>
          <p:nvPr/>
        </p:nvCxnSpPr>
        <p:spPr>
          <a:xfrm flipH="1" flipV="1">
            <a:off x="4143375" y="4749800"/>
            <a:ext cx="873125" cy="79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4759325" y="2754313"/>
            <a:ext cx="1228725" cy="422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master(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写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46438" y="4094163"/>
            <a:ext cx="1228725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slave(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读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59325" y="4094163"/>
            <a:ext cx="1228725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slave(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读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62688" y="4094163"/>
            <a:ext cx="1230313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slave(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读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6" name="肘形连接符 5"/>
          <p:cNvCxnSpPr>
            <a:stCxn id="3" idx="2"/>
            <a:endCxn id="2" idx="0"/>
          </p:cNvCxnSpPr>
          <p:nvPr/>
        </p:nvCxnSpPr>
        <p:spPr>
          <a:xfrm rot="5400000">
            <a:off x="4158456" y="2878931"/>
            <a:ext cx="917575" cy="1512888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3" idx="2"/>
            <a:endCxn id="5" idx="0"/>
          </p:cNvCxnSpPr>
          <p:nvPr/>
        </p:nvCxnSpPr>
        <p:spPr>
          <a:xfrm rot="5400000" flipV="1">
            <a:off x="5666581" y="2883694"/>
            <a:ext cx="917575" cy="1503363"/>
          </a:xfrm>
          <a:prstGeom prst="bentConnector3">
            <a:avLst>
              <a:gd name="adj1" fmla="val 5003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" idx="2"/>
            <a:endCxn id="4" idx="0"/>
          </p:cNvCxnSpPr>
          <p:nvPr/>
        </p:nvCxnSpPr>
        <p:spPr>
          <a:xfrm>
            <a:off x="5373688" y="3176588"/>
            <a:ext cx="0" cy="917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40" name="文本框 7"/>
          <p:cNvSpPr txBox="1"/>
          <p:nvPr/>
        </p:nvSpPr>
        <p:spPr>
          <a:xfrm>
            <a:off x="4759325" y="877888"/>
            <a:ext cx="12287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redis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集群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8441" name="文本框 7"/>
          <p:cNvSpPr txBox="1"/>
          <p:nvPr/>
        </p:nvSpPr>
        <p:spPr>
          <a:xfrm>
            <a:off x="4759325" y="3290888"/>
            <a:ext cx="12287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同步数据</a:t>
            </a:r>
            <a:endParaRPr lang="zh-CN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51200" y="1736725"/>
            <a:ext cx="4244975" cy="422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sentinel(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监控</a:t>
            </a:r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)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995863" y="4559300"/>
            <a:ext cx="687388" cy="4222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key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41863" y="2449513"/>
            <a:ext cx="1195388" cy="1082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redis A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8" name="直接箭头连接符 7"/>
          <p:cNvCxnSpPr>
            <a:stCxn id="2" idx="0"/>
            <a:endCxn id="4" idx="2"/>
          </p:cNvCxnSpPr>
          <p:nvPr/>
        </p:nvCxnSpPr>
        <p:spPr>
          <a:xfrm flipV="1">
            <a:off x="5340350" y="3532188"/>
            <a:ext cx="0" cy="10271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60" name="文本框 7"/>
          <p:cNvSpPr txBox="1"/>
          <p:nvPr/>
        </p:nvSpPr>
        <p:spPr>
          <a:xfrm>
            <a:off x="5919788" y="2705100"/>
            <a:ext cx="646112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通信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19461" name="组合 19"/>
          <p:cNvGrpSpPr/>
          <p:nvPr/>
        </p:nvGrpSpPr>
        <p:grpSpPr>
          <a:xfrm>
            <a:off x="4981575" y="2782888"/>
            <a:ext cx="688975" cy="611187"/>
            <a:chOff x="11905" y="7664"/>
            <a:chExt cx="1083" cy="963"/>
          </a:xfrm>
        </p:grpSpPr>
        <p:sp>
          <p:nvSpPr>
            <p:cNvPr id="14" name="矩形 13"/>
            <p:cNvSpPr/>
            <p:nvPr/>
          </p:nvSpPr>
          <p:spPr>
            <a:xfrm>
              <a:off x="11905" y="7664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448" y="7664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905" y="7975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3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2448" y="7975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4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1905" y="8301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5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448" y="8301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6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6565900" y="2449513"/>
            <a:ext cx="1193800" cy="1082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redis B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19469" name="组合 21"/>
          <p:cNvGrpSpPr/>
          <p:nvPr/>
        </p:nvGrpSpPr>
        <p:grpSpPr>
          <a:xfrm>
            <a:off x="6805613" y="2782888"/>
            <a:ext cx="687387" cy="611187"/>
            <a:chOff x="11905" y="7664"/>
            <a:chExt cx="1083" cy="963"/>
          </a:xfrm>
        </p:grpSpPr>
        <p:sp>
          <p:nvSpPr>
            <p:cNvPr id="23" name="矩形 22"/>
            <p:cNvSpPr/>
            <p:nvPr/>
          </p:nvSpPr>
          <p:spPr>
            <a:xfrm>
              <a:off x="11905" y="7664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11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2448" y="7664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12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1905" y="7975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13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2448" y="7975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14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1905" y="8301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15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2448" y="8301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16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6565900" y="4137025"/>
            <a:ext cx="1193800" cy="1082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redis C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19477" name="组合 29"/>
          <p:cNvGrpSpPr/>
          <p:nvPr/>
        </p:nvGrpSpPr>
        <p:grpSpPr>
          <a:xfrm>
            <a:off x="6805613" y="4470400"/>
            <a:ext cx="687387" cy="611188"/>
            <a:chOff x="11905" y="7664"/>
            <a:chExt cx="1083" cy="963"/>
          </a:xfrm>
        </p:grpSpPr>
        <p:sp>
          <p:nvSpPr>
            <p:cNvPr id="31" name="矩形 30"/>
            <p:cNvSpPr/>
            <p:nvPr/>
          </p:nvSpPr>
          <p:spPr>
            <a:xfrm>
              <a:off x="11905" y="7664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21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2448" y="7664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22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1905" y="7975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23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2448" y="7975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24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1905" y="8301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25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2448" y="8301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26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cxnSp>
        <p:nvCxnSpPr>
          <p:cNvPr id="39" name="直接箭头连接符 38"/>
          <p:cNvCxnSpPr>
            <a:stCxn id="2" idx="0"/>
            <a:endCxn id="4" idx="2"/>
          </p:cNvCxnSpPr>
          <p:nvPr/>
        </p:nvCxnSpPr>
        <p:spPr>
          <a:xfrm>
            <a:off x="5919788" y="2981325"/>
            <a:ext cx="62865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" idx="0"/>
            <a:endCxn id="4" idx="2"/>
          </p:cNvCxnSpPr>
          <p:nvPr/>
        </p:nvCxnSpPr>
        <p:spPr>
          <a:xfrm flipV="1">
            <a:off x="7150100" y="3532188"/>
            <a:ext cx="0" cy="60483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4" idx="2"/>
            <a:endCxn id="29" idx="1"/>
          </p:cNvCxnSpPr>
          <p:nvPr/>
        </p:nvCxnSpPr>
        <p:spPr>
          <a:xfrm>
            <a:off x="5340350" y="3532188"/>
            <a:ext cx="1225550" cy="114617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4" idx="2"/>
            <a:endCxn id="29" idx="1"/>
          </p:cNvCxnSpPr>
          <p:nvPr/>
        </p:nvCxnSpPr>
        <p:spPr>
          <a:xfrm>
            <a:off x="5956300" y="3355975"/>
            <a:ext cx="647700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ot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88" name="文本框 7"/>
          <p:cNvSpPr txBox="1"/>
          <p:nvPr/>
        </p:nvSpPr>
        <p:spPr>
          <a:xfrm>
            <a:off x="6848475" y="3697288"/>
            <a:ext cx="644525" cy="27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通信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767138" y="2449513"/>
            <a:ext cx="774700" cy="1082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A : 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1-10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B:11-20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C:21-30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9490" name="文本框 7"/>
          <p:cNvSpPr txBox="1"/>
          <p:nvPr/>
        </p:nvSpPr>
        <p:spPr>
          <a:xfrm>
            <a:off x="5919788" y="3355975"/>
            <a:ext cx="646112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告知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9491" name="文本框 7"/>
          <p:cNvSpPr txBox="1"/>
          <p:nvPr/>
        </p:nvSpPr>
        <p:spPr>
          <a:xfrm>
            <a:off x="4681538" y="3908425"/>
            <a:ext cx="646112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查找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9492" name="文本框 7"/>
          <p:cNvSpPr txBox="1"/>
          <p:nvPr/>
        </p:nvSpPr>
        <p:spPr>
          <a:xfrm>
            <a:off x="3598863" y="490538"/>
            <a:ext cx="4248150" cy="646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各个数据库相互通信，保存各个库中槽的编号数据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一次命中，直接返回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一次未命中，告知具体位置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767138" y="5494338"/>
            <a:ext cx="344488" cy="2063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9494" name="文本框 7"/>
          <p:cNvSpPr txBox="1"/>
          <p:nvPr/>
        </p:nvSpPr>
        <p:spPr>
          <a:xfrm>
            <a:off x="4222750" y="5459413"/>
            <a:ext cx="2000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槽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矩形 13"/>
          <p:cNvSpPr/>
          <p:nvPr/>
        </p:nvSpPr>
        <p:spPr>
          <a:xfrm>
            <a:off x="3506788" y="2355850"/>
            <a:ext cx="5548313" cy="292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" name="矩形 2"/>
          <p:cNvSpPr/>
          <p:nvPr/>
        </p:nvSpPr>
        <p:spPr>
          <a:xfrm>
            <a:off x="3678238" y="1854200"/>
            <a:ext cx="1230313" cy="422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master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84863" y="1854200"/>
            <a:ext cx="1230313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slave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419725" y="1508125"/>
            <a:ext cx="34925" cy="396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85" name="文本框 7"/>
          <p:cNvSpPr txBox="1"/>
          <p:nvPr/>
        </p:nvSpPr>
        <p:spPr>
          <a:xfrm>
            <a:off x="4251325" y="682625"/>
            <a:ext cx="237172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redis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主从连接流程图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0486" name="文本框 7"/>
          <p:cNvSpPr txBox="1"/>
          <p:nvPr/>
        </p:nvSpPr>
        <p:spPr>
          <a:xfrm>
            <a:off x="5456238" y="2511425"/>
            <a:ext cx="3600450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1.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发送指令：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slave of port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3.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保存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master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的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Ip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和端口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4.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根据保存的信息创建连接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master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的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socket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5.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周期性发送指令：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ping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7.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发送指令：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auth password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9.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发送指令：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replconf listening-port &lt;prot&gt;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0487" name="文本框 7"/>
          <p:cNvSpPr txBox="1"/>
          <p:nvPr/>
        </p:nvSpPr>
        <p:spPr>
          <a:xfrm>
            <a:off x="3505200" y="2765425"/>
            <a:ext cx="188277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2.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接收指令，响应对方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6.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响应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pong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8.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验证授权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10.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保存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slave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端口号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336800" y="4238625"/>
            <a:ext cx="6245225" cy="5794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" name="矩形 1"/>
          <p:cNvSpPr/>
          <p:nvPr/>
        </p:nvSpPr>
        <p:spPr>
          <a:xfrm>
            <a:off x="2336800" y="2511425"/>
            <a:ext cx="6245225" cy="172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" name="矩形 2"/>
          <p:cNvSpPr/>
          <p:nvPr/>
        </p:nvSpPr>
        <p:spPr>
          <a:xfrm>
            <a:off x="3678238" y="1854200"/>
            <a:ext cx="1230313" cy="422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master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84863" y="1854200"/>
            <a:ext cx="1230313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slave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419725" y="1508125"/>
            <a:ext cx="34925" cy="396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10" name="文本框 7"/>
          <p:cNvSpPr txBox="1"/>
          <p:nvPr/>
        </p:nvSpPr>
        <p:spPr>
          <a:xfrm>
            <a:off x="4251325" y="682625"/>
            <a:ext cx="237172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redis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主从复制流程图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1511" name="文本框 7"/>
          <p:cNvSpPr txBox="1"/>
          <p:nvPr/>
        </p:nvSpPr>
        <p:spPr>
          <a:xfrm>
            <a:off x="5456238" y="2511425"/>
            <a:ext cx="3254375" cy="2306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1.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发送指令：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psync2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5.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接收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rdb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，清空数据，执行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rdb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文件恢复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6.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发送命令告知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rdb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恢复已完成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8.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接收信息，执行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bgrewriteaof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，恢复数据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1512" name="文本框 7"/>
          <p:cNvSpPr txBox="1"/>
          <p:nvPr/>
        </p:nvSpPr>
        <p:spPr>
          <a:xfrm>
            <a:off x="2336800" y="2787650"/>
            <a:ext cx="3051175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2.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执行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bgsave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3.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第一个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slave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连接时，创建命令缓冲区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4.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生成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rdb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文件，通过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socket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发送给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slave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7.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发送复制缓冲区信息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1513" name="文本框 7"/>
          <p:cNvSpPr txBox="1"/>
          <p:nvPr/>
        </p:nvSpPr>
        <p:spPr>
          <a:xfrm>
            <a:off x="8582025" y="2965450"/>
            <a:ext cx="97155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全量复制</a:t>
            </a:r>
            <a:endParaRPr lang="zh-CN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1514" name="文本框 7"/>
          <p:cNvSpPr txBox="1"/>
          <p:nvPr/>
        </p:nvSpPr>
        <p:spPr>
          <a:xfrm>
            <a:off x="8582025" y="4391025"/>
            <a:ext cx="971550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部分复制</a:t>
            </a:r>
            <a:endParaRPr lang="zh-CN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657350" y="2867025"/>
            <a:ext cx="5603875" cy="1014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78175" y="3209925"/>
            <a:ext cx="550863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From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(1/10)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463" y="3209925"/>
            <a:ext cx="1384300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Eden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(8/10)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29038" y="3209925"/>
            <a:ext cx="552450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To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(1/10)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533" name="文本框 6"/>
          <p:cNvSpPr txBox="1"/>
          <p:nvPr/>
        </p:nvSpPr>
        <p:spPr>
          <a:xfrm>
            <a:off x="2362200" y="2860675"/>
            <a:ext cx="920750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Young(1/3)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68825" y="3209925"/>
            <a:ext cx="2530475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old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535" name="文本框 8"/>
          <p:cNvSpPr txBox="1"/>
          <p:nvPr/>
        </p:nvSpPr>
        <p:spPr>
          <a:xfrm>
            <a:off x="5484813" y="2860675"/>
            <a:ext cx="698500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old(2/3)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536" name="文本框 9"/>
          <p:cNvSpPr txBox="1"/>
          <p:nvPr/>
        </p:nvSpPr>
        <p:spPr>
          <a:xfrm>
            <a:off x="3632200" y="1719263"/>
            <a:ext cx="1654175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JVM Heap (-Xms -Xmx)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61225" y="2867025"/>
            <a:ext cx="2362200" cy="10144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MetaSpace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538" name="文本框 9"/>
          <p:cNvSpPr txBox="1"/>
          <p:nvPr/>
        </p:nvSpPr>
        <p:spPr>
          <a:xfrm>
            <a:off x="7894638" y="2551113"/>
            <a:ext cx="109537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Direct Memory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曲线连接符 9"/>
          <p:cNvCxnSpPr>
            <a:stCxn id="4" idx="0"/>
            <a:endCxn id="6" idx="0"/>
          </p:cNvCxnSpPr>
          <p:nvPr/>
        </p:nvCxnSpPr>
        <p:spPr>
          <a:xfrm rot="16200000">
            <a:off x="3729831" y="2934494"/>
            <a:ext cx="3175" cy="550863"/>
          </a:xfrm>
          <a:prstGeom prst="curvedConnector3">
            <a:avLst>
              <a:gd name="adj1" fmla="val 755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左大括号 10"/>
          <p:cNvSpPr/>
          <p:nvPr/>
        </p:nvSpPr>
        <p:spPr>
          <a:xfrm rot="16200000">
            <a:off x="2894806" y="2899569"/>
            <a:ext cx="287338" cy="24860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2" name="左大括号 11"/>
          <p:cNvSpPr/>
          <p:nvPr/>
        </p:nvSpPr>
        <p:spPr>
          <a:xfrm rot="16200000">
            <a:off x="5668169" y="2899569"/>
            <a:ext cx="287338" cy="24860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2542" name="文本框 9"/>
          <p:cNvSpPr txBox="1"/>
          <p:nvPr/>
        </p:nvSpPr>
        <p:spPr>
          <a:xfrm>
            <a:off x="2636838" y="4360863"/>
            <a:ext cx="80327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Minor GC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543" name="文本框 9"/>
          <p:cNvSpPr txBox="1"/>
          <p:nvPr/>
        </p:nvSpPr>
        <p:spPr>
          <a:xfrm>
            <a:off x="5392738" y="4360863"/>
            <a:ext cx="838200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Marjor GC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左大括号 14"/>
          <p:cNvSpPr/>
          <p:nvPr/>
        </p:nvSpPr>
        <p:spPr>
          <a:xfrm rot="5400000">
            <a:off x="4314825" y="-560387"/>
            <a:ext cx="288925" cy="5603875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6" name="左大括号 15"/>
          <p:cNvSpPr/>
          <p:nvPr/>
        </p:nvSpPr>
        <p:spPr>
          <a:xfrm rot="5400000">
            <a:off x="2824956" y="1370806"/>
            <a:ext cx="288925" cy="2624138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2546" name="文本框 9"/>
          <p:cNvSpPr txBox="1"/>
          <p:nvPr/>
        </p:nvSpPr>
        <p:spPr>
          <a:xfrm>
            <a:off x="2292350" y="2263775"/>
            <a:ext cx="1354138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Young Gen (-Xmn)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866900" y="2762250"/>
            <a:ext cx="2568575" cy="2179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84375" y="3214688"/>
            <a:ext cx="2333625" cy="1568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es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3555" name="文本框 5"/>
          <p:cNvSpPr txBox="1"/>
          <p:nvPr/>
        </p:nvSpPr>
        <p:spPr>
          <a:xfrm>
            <a:off x="2225675" y="2865438"/>
            <a:ext cx="1849438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服务器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74863" y="4043363"/>
            <a:ext cx="938213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01 primary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21038" y="4043363"/>
            <a:ext cx="938213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03 replica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07000" y="2762250"/>
            <a:ext cx="2568575" cy="2179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24475" y="3214688"/>
            <a:ext cx="2333625" cy="1568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es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3560" name="文本框 10"/>
          <p:cNvSpPr txBox="1"/>
          <p:nvPr/>
        </p:nvSpPr>
        <p:spPr>
          <a:xfrm>
            <a:off x="5567363" y="2865438"/>
            <a:ext cx="1849437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服务器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13375" y="4043363"/>
            <a:ext cx="939800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02 primary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59550" y="4043363"/>
            <a:ext cx="939800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01 replica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521700" y="2762250"/>
            <a:ext cx="2570163" cy="2179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647113" y="3214688"/>
            <a:ext cx="2335213" cy="1568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es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03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3565" name="文本框 15"/>
          <p:cNvSpPr txBox="1"/>
          <p:nvPr/>
        </p:nvSpPr>
        <p:spPr>
          <a:xfrm>
            <a:off x="8883650" y="2865438"/>
            <a:ext cx="184785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服务器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802688" y="4043363"/>
            <a:ext cx="938213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03 primary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928225" y="4044950"/>
            <a:ext cx="941388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02 replica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724025" y="1079500"/>
            <a:ext cx="1639888" cy="7715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客户端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" name="肘形连接符 1"/>
          <p:cNvCxnSpPr>
            <a:stCxn id="7" idx="2"/>
            <a:endCxn id="13" idx="2"/>
          </p:cNvCxnSpPr>
          <p:nvPr/>
        </p:nvCxnSpPr>
        <p:spPr>
          <a:xfrm rot="5400000" flipV="1">
            <a:off x="4787106" y="2416969"/>
            <a:ext cx="3175" cy="4484688"/>
          </a:xfrm>
          <a:prstGeom prst="bentConnector3">
            <a:avLst>
              <a:gd name="adj1" fmla="val 754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19" idx="2"/>
            <a:endCxn id="7" idx="0"/>
          </p:cNvCxnSpPr>
          <p:nvPr/>
        </p:nvCxnSpPr>
        <p:spPr>
          <a:xfrm>
            <a:off x="2544763" y="1851025"/>
            <a:ext cx="0" cy="21923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178175" y="2290763"/>
            <a:ext cx="4614863" cy="151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09950" y="2517775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replica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4579" name="文本框 9"/>
          <p:cNvSpPr txBox="1"/>
          <p:nvPr/>
        </p:nvSpPr>
        <p:spPr>
          <a:xfrm>
            <a:off x="4806950" y="2014538"/>
            <a:ext cx="135731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Eleasticsearch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集群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18063" y="4816475"/>
            <a:ext cx="1004888" cy="4508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index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78338" y="2517775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replica 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508625" y="2517775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03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replica 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537325" y="2517775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04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replica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09950" y="3092450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primary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478338" y="3092450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primary 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508625" y="3092450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03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primary 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537325" y="3092450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04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primary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30" name="直接箭头连接符 29"/>
          <p:cNvCxnSpPr>
            <a:stCxn id="3" idx="0"/>
            <a:endCxn id="26" idx="2"/>
          </p:cNvCxnSpPr>
          <p:nvPr/>
        </p:nvCxnSpPr>
        <p:spPr>
          <a:xfrm flipH="1" flipV="1">
            <a:off x="3863975" y="3527425"/>
            <a:ext cx="1457325" cy="1289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3" idx="0"/>
            <a:endCxn id="27" idx="2"/>
          </p:cNvCxnSpPr>
          <p:nvPr/>
        </p:nvCxnSpPr>
        <p:spPr>
          <a:xfrm flipH="1" flipV="1">
            <a:off x="4930775" y="3527425"/>
            <a:ext cx="390525" cy="1289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" idx="0"/>
            <a:endCxn id="28" idx="2"/>
          </p:cNvCxnSpPr>
          <p:nvPr/>
        </p:nvCxnSpPr>
        <p:spPr>
          <a:xfrm flipV="1">
            <a:off x="5321300" y="3527425"/>
            <a:ext cx="641350" cy="1289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91" name="文本框 9"/>
          <p:cNvSpPr txBox="1"/>
          <p:nvPr/>
        </p:nvSpPr>
        <p:spPr>
          <a:xfrm>
            <a:off x="5746750" y="3941763"/>
            <a:ext cx="23495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es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会拆分为多个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shard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每个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shard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存放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index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的一部分数据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527300" y="2006600"/>
            <a:ext cx="5645150" cy="1992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6100" y="3171825"/>
            <a:ext cx="3525838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程序计数器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Program Counter Register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08275" y="2381250"/>
            <a:ext cx="1238250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方法区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Method Area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56100" y="2381250"/>
            <a:ext cx="1592263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Java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栈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Java Stack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08275" y="3171825"/>
            <a:ext cx="1238250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堆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Heap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5606" name="文本框 9"/>
          <p:cNvSpPr txBox="1"/>
          <p:nvPr/>
        </p:nvSpPr>
        <p:spPr>
          <a:xfrm>
            <a:off x="2876550" y="5476875"/>
            <a:ext cx="4773613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运行时数据区在所有线程共享 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(Runtime Data Shared Among All Threads)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9675" y="2381250"/>
            <a:ext cx="1592263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本地方法栈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Native Method Stack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5608" name="文本框 9"/>
          <p:cNvSpPr txBox="1"/>
          <p:nvPr/>
        </p:nvSpPr>
        <p:spPr>
          <a:xfrm>
            <a:off x="3778250" y="2006600"/>
            <a:ext cx="3141663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运行时数据区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(Runtime Data Area)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0000" y="5530850"/>
            <a:ext cx="165100" cy="168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剪去单角的矩形 10"/>
          <p:cNvSpPr/>
          <p:nvPr/>
        </p:nvSpPr>
        <p:spPr>
          <a:xfrm>
            <a:off x="2540000" y="739775"/>
            <a:ext cx="1368425" cy="620713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Class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文件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4094163" y="869950"/>
            <a:ext cx="1296988" cy="36036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576888" y="739775"/>
            <a:ext cx="1584325" cy="6207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Class 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4" name="上箭头 13"/>
          <p:cNvSpPr/>
          <p:nvPr/>
        </p:nvSpPr>
        <p:spPr>
          <a:xfrm>
            <a:off x="5956300" y="1431925"/>
            <a:ext cx="385763" cy="501650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6537325" y="1431925"/>
            <a:ext cx="382588" cy="503238"/>
          </a:xfrm>
          <a:prstGeom prst="downArrow">
            <a:avLst>
              <a:gd name="adj1" fmla="val 50000"/>
              <a:gd name="adj2" fmla="val 5190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27300" y="4652963"/>
            <a:ext cx="1584325" cy="619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执行引擎</a:t>
            </a:r>
            <a:endParaRPr 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Execution Engine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556125" y="4652963"/>
            <a:ext cx="1584325" cy="619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本地接口</a:t>
            </a:r>
            <a:endParaRPr 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Native Interface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588125" y="4652963"/>
            <a:ext cx="1584325" cy="619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本地库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Native Libraries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9" name="上箭头 18"/>
          <p:cNvSpPr/>
          <p:nvPr/>
        </p:nvSpPr>
        <p:spPr>
          <a:xfrm>
            <a:off x="2876550" y="4070350"/>
            <a:ext cx="385763" cy="501650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3459163" y="4070350"/>
            <a:ext cx="381000" cy="503238"/>
          </a:xfrm>
          <a:prstGeom prst="downArrow">
            <a:avLst>
              <a:gd name="adj1" fmla="val 50000"/>
              <a:gd name="adj2" fmla="val 5190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1" name="上箭头 20"/>
          <p:cNvSpPr/>
          <p:nvPr/>
        </p:nvSpPr>
        <p:spPr>
          <a:xfrm>
            <a:off x="4808538" y="4070350"/>
            <a:ext cx="385763" cy="501650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5391150" y="4070350"/>
            <a:ext cx="381000" cy="503238"/>
          </a:xfrm>
          <a:prstGeom prst="downArrow">
            <a:avLst>
              <a:gd name="adj1" fmla="val 50000"/>
              <a:gd name="adj2" fmla="val 5190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4171950" y="4783138"/>
            <a:ext cx="323850" cy="36036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6207125" y="4783138"/>
            <a:ext cx="323850" cy="36036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40000" y="5873750"/>
            <a:ext cx="169863" cy="1682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5625" name="文本框 9"/>
          <p:cNvSpPr txBox="1"/>
          <p:nvPr/>
        </p:nvSpPr>
        <p:spPr>
          <a:xfrm>
            <a:off x="2876550" y="5819775"/>
            <a:ext cx="40687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运行时数据区线程私有 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(Thread Specific Runtime Data Access) 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990725" y="2838450"/>
            <a:ext cx="6370638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476500" y="29257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194175" y="29257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423150" y="29257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6629" name="文本框 5"/>
          <p:cNvSpPr txBox="1"/>
          <p:nvPr/>
        </p:nvSpPr>
        <p:spPr>
          <a:xfrm>
            <a:off x="1054100" y="2838450"/>
            <a:ext cx="9366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HashSet 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初始长度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16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7" name="直接箭头连接符 6"/>
          <p:cNvCxnSpPr>
            <a:stCxn id="3" idx="2"/>
            <a:endCxn id="8" idx="0"/>
          </p:cNvCxnSpPr>
          <p:nvPr/>
        </p:nvCxnSpPr>
        <p:spPr>
          <a:xfrm flipH="1">
            <a:off x="2903538" y="3213100"/>
            <a:ext cx="4763" cy="6048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2471738" y="3817938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476500" y="57959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0" name="直接箭头连接符 9"/>
          <p:cNvCxnSpPr>
            <a:stCxn id="8" idx="2"/>
            <a:endCxn id="9" idx="0"/>
          </p:cNvCxnSpPr>
          <p:nvPr/>
        </p:nvCxnSpPr>
        <p:spPr>
          <a:xfrm>
            <a:off x="2903538" y="4105275"/>
            <a:ext cx="4763" cy="16906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34" name="文本框 10"/>
          <p:cNvSpPr txBox="1"/>
          <p:nvPr/>
        </p:nvSpPr>
        <p:spPr>
          <a:xfrm>
            <a:off x="1208088" y="4664075"/>
            <a:ext cx="3389312" cy="8302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①：元素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5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插入时判断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HashCode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是否和元素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4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相同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相同则调用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equals()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再相同判断是相同元素，无法插入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否则插入链表末尾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464050" y="1855788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6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4" name="双大括号 13"/>
          <p:cNvSpPr/>
          <p:nvPr/>
        </p:nvSpPr>
        <p:spPr>
          <a:xfrm>
            <a:off x="2776538" y="1677988"/>
            <a:ext cx="1665288" cy="64293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HashCode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48690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插入位置计算：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5" name="直接箭头连接符 14"/>
          <p:cNvCxnSpPr>
            <a:stCxn id="13" idx="2"/>
            <a:endCxn id="9" idx="0"/>
          </p:cNvCxnSpPr>
          <p:nvPr/>
        </p:nvCxnSpPr>
        <p:spPr>
          <a:xfrm>
            <a:off x="4895850" y="2143125"/>
            <a:ext cx="768350" cy="9255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38" name="文本框 15"/>
          <p:cNvSpPr txBox="1"/>
          <p:nvPr/>
        </p:nvSpPr>
        <p:spPr>
          <a:xfrm>
            <a:off x="4321175" y="2320925"/>
            <a:ext cx="15541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没有元素，直接插入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653213" y="11731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6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8" name="直接箭头连接符 17"/>
          <p:cNvCxnSpPr>
            <a:stCxn id="17" idx="2"/>
            <a:endCxn id="5" idx="0"/>
          </p:cNvCxnSpPr>
          <p:nvPr/>
        </p:nvCxnSpPr>
        <p:spPr>
          <a:xfrm>
            <a:off x="7085013" y="1462088"/>
            <a:ext cx="769938" cy="14636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41" name="文本框 18"/>
          <p:cNvSpPr txBox="1"/>
          <p:nvPr/>
        </p:nvSpPr>
        <p:spPr>
          <a:xfrm>
            <a:off x="6653213" y="2044700"/>
            <a:ext cx="1554162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有元素，进行①判断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642" name="文本框 19"/>
          <p:cNvSpPr txBox="1"/>
          <p:nvPr/>
        </p:nvSpPr>
        <p:spPr>
          <a:xfrm>
            <a:off x="2776538" y="2562225"/>
            <a:ext cx="254000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643" name="文本框 20"/>
          <p:cNvSpPr txBox="1"/>
          <p:nvPr/>
        </p:nvSpPr>
        <p:spPr>
          <a:xfrm>
            <a:off x="4462463" y="2562225"/>
            <a:ext cx="325437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10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644" name="文本框 21"/>
          <p:cNvSpPr txBox="1"/>
          <p:nvPr/>
        </p:nvSpPr>
        <p:spPr>
          <a:xfrm>
            <a:off x="7658100" y="2562225"/>
            <a:ext cx="325438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16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3" name="双大括号 22"/>
          <p:cNvSpPr/>
          <p:nvPr/>
        </p:nvSpPr>
        <p:spPr>
          <a:xfrm>
            <a:off x="4819650" y="996950"/>
            <a:ext cx="1793875" cy="64135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HashCode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25369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插入位置计算：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16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646" name="文本框 20"/>
          <p:cNvSpPr txBox="1"/>
          <p:nvPr/>
        </p:nvSpPr>
        <p:spPr>
          <a:xfrm>
            <a:off x="5549900" y="2562225"/>
            <a:ext cx="325438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919288" y="2838450"/>
            <a:ext cx="6370638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405063" y="29257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122738" y="29257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351713" y="29257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7653" name="文本框 5"/>
          <p:cNvSpPr txBox="1"/>
          <p:nvPr/>
        </p:nvSpPr>
        <p:spPr>
          <a:xfrm>
            <a:off x="982663" y="2841625"/>
            <a:ext cx="9366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HashMap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初始长度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16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7" name="直接箭头连接符 6"/>
          <p:cNvCxnSpPr>
            <a:stCxn id="3" idx="2"/>
            <a:endCxn id="8" idx="0"/>
          </p:cNvCxnSpPr>
          <p:nvPr/>
        </p:nvCxnSpPr>
        <p:spPr>
          <a:xfrm flipH="1">
            <a:off x="2832100" y="3213100"/>
            <a:ext cx="4763" cy="5715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2400300" y="37830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405063" y="5329238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0" name="直接箭头连接符 9"/>
          <p:cNvCxnSpPr>
            <a:stCxn id="8" idx="2"/>
            <a:endCxn id="9" idx="0"/>
          </p:cNvCxnSpPr>
          <p:nvPr/>
        </p:nvCxnSpPr>
        <p:spPr>
          <a:xfrm>
            <a:off x="2832100" y="4071938"/>
            <a:ext cx="4763" cy="12573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58" name="文本框 10"/>
          <p:cNvSpPr txBox="1"/>
          <p:nvPr/>
        </p:nvSpPr>
        <p:spPr>
          <a:xfrm>
            <a:off x="825500" y="4213225"/>
            <a:ext cx="3890963" cy="830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①：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元素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5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插入时判断插入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Key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的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HashCode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是否和元素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4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相同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相同则调用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equals()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，再相同则替换相应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Key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的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Value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值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否则插入链表末尾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391025" y="16240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6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4" name="双大括号 13"/>
          <p:cNvSpPr/>
          <p:nvPr/>
        </p:nvSpPr>
        <p:spPr>
          <a:xfrm>
            <a:off x="2705100" y="1446213"/>
            <a:ext cx="1665288" cy="64293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HashCode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48690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插入位置计算：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5" name="直接箭头连接符 14"/>
          <p:cNvCxnSpPr>
            <a:stCxn id="8" idx="2"/>
            <a:endCxn id="9" idx="0"/>
          </p:cNvCxnSpPr>
          <p:nvPr/>
        </p:nvCxnSpPr>
        <p:spPr>
          <a:xfrm>
            <a:off x="4832350" y="1911350"/>
            <a:ext cx="768350" cy="11572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62" name="文本框 15"/>
          <p:cNvSpPr txBox="1"/>
          <p:nvPr/>
        </p:nvSpPr>
        <p:spPr>
          <a:xfrm>
            <a:off x="4438650" y="2236788"/>
            <a:ext cx="15541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没有元素，直接插入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581775" y="1158875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7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8" name="直接箭头连接符 17"/>
          <p:cNvCxnSpPr>
            <a:stCxn id="17" idx="2"/>
            <a:endCxn id="5" idx="0"/>
          </p:cNvCxnSpPr>
          <p:nvPr/>
        </p:nvCxnSpPr>
        <p:spPr>
          <a:xfrm>
            <a:off x="7013575" y="1446213"/>
            <a:ext cx="769938" cy="1479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65" name="文本框 18"/>
          <p:cNvSpPr txBox="1"/>
          <p:nvPr/>
        </p:nvSpPr>
        <p:spPr>
          <a:xfrm>
            <a:off x="6661150" y="2089150"/>
            <a:ext cx="15541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有元素，进行①判断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666" name="文本框 19"/>
          <p:cNvSpPr txBox="1"/>
          <p:nvPr/>
        </p:nvSpPr>
        <p:spPr>
          <a:xfrm>
            <a:off x="2705100" y="2562225"/>
            <a:ext cx="254000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667" name="文本框 20"/>
          <p:cNvSpPr txBox="1"/>
          <p:nvPr/>
        </p:nvSpPr>
        <p:spPr>
          <a:xfrm>
            <a:off x="4391025" y="2562225"/>
            <a:ext cx="325438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10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668" name="文本框 21"/>
          <p:cNvSpPr txBox="1"/>
          <p:nvPr/>
        </p:nvSpPr>
        <p:spPr>
          <a:xfrm>
            <a:off x="7586663" y="2562225"/>
            <a:ext cx="325437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16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3" name="双大括号 22"/>
          <p:cNvSpPr/>
          <p:nvPr/>
        </p:nvSpPr>
        <p:spPr>
          <a:xfrm>
            <a:off x="4787900" y="804863"/>
            <a:ext cx="1793875" cy="64135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HashCode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25369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插入位置计算：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16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670" name="文本框 20"/>
          <p:cNvSpPr txBox="1"/>
          <p:nvPr/>
        </p:nvSpPr>
        <p:spPr>
          <a:xfrm>
            <a:off x="5478463" y="2562225"/>
            <a:ext cx="325437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337300" y="2927350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8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7672" name="文本框 20"/>
          <p:cNvSpPr txBox="1"/>
          <p:nvPr/>
        </p:nvSpPr>
        <p:spPr>
          <a:xfrm>
            <a:off x="6605588" y="2560638"/>
            <a:ext cx="32702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15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803900" y="3638550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9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048500" y="3638550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10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488113" y="43418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13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843838" y="43418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14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741988" y="50403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129213" y="43418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200900" y="50403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...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26" name="直接箭头连接符 25"/>
          <p:cNvCxnSpPr>
            <a:stCxn id="11" idx="2"/>
            <a:endCxn id="16" idx="0"/>
          </p:cNvCxnSpPr>
          <p:nvPr/>
        </p:nvCxnSpPr>
        <p:spPr>
          <a:xfrm flipH="1">
            <a:off x="6235700" y="3214688"/>
            <a:ext cx="533400" cy="4238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6" idx="2"/>
            <a:endCxn id="24" idx="0"/>
          </p:cNvCxnSpPr>
          <p:nvPr/>
        </p:nvCxnSpPr>
        <p:spPr>
          <a:xfrm flipH="1">
            <a:off x="5561013" y="3925888"/>
            <a:ext cx="674688" cy="415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0" idx="2"/>
            <a:endCxn id="22" idx="0"/>
          </p:cNvCxnSpPr>
          <p:nvPr/>
        </p:nvCxnSpPr>
        <p:spPr>
          <a:xfrm flipH="1">
            <a:off x="6175375" y="4629150"/>
            <a:ext cx="744538" cy="4127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2"/>
            <a:endCxn id="19" idx="0"/>
          </p:cNvCxnSpPr>
          <p:nvPr/>
        </p:nvCxnSpPr>
        <p:spPr>
          <a:xfrm>
            <a:off x="6769100" y="3214688"/>
            <a:ext cx="711200" cy="4238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9" idx="2"/>
            <a:endCxn id="21" idx="0"/>
          </p:cNvCxnSpPr>
          <p:nvPr/>
        </p:nvCxnSpPr>
        <p:spPr>
          <a:xfrm>
            <a:off x="7480300" y="3925888"/>
            <a:ext cx="795338" cy="415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9" idx="2"/>
            <a:endCxn id="20" idx="0"/>
          </p:cNvCxnSpPr>
          <p:nvPr/>
        </p:nvCxnSpPr>
        <p:spPr>
          <a:xfrm>
            <a:off x="6253163" y="3925888"/>
            <a:ext cx="666750" cy="415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0" idx="2"/>
            <a:endCxn id="25" idx="0"/>
          </p:cNvCxnSpPr>
          <p:nvPr/>
        </p:nvCxnSpPr>
        <p:spPr>
          <a:xfrm>
            <a:off x="6919913" y="4629150"/>
            <a:ext cx="712788" cy="4127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87" name="文本框 5"/>
          <p:cNvSpPr txBox="1"/>
          <p:nvPr/>
        </p:nvSpPr>
        <p:spPr>
          <a:xfrm>
            <a:off x="5913438" y="5556250"/>
            <a:ext cx="22002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链表长度 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&gt; 8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且 数组长度 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&gt; 64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链表转为红黑二叉树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976245" y="4011295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单库单表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1" name="直接箭头连接符 10"/>
          <p:cNvCxnSpPr>
            <a:stCxn id="22" idx="4"/>
            <a:endCxn id="13" idx="0"/>
          </p:cNvCxnSpPr>
          <p:nvPr/>
        </p:nvCxnSpPr>
        <p:spPr>
          <a:xfrm>
            <a:off x="7454900" y="3354388"/>
            <a:ext cx="0" cy="6461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6663055" y="2785110"/>
            <a:ext cx="1584960" cy="5689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数据库中间件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55235" y="2012315"/>
            <a:ext cx="1132205" cy="5689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6" name="肘形连接符 5"/>
          <p:cNvCxnSpPr>
            <a:stCxn id="5" idx="3"/>
            <a:endCxn id="22" idx="0"/>
          </p:cNvCxnSpPr>
          <p:nvPr/>
        </p:nvCxnSpPr>
        <p:spPr>
          <a:xfrm>
            <a:off x="6188075" y="2297113"/>
            <a:ext cx="1266825" cy="487363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5" idx="1"/>
            <a:endCxn id="2" idx="0"/>
          </p:cNvCxnSpPr>
          <p:nvPr/>
        </p:nvCxnSpPr>
        <p:spPr>
          <a:xfrm rot="10800000" flipV="1">
            <a:off x="3543300" y="2297113"/>
            <a:ext cx="1511300" cy="17145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504815" y="3999865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分库分表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89115" y="3999865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分库分表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263890" y="3999865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分库分表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6" name="肘形连接符 15"/>
          <p:cNvCxnSpPr>
            <a:stCxn id="22" idx="6"/>
            <a:endCxn id="14" idx="0"/>
          </p:cNvCxnSpPr>
          <p:nvPr/>
        </p:nvCxnSpPr>
        <p:spPr>
          <a:xfrm>
            <a:off x="8248650" y="3070225"/>
            <a:ext cx="581025" cy="93027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2" idx="2"/>
            <a:endCxn id="12" idx="0"/>
          </p:cNvCxnSpPr>
          <p:nvPr/>
        </p:nvCxnSpPr>
        <p:spPr>
          <a:xfrm rot="10800000" flipV="1">
            <a:off x="6070600" y="3070225"/>
            <a:ext cx="592138" cy="93027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504815" y="5226043"/>
            <a:ext cx="1132205" cy="5689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后台数据迁移工具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9" name="肘形连接符 18"/>
          <p:cNvCxnSpPr>
            <a:stCxn id="2" idx="2"/>
            <a:endCxn id="18" idx="1"/>
          </p:cNvCxnSpPr>
          <p:nvPr/>
        </p:nvCxnSpPr>
        <p:spPr>
          <a:xfrm rot="5400000" flipV="1">
            <a:off x="4059238" y="4064000"/>
            <a:ext cx="930275" cy="196215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8" idx="3"/>
            <a:endCxn id="22" idx="7"/>
          </p:cNvCxnSpPr>
          <p:nvPr/>
        </p:nvCxnSpPr>
        <p:spPr>
          <a:xfrm flipV="1">
            <a:off x="6637338" y="2868613"/>
            <a:ext cx="1377950" cy="2641600"/>
          </a:xfrm>
          <a:prstGeom prst="bentConnector4">
            <a:avLst>
              <a:gd name="adj1" fmla="val 242699"/>
              <a:gd name="adj2" fmla="val 112161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07" name="文本框 133"/>
          <p:cNvSpPr txBox="1"/>
          <p:nvPr/>
        </p:nvSpPr>
        <p:spPr>
          <a:xfrm>
            <a:off x="4479925" y="5794375"/>
            <a:ext cx="3232150" cy="8302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规范化表结构设计中，会有最后修改时间字段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判断分库分表中是否存在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不存在，直接写入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存在，比较时间戳，写入比较新的数据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208" name="文本框 133"/>
          <p:cNvSpPr txBox="1"/>
          <p:nvPr/>
        </p:nvSpPr>
        <p:spPr>
          <a:xfrm>
            <a:off x="6453188" y="1836738"/>
            <a:ext cx="475456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迁移一轮之后，需要进行一次检查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如果不是一模一样，则需要针对不一样的数据，从单库读出覆盖分库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527300" y="2006600"/>
            <a:ext cx="4019550" cy="1992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674" name="文本框 9"/>
          <p:cNvSpPr txBox="1"/>
          <p:nvPr/>
        </p:nvSpPr>
        <p:spPr>
          <a:xfrm>
            <a:off x="2527300" y="2006600"/>
            <a:ext cx="4019550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JVM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剪去单角的矩形 10"/>
          <p:cNvSpPr/>
          <p:nvPr/>
        </p:nvSpPr>
        <p:spPr>
          <a:xfrm>
            <a:off x="2882900" y="955675"/>
            <a:ext cx="1366838" cy="619125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Car.class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974975" y="2260600"/>
            <a:ext cx="1181100" cy="406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Class 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846388" y="3265488"/>
            <a:ext cx="1439863" cy="50323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Car Class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97450" y="2319338"/>
            <a:ext cx="1231900" cy="14462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56200" y="2663825"/>
            <a:ext cx="914400" cy="2508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car 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56200" y="3055938"/>
            <a:ext cx="914400" cy="2508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car 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56200" y="3448050"/>
            <a:ext cx="914400" cy="2492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car 3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8682" name="文本框 9"/>
          <p:cNvSpPr txBox="1"/>
          <p:nvPr/>
        </p:nvSpPr>
        <p:spPr>
          <a:xfrm>
            <a:off x="4997450" y="2319338"/>
            <a:ext cx="1231900" cy="27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Car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实例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30" name="直接箭头连接符 29"/>
          <p:cNvCxnSpPr>
            <a:stCxn id="11" idx="1"/>
            <a:endCxn id="13" idx="0"/>
          </p:cNvCxnSpPr>
          <p:nvPr/>
        </p:nvCxnSpPr>
        <p:spPr>
          <a:xfrm>
            <a:off x="3565525" y="1574800"/>
            <a:ext cx="0" cy="685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3" idx="2"/>
            <a:endCxn id="2" idx="0"/>
          </p:cNvCxnSpPr>
          <p:nvPr/>
        </p:nvCxnSpPr>
        <p:spPr>
          <a:xfrm>
            <a:off x="3565525" y="2667000"/>
            <a:ext cx="0" cy="5984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" idx="6"/>
            <a:endCxn id="2" idx="0"/>
          </p:cNvCxnSpPr>
          <p:nvPr/>
        </p:nvCxnSpPr>
        <p:spPr>
          <a:xfrm flipV="1">
            <a:off x="4286250" y="3500438"/>
            <a:ext cx="730250" cy="174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86" name="文本框 9"/>
          <p:cNvSpPr txBox="1"/>
          <p:nvPr/>
        </p:nvSpPr>
        <p:spPr>
          <a:xfrm>
            <a:off x="2801938" y="2828925"/>
            <a:ext cx="1528762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加载并实例化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687" name="文本框 9"/>
          <p:cNvSpPr txBox="1"/>
          <p:nvPr/>
        </p:nvSpPr>
        <p:spPr>
          <a:xfrm>
            <a:off x="3771900" y="3490913"/>
            <a:ext cx="1530350" cy="27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实例化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圆角矩形 12"/>
          <p:cNvSpPr/>
          <p:nvPr/>
        </p:nvSpPr>
        <p:spPr>
          <a:xfrm>
            <a:off x="3594100" y="1298575"/>
            <a:ext cx="1962150" cy="4905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引导类加载器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Bootstrap ClassLoader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594100" y="2241550"/>
            <a:ext cx="1962150" cy="4905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拓展类加载器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Extension ClassLoader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594100" y="3182938"/>
            <a:ext cx="1962150" cy="492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Application ClassLoader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003425" y="4456113"/>
            <a:ext cx="1962150" cy="492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自定义类加载器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Custom ClassLoader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362575" y="4456113"/>
            <a:ext cx="1962150" cy="492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自定义类加载器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Custom ClassLoader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30" name="直接箭头连接符 29"/>
          <p:cNvCxnSpPr>
            <a:stCxn id="2" idx="0"/>
            <a:endCxn id="13" idx="2"/>
          </p:cNvCxnSpPr>
          <p:nvPr/>
        </p:nvCxnSpPr>
        <p:spPr>
          <a:xfrm flipV="1">
            <a:off x="4575175" y="1789113"/>
            <a:ext cx="0" cy="4524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2" idx="0"/>
            <a:endCxn id="13" idx="2"/>
          </p:cNvCxnSpPr>
          <p:nvPr/>
        </p:nvCxnSpPr>
        <p:spPr>
          <a:xfrm flipV="1">
            <a:off x="4575175" y="2732088"/>
            <a:ext cx="0" cy="4508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0"/>
            <a:endCxn id="3" idx="2"/>
          </p:cNvCxnSpPr>
          <p:nvPr/>
        </p:nvCxnSpPr>
        <p:spPr>
          <a:xfrm flipV="1">
            <a:off x="2984500" y="3675063"/>
            <a:ext cx="1590675" cy="781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2003425" y="5330825"/>
            <a:ext cx="1962150" cy="492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自定义类加载器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Custom ClassLoader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9" name="直接箭头连接符 8"/>
          <p:cNvCxnSpPr>
            <a:stCxn id="5" idx="0"/>
            <a:endCxn id="3" idx="2"/>
          </p:cNvCxnSpPr>
          <p:nvPr/>
        </p:nvCxnSpPr>
        <p:spPr>
          <a:xfrm flipH="1" flipV="1">
            <a:off x="4575175" y="3675063"/>
            <a:ext cx="1768475" cy="781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8" idx="0"/>
            <a:endCxn id="4" idx="2"/>
          </p:cNvCxnSpPr>
          <p:nvPr/>
        </p:nvCxnSpPr>
        <p:spPr>
          <a:xfrm flipV="1">
            <a:off x="2984500" y="4948238"/>
            <a:ext cx="0" cy="3825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08" name="文本框 5"/>
          <p:cNvSpPr txBox="1"/>
          <p:nvPr/>
        </p:nvSpPr>
        <p:spPr>
          <a:xfrm>
            <a:off x="4621213" y="2819400"/>
            <a:ext cx="792162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向上委托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709" name="文本框 5"/>
          <p:cNvSpPr txBox="1"/>
          <p:nvPr/>
        </p:nvSpPr>
        <p:spPr>
          <a:xfrm>
            <a:off x="4621213" y="1878013"/>
            <a:ext cx="792162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向上委托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710" name="文本框 5"/>
          <p:cNvSpPr txBox="1"/>
          <p:nvPr/>
        </p:nvSpPr>
        <p:spPr>
          <a:xfrm>
            <a:off x="2890838" y="3848100"/>
            <a:ext cx="792162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向上委托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711" name="文本框 5"/>
          <p:cNvSpPr txBox="1"/>
          <p:nvPr/>
        </p:nvSpPr>
        <p:spPr>
          <a:xfrm>
            <a:off x="2982913" y="5000625"/>
            <a:ext cx="793750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向上委托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5" name="直接箭头连接符 14"/>
          <p:cNvCxnSpPr>
            <a:stCxn id="8" idx="0"/>
            <a:endCxn id="4" idx="2"/>
          </p:cNvCxnSpPr>
          <p:nvPr/>
        </p:nvCxnSpPr>
        <p:spPr>
          <a:xfrm>
            <a:off x="5864225" y="1585913"/>
            <a:ext cx="0" cy="18002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13" name="文本框 5"/>
          <p:cNvSpPr txBox="1"/>
          <p:nvPr/>
        </p:nvSpPr>
        <p:spPr>
          <a:xfrm>
            <a:off x="5864225" y="2255838"/>
            <a:ext cx="109696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父类加载失败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交由子类处理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714" name="文本框 5"/>
          <p:cNvSpPr txBox="1"/>
          <p:nvPr/>
        </p:nvSpPr>
        <p:spPr>
          <a:xfrm>
            <a:off x="2686050" y="1406525"/>
            <a:ext cx="908050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jre/lib/rt.jar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715" name="文本框 5"/>
          <p:cNvSpPr txBox="1"/>
          <p:nvPr/>
        </p:nvSpPr>
        <p:spPr>
          <a:xfrm>
            <a:off x="2665413" y="2347913"/>
            <a:ext cx="950912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jre/lib/ext/*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716" name="文本框 5"/>
          <p:cNvSpPr txBox="1"/>
          <p:nvPr/>
        </p:nvSpPr>
        <p:spPr>
          <a:xfrm>
            <a:off x="2836863" y="3290888"/>
            <a:ext cx="757237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ClassPath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765300" y="1974850"/>
            <a:ext cx="1450975" cy="263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76425" y="2136775"/>
            <a:ext cx="1227138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Mysql Master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5" name="直接箭头连接符 14"/>
          <p:cNvCxnSpPr>
            <a:endCxn id="2" idx="3"/>
          </p:cNvCxnSpPr>
          <p:nvPr/>
        </p:nvCxnSpPr>
        <p:spPr>
          <a:xfrm>
            <a:off x="2490788" y="2749550"/>
            <a:ext cx="1588" cy="1298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剪去单角的矩形 1"/>
          <p:cNvSpPr/>
          <p:nvPr/>
        </p:nvSpPr>
        <p:spPr>
          <a:xfrm>
            <a:off x="1879600" y="4048125"/>
            <a:ext cx="1227138" cy="431800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Binary Log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89450" y="1974850"/>
            <a:ext cx="3051175" cy="263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48338" y="2136775"/>
            <a:ext cx="1227138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Mysql Slave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剪去单角的矩形 10"/>
          <p:cNvSpPr/>
          <p:nvPr/>
        </p:nvSpPr>
        <p:spPr>
          <a:xfrm>
            <a:off x="5751513" y="4048125"/>
            <a:ext cx="1227138" cy="431800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Relay Log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0728" name="文本框 5"/>
          <p:cNvSpPr txBox="1"/>
          <p:nvPr/>
        </p:nvSpPr>
        <p:spPr>
          <a:xfrm>
            <a:off x="1989138" y="3095625"/>
            <a:ext cx="1008062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Data Changes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721225" y="2084388"/>
            <a:ext cx="915988" cy="7207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I/O Thread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905500" y="2873375"/>
            <a:ext cx="914400" cy="7207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Sql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Thread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8" name="曲线连接符 17"/>
          <p:cNvCxnSpPr>
            <a:stCxn id="16" idx="2"/>
            <a:endCxn id="11" idx="2"/>
          </p:cNvCxnSpPr>
          <p:nvPr/>
        </p:nvCxnSpPr>
        <p:spPr>
          <a:xfrm rot="10800000" flipV="1">
            <a:off x="5751513" y="3233738"/>
            <a:ext cx="152400" cy="1028700"/>
          </a:xfrm>
          <a:prstGeom prst="curvedConnector3">
            <a:avLst>
              <a:gd name="adj1" fmla="val 25560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1" idx="0"/>
            <a:endCxn id="16" idx="6"/>
          </p:cNvCxnSpPr>
          <p:nvPr/>
        </p:nvCxnSpPr>
        <p:spPr>
          <a:xfrm flipH="1" flipV="1">
            <a:off x="6819900" y="3233738"/>
            <a:ext cx="158750" cy="1030288"/>
          </a:xfrm>
          <a:prstGeom prst="curvedConnector3">
            <a:avLst>
              <a:gd name="adj1" fmla="val -15060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33" name="文本框 5"/>
          <p:cNvSpPr txBox="1"/>
          <p:nvPr/>
        </p:nvSpPr>
        <p:spPr>
          <a:xfrm>
            <a:off x="5272088" y="3594100"/>
            <a:ext cx="47942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Read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0734" name="文本框 5"/>
          <p:cNvSpPr txBox="1"/>
          <p:nvPr/>
        </p:nvSpPr>
        <p:spPr>
          <a:xfrm>
            <a:off x="6961188" y="3594100"/>
            <a:ext cx="579437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Replay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0735" name="文本框 5"/>
          <p:cNvSpPr txBox="1"/>
          <p:nvPr/>
        </p:nvSpPr>
        <p:spPr>
          <a:xfrm>
            <a:off x="3406775" y="2957513"/>
            <a:ext cx="47942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Read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3" name="曲线连接符 22"/>
          <p:cNvCxnSpPr>
            <a:stCxn id="12" idx="4"/>
            <a:endCxn id="11" idx="2"/>
          </p:cNvCxnSpPr>
          <p:nvPr/>
        </p:nvCxnSpPr>
        <p:spPr>
          <a:xfrm rot="5400000" flipV="1">
            <a:off x="4737100" y="3248025"/>
            <a:ext cx="1457325" cy="571500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37" name="文本框 5"/>
          <p:cNvSpPr txBox="1"/>
          <p:nvPr/>
        </p:nvSpPr>
        <p:spPr>
          <a:xfrm>
            <a:off x="4938713" y="3095625"/>
            <a:ext cx="51117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Write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5" name="曲线连接符 24"/>
          <p:cNvCxnSpPr>
            <a:stCxn id="12" idx="2"/>
            <a:endCxn id="2" idx="0"/>
          </p:cNvCxnSpPr>
          <p:nvPr/>
        </p:nvCxnSpPr>
        <p:spPr>
          <a:xfrm rot="10800000" flipV="1">
            <a:off x="3105150" y="2444750"/>
            <a:ext cx="1616075" cy="1819275"/>
          </a:xfrm>
          <a:prstGeom prst="curvedConnector3">
            <a:avLst>
              <a:gd name="adj1" fmla="val 6842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2" idx="0"/>
            <a:endCxn id="12" idx="3"/>
          </p:cNvCxnSpPr>
          <p:nvPr/>
        </p:nvCxnSpPr>
        <p:spPr>
          <a:xfrm flipV="1">
            <a:off x="3106738" y="2698750"/>
            <a:ext cx="1747838" cy="156527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1787525" y="2722563"/>
            <a:ext cx="1552575" cy="13827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51038" y="3121025"/>
            <a:ext cx="1227138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事务管理器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5" name="肘形连接符 4"/>
          <p:cNvCxnSpPr>
            <a:stCxn id="8" idx="3"/>
            <a:endCxn id="15" idx="2"/>
          </p:cNvCxnSpPr>
          <p:nvPr/>
        </p:nvCxnSpPr>
        <p:spPr>
          <a:xfrm flipV="1">
            <a:off x="3178175" y="2292350"/>
            <a:ext cx="1631950" cy="1136650"/>
          </a:xfrm>
          <a:prstGeom prst="bentConnector3">
            <a:avLst>
              <a:gd name="adj1" fmla="val 50019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8" idx="3"/>
            <a:endCxn id="9" idx="2"/>
          </p:cNvCxnSpPr>
          <p:nvPr/>
        </p:nvCxnSpPr>
        <p:spPr>
          <a:xfrm>
            <a:off x="3178175" y="3429000"/>
            <a:ext cx="16319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8" idx="3"/>
            <a:endCxn id="16" idx="2"/>
          </p:cNvCxnSpPr>
          <p:nvPr/>
        </p:nvCxnSpPr>
        <p:spPr>
          <a:xfrm>
            <a:off x="3178175" y="3429000"/>
            <a:ext cx="1631950" cy="1136650"/>
          </a:xfrm>
          <a:prstGeom prst="bentConnector3">
            <a:avLst>
              <a:gd name="adj1" fmla="val 50019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50" name="文本框 5"/>
          <p:cNvSpPr txBox="1"/>
          <p:nvPr/>
        </p:nvSpPr>
        <p:spPr>
          <a:xfrm>
            <a:off x="4086225" y="2016125"/>
            <a:ext cx="63182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询问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圆柱形 8"/>
          <p:cNvSpPr/>
          <p:nvPr/>
        </p:nvSpPr>
        <p:spPr>
          <a:xfrm>
            <a:off x="4810125" y="2968625"/>
            <a:ext cx="1047750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2" name="文本框 5"/>
          <p:cNvSpPr txBox="1"/>
          <p:nvPr/>
        </p:nvSpPr>
        <p:spPr>
          <a:xfrm>
            <a:off x="6035675" y="3292475"/>
            <a:ext cx="1816100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全返回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OK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，执行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3" name="文本框 5"/>
          <p:cNvSpPr txBox="1"/>
          <p:nvPr/>
        </p:nvSpPr>
        <p:spPr>
          <a:xfrm>
            <a:off x="4635500" y="688975"/>
            <a:ext cx="1579563" cy="5826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</a:rPr>
              <a:t>分布式事务</a:t>
            </a:r>
            <a:endParaRPr lang="en-US" altLang="zh-CN" sz="1600"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en-US" altLang="zh-CN" sz="1600">
                <a:latin typeface="华文楷体" panose="02010600040101010101" charset="-122"/>
                <a:ea typeface="华文楷体" panose="02010600040101010101" charset="-122"/>
              </a:rPr>
              <a:t>XA/</a:t>
            </a:r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</a:rPr>
              <a:t>二阶段提交</a:t>
            </a:r>
            <a:endParaRPr lang="zh-CN" altLang="en-US" sz="16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圆柱形 14"/>
          <p:cNvSpPr/>
          <p:nvPr/>
        </p:nvSpPr>
        <p:spPr>
          <a:xfrm>
            <a:off x="4810125" y="1830388"/>
            <a:ext cx="1047750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圆柱形 15"/>
          <p:cNvSpPr/>
          <p:nvPr/>
        </p:nvSpPr>
        <p:spPr>
          <a:xfrm>
            <a:off x="4810125" y="4105275"/>
            <a:ext cx="1047750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3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6" name="文本框 5"/>
          <p:cNvSpPr txBox="1"/>
          <p:nvPr/>
        </p:nvSpPr>
        <p:spPr>
          <a:xfrm>
            <a:off x="4086225" y="3121025"/>
            <a:ext cx="631825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询问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7" name="文本框 5"/>
          <p:cNvSpPr txBox="1"/>
          <p:nvPr/>
        </p:nvSpPr>
        <p:spPr>
          <a:xfrm>
            <a:off x="4086225" y="4291013"/>
            <a:ext cx="631825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询问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1951038" y="3121025"/>
            <a:ext cx="1227138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事务管理器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5" name="肘形连接符 4"/>
          <p:cNvCxnSpPr>
            <a:stCxn id="15" idx="2"/>
            <a:endCxn id="8" idx="0"/>
          </p:cNvCxnSpPr>
          <p:nvPr/>
        </p:nvCxnSpPr>
        <p:spPr>
          <a:xfrm rot="10800000" flipV="1">
            <a:off x="2564765" y="2473325"/>
            <a:ext cx="1521460" cy="64706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50" name="文本框 5"/>
          <p:cNvSpPr txBox="1"/>
          <p:nvPr/>
        </p:nvSpPr>
        <p:spPr>
          <a:xfrm>
            <a:off x="4086225" y="2016125"/>
            <a:ext cx="63182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询问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圆柱形 8"/>
          <p:cNvSpPr/>
          <p:nvPr/>
        </p:nvSpPr>
        <p:spPr>
          <a:xfrm>
            <a:off x="4086225" y="3928110"/>
            <a:ext cx="1047750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2" name="文本框 5"/>
          <p:cNvSpPr txBox="1"/>
          <p:nvPr/>
        </p:nvSpPr>
        <p:spPr>
          <a:xfrm>
            <a:off x="6035675" y="3292475"/>
            <a:ext cx="1816100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全返回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OK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，执行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3" name="文本框 5"/>
          <p:cNvSpPr txBox="1"/>
          <p:nvPr/>
        </p:nvSpPr>
        <p:spPr>
          <a:xfrm>
            <a:off x="4825842" y="688975"/>
            <a:ext cx="11988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</a:rPr>
              <a:t>分布式事务</a:t>
            </a:r>
            <a:endParaRPr lang="en-US" altLang="zh-CN" sz="1600"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zh-CN" sz="1600">
                <a:latin typeface="华文楷体" panose="02010600040101010101" charset="-122"/>
                <a:ea typeface="华文楷体" panose="02010600040101010101" charset="-122"/>
              </a:rPr>
              <a:t>三</a:t>
            </a:r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</a:rPr>
              <a:t>阶段提交</a:t>
            </a:r>
            <a:endParaRPr lang="zh-CN" altLang="en-US" sz="16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圆柱形 14"/>
          <p:cNvSpPr/>
          <p:nvPr/>
        </p:nvSpPr>
        <p:spPr>
          <a:xfrm>
            <a:off x="4086225" y="2012633"/>
            <a:ext cx="1047750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6" name="文本框 5"/>
          <p:cNvSpPr txBox="1"/>
          <p:nvPr/>
        </p:nvSpPr>
        <p:spPr>
          <a:xfrm>
            <a:off x="2858135" y="4389755"/>
            <a:ext cx="105029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CanCommit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" name="肘形连接符 1"/>
          <p:cNvCxnSpPr>
            <a:stCxn id="9" idx="2"/>
            <a:endCxn id="8" idx="2"/>
          </p:cNvCxnSpPr>
          <p:nvPr/>
        </p:nvCxnSpPr>
        <p:spPr>
          <a:xfrm rot="10800000">
            <a:off x="2565400" y="3736975"/>
            <a:ext cx="1520825" cy="65278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8" idx="2"/>
            <a:endCxn id="9" idx="3"/>
          </p:cNvCxnSpPr>
          <p:nvPr/>
        </p:nvCxnSpPr>
        <p:spPr>
          <a:xfrm rot="5400000" flipV="1">
            <a:off x="3030220" y="3270885"/>
            <a:ext cx="1113790" cy="2045335"/>
          </a:xfrm>
          <a:prstGeom prst="bentConnector3">
            <a:avLst>
              <a:gd name="adj1" fmla="val 121351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5"/>
          <p:cNvSpPr txBox="1"/>
          <p:nvPr/>
        </p:nvSpPr>
        <p:spPr>
          <a:xfrm>
            <a:off x="2858135" y="5093335"/>
            <a:ext cx="101473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PerCommit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肘形连接符 9"/>
          <p:cNvCxnSpPr>
            <a:stCxn id="8" idx="0"/>
            <a:endCxn id="15" idx="1"/>
          </p:cNvCxnSpPr>
          <p:nvPr/>
        </p:nvCxnSpPr>
        <p:spPr>
          <a:xfrm rot="16200000">
            <a:off x="3032760" y="1544320"/>
            <a:ext cx="1108075" cy="2045335"/>
          </a:xfrm>
          <a:prstGeom prst="bentConnector3">
            <a:avLst>
              <a:gd name="adj1" fmla="val 12149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9" idx="1"/>
            <a:endCxn id="8" idx="3"/>
          </p:cNvCxnSpPr>
          <p:nvPr/>
        </p:nvCxnSpPr>
        <p:spPr>
          <a:xfrm rot="16200000" flipV="1">
            <a:off x="3644900" y="2962910"/>
            <a:ext cx="499110" cy="143129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5"/>
          <p:cNvSpPr txBox="1"/>
          <p:nvPr/>
        </p:nvSpPr>
        <p:spPr>
          <a:xfrm>
            <a:off x="3310890" y="3461385"/>
            <a:ext cx="96837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3. doCommit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3" name="肘形连接符 12"/>
          <p:cNvCxnSpPr>
            <a:stCxn id="15" idx="3"/>
            <a:endCxn id="8" idx="3"/>
          </p:cNvCxnSpPr>
          <p:nvPr/>
        </p:nvCxnSpPr>
        <p:spPr>
          <a:xfrm rot="5400000">
            <a:off x="3648075" y="2466340"/>
            <a:ext cx="493395" cy="143129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5"/>
          <p:cNvSpPr txBox="1"/>
          <p:nvPr/>
        </p:nvSpPr>
        <p:spPr>
          <a:xfrm>
            <a:off x="2858135" y="2473325"/>
            <a:ext cx="105029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CanCommit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8" name="文本框 5"/>
          <p:cNvSpPr txBox="1"/>
          <p:nvPr/>
        </p:nvSpPr>
        <p:spPr>
          <a:xfrm>
            <a:off x="2893695" y="1798320"/>
            <a:ext cx="101473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PerCommit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2133600" y="2871788"/>
            <a:ext cx="1030288" cy="639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A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18038" y="1824038"/>
            <a:ext cx="1028700" cy="639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r>
              <a:rPr 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B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18038" y="3919538"/>
            <a:ext cx="1028700" cy="639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r>
              <a:rPr 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C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圆柱形 8"/>
          <p:cNvSpPr/>
          <p:nvPr/>
        </p:nvSpPr>
        <p:spPr>
          <a:xfrm>
            <a:off x="6551613" y="2730500"/>
            <a:ext cx="1046163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A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圆柱形 14"/>
          <p:cNvSpPr/>
          <p:nvPr/>
        </p:nvSpPr>
        <p:spPr>
          <a:xfrm>
            <a:off x="6551613" y="1682750"/>
            <a:ext cx="1046163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B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圆柱形 15"/>
          <p:cNvSpPr/>
          <p:nvPr/>
        </p:nvSpPr>
        <p:spPr>
          <a:xfrm>
            <a:off x="6551613" y="3778250"/>
            <a:ext cx="1046163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C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6" name="直接箭头连接符 5"/>
          <p:cNvCxnSpPr>
            <a:stCxn id="17" idx="3"/>
            <a:endCxn id="9" idx="2"/>
          </p:cNvCxnSpPr>
          <p:nvPr/>
        </p:nvCxnSpPr>
        <p:spPr>
          <a:xfrm>
            <a:off x="3163888" y="3190875"/>
            <a:ext cx="33877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2" idx="3"/>
            <a:endCxn id="15" idx="2"/>
          </p:cNvCxnSpPr>
          <p:nvPr/>
        </p:nvCxnSpPr>
        <p:spPr>
          <a:xfrm>
            <a:off x="5646738" y="2144713"/>
            <a:ext cx="9048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" idx="3"/>
            <a:endCxn id="16" idx="2"/>
          </p:cNvCxnSpPr>
          <p:nvPr/>
        </p:nvCxnSpPr>
        <p:spPr>
          <a:xfrm>
            <a:off x="5646738" y="4238625"/>
            <a:ext cx="9048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17" idx="3"/>
            <a:endCxn id="2" idx="1"/>
          </p:cNvCxnSpPr>
          <p:nvPr/>
        </p:nvCxnSpPr>
        <p:spPr>
          <a:xfrm flipV="1">
            <a:off x="3163888" y="2144713"/>
            <a:ext cx="1454150" cy="1046163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17" idx="3"/>
            <a:endCxn id="3" idx="1"/>
          </p:cNvCxnSpPr>
          <p:nvPr/>
        </p:nvCxnSpPr>
        <p:spPr>
          <a:xfrm>
            <a:off x="3163888" y="3190875"/>
            <a:ext cx="1454150" cy="104775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780" name="文本框 5"/>
          <p:cNvSpPr txBox="1"/>
          <p:nvPr/>
        </p:nvSpPr>
        <p:spPr>
          <a:xfrm>
            <a:off x="4037013" y="1868488"/>
            <a:ext cx="5810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try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2781" name="文本框 5"/>
          <p:cNvSpPr txBox="1"/>
          <p:nvPr/>
        </p:nvSpPr>
        <p:spPr>
          <a:xfrm>
            <a:off x="4037013" y="3963988"/>
            <a:ext cx="581025" cy="27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try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2782" name="文本框 5"/>
          <p:cNvSpPr txBox="1"/>
          <p:nvPr/>
        </p:nvSpPr>
        <p:spPr>
          <a:xfrm>
            <a:off x="5673725" y="2916238"/>
            <a:ext cx="877888" cy="27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confirm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2783" name="文本框 5"/>
          <p:cNvSpPr txBox="1"/>
          <p:nvPr/>
        </p:nvSpPr>
        <p:spPr>
          <a:xfrm>
            <a:off x="5661025" y="1868488"/>
            <a:ext cx="8763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confirm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2784" name="文本框 5"/>
          <p:cNvSpPr txBox="1"/>
          <p:nvPr/>
        </p:nvSpPr>
        <p:spPr>
          <a:xfrm>
            <a:off x="5673725" y="3963988"/>
            <a:ext cx="877888" cy="27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confirm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2785" name="文本框 5"/>
          <p:cNvSpPr txBox="1"/>
          <p:nvPr/>
        </p:nvSpPr>
        <p:spPr>
          <a:xfrm>
            <a:off x="4130675" y="1323975"/>
            <a:ext cx="200342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3.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任一出现失败，则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cancel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1627188" y="2317750"/>
            <a:ext cx="1030288" cy="639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A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57763" y="2317750"/>
            <a:ext cx="1028700" cy="639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r>
              <a:rPr 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B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圆柱形 8"/>
          <p:cNvSpPr/>
          <p:nvPr/>
        </p:nvSpPr>
        <p:spPr>
          <a:xfrm>
            <a:off x="1119188" y="4419600"/>
            <a:ext cx="2044700" cy="822325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4" name="直接箭头连接符 3"/>
          <p:cNvCxnSpPr>
            <a:stCxn id="17" idx="3"/>
            <a:endCxn id="34" idx="1"/>
          </p:cNvCxnSpPr>
          <p:nvPr/>
        </p:nvCxnSpPr>
        <p:spPr>
          <a:xfrm>
            <a:off x="2657475" y="2638425"/>
            <a:ext cx="6350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5238" y="4802188"/>
            <a:ext cx="752475" cy="323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消息表</a:t>
            </a:r>
            <a:endParaRPr 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73300" y="4802188"/>
            <a:ext cx="752475" cy="323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业务表</a:t>
            </a:r>
            <a:endParaRPr 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799" name="文本框 5"/>
          <p:cNvSpPr txBox="1"/>
          <p:nvPr/>
        </p:nvSpPr>
        <p:spPr>
          <a:xfrm>
            <a:off x="1579563" y="5241925"/>
            <a:ext cx="1125537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A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圆柱形 25"/>
          <p:cNvSpPr/>
          <p:nvPr/>
        </p:nvSpPr>
        <p:spPr>
          <a:xfrm>
            <a:off x="4449763" y="4419600"/>
            <a:ext cx="2043113" cy="822325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95813" y="4802188"/>
            <a:ext cx="752475" cy="323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消息表</a:t>
            </a:r>
            <a:endParaRPr 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602288" y="4802188"/>
            <a:ext cx="752475" cy="323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业务表</a:t>
            </a:r>
            <a:endParaRPr 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803" name="文本框 5"/>
          <p:cNvSpPr txBox="1"/>
          <p:nvPr/>
        </p:nvSpPr>
        <p:spPr>
          <a:xfrm>
            <a:off x="4908550" y="5241925"/>
            <a:ext cx="1125538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B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92475" y="2490788"/>
            <a:ext cx="1028700" cy="2936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MQ</a:t>
            </a:r>
            <a:endParaRPr 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35" name="直接箭头连接符 34"/>
          <p:cNvCxnSpPr>
            <a:stCxn id="17" idx="3"/>
            <a:endCxn id="34" idx="1"/>
          </p:cNvCxnSpPr>
          <p:nvPr/>
        </p:nvCxnSpPr>
        <p:spPr>
          <a:xfrm>
            <a:off x="4321175" y="2638425"/>
            <a:ext cx="636588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7" idx="2"/>
            <a:endCxn id="20" idx="0"/>
          </p:cNvCxnSpPr>
          <p:nvPr/>
        </p:nvCxnSpPr>
        <p:spPr>
          <a:xfrm rot="5400000" flipV="1">
            <a:off x="1473994" y="3626644"/>
            <a:ext cx="1844675" cy="506413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7" idx="2"/>
            <a:endCxn id="8" idx="0"/>
          </p:cNvCxnSpPr>
          <p:nvPr/>
        </p:nvCxnSpPr>
        <p:spPr>
          <a:xfrm rot="5400000">
            <a:off x="970756" y="3629819"/>
            <a:ext cx="1844675" cy="500063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" idx="2"/>
            <a:endCxn id="28" idx="0"/>
          </p:cNvCxnSpPr>
          <p:nvPr/>
        </p:nvCxnSpPr>
        <p:spPr>
          <a:xfrm rot="5400000" flipV="1">
            <a:off x="4803775" y="3625850"/>
            <a:ext cx="1844675" cy="50800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" idx="2"/>
            <a:endCxn id="27" idx="0"/>
          </p:cNvCxnSpPr>
          <p:nvPr/>
        </p:nvCxnSpPr>
        <p:spPr>
          <a:xfrm rot="5400000">
            <a:off x="4299744" y="3629819"/>
            <a:ext cx="1844675" cy="500063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10" name="文本框 5"/>
          <p:cNvSpPr txBox="1"/>
          <p:nvPr/>
        </p:nvSpPr>
        <p:spPr>
          <a:xfrm>
            <a:off x="2649538" y="4054475"/>
            <a:ext cx="39687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811" name="文本框 5"/>
          <p:cNvSpPr txBox="1"/>
          <p:nvPr/>
        </p:nvSpPr>
        <p:spPr>
          <a:xfrm>
            <a:off x="1266825" y="4054475"/>
            <a:ext cx="43497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812" name="文本框 5"/>
          <p:cNvSpPr txBox="1"/>
          <p:nvPr/>
        </p:nvSpPr>
        <p:spPr>
          <a:xfrm>
            <a:off x="4595813" y="4054475"/>
            <a:ext cx="395287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813" name="文本框 5"/>
          <p:cNvSpPr txBox="1"/>
          <p:nvPr/>
        </p:nvSpPr>
        <p:spPr>
          <a:xfrm>
            <a:off x="5986463" y="4054475"/>
            <a:ext cx="39687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292475" y="1282700"/>
            <a:ext cx="1028700" cy="5715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Zookeeper</a:t>
            </a:r>
            <a:endParaRPr 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45" name="肘形连接符 44"/>
          <p:cNvCxnSpPr>
            <a:stCxn id="2" idx="0"/>
            <a:endCxn id="44" idx="3"/>
          </p:cNvCxnSpPr>
          <p:nvPr/>
        </p:nvCxnSpPr>
        <p:spPr>
          <a:xfrm rot="16200000" flipV="1">
            <a:off x="4521994" y="1367631"/>
            <a:ext cx="749300" cy="1150938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44" idx="1"/>
            <a:endCxn id="17" idx="0"/>
          </p:cNvCxnSpPr>
          <p:nvPr/>
        </p:nvCxnSpPr>
        <p:spPr>
          <a:xfrm rot="10800000" flipV="1">
            <a:off x="2141538" y="1568450"/>
            <a:ext cx="1150938" cy="7493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17" name="文本框 5"/>
          <p:cNvSpPr txBox="1"/>
          <p:nvPr/>
        </p:nvSpPr>
        <p:spPr>
          <a:xfrm>
            <a:off x="4321175" y="1282700"/>
            <a:ext cx="18891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修改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orderId = 1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的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node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值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818" name="文本框 5"/>
          <p:cNvSpPr txBox="1"/>
          <p:nvPr/>
        </p:nvSpPr>
        <p:spPr>
          <a:xfrm>
            <a:off x="1196975" y="1282700"/>
            <a:ext cx="20955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对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orderId = 1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的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node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注册监听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254250" y="3154044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27613" y="3262313"/>
            <a:ext cx="979488" cy="3413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RocketMQ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386138" y="3438525"/>
            <a:ext cx="16414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肘形连接符 3"/>
          <p:cNvCxnSpPr>
            <a:stCxn id="2" idx="0"/>
            <a:endCxn id="3" idx="0"/>
          </p:cNvCxnSpPr>
          <p:nvPr/>
        </p:nvCxnSpPr>
        <p:spPr>
          <a:xfrm rot="16200000" flipH="1">
            <a:off x="4114800" y="1858963"/>
            <a:ext cx="107950" cy="2698750"/>
          </a:xfrm>
          <a:prstGeom prst="bentConnector3">
            <a:avLst>
              <a:gd name="adj1" fmla="val -21929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21" name="文本框 133"/>
          <p:cNvSpPr txBox="1"/>
          <p:nvPr/>
        </p:nvSpPr>
        <p:spPr>
          <a:xfrm>
            <a:off x="3475038" y="2624138"/>
            <a:ext cx="1465262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发送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Prepared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消息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822" name="文本框 133"/>
          <p:cNvSpPr txBox="1"/>
          <p:nvPr/>
        </p:nvSpPr>
        <p:spPr>
          <a:xfrm>
            <a:off x="3386138" y="3162300"/>
            <a:ext cx="1441450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</a:t>
            </a:r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发送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Confirm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消息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圆柱形 7"/>
          <p:cNvSpPr/>
          <p:nvPr/>
        </p:nvSpPr>
        <p:spPr>
          <a:xfrm>
            <a:off x="661988" y="2955925"/>
            <a:ext cx="1046163" cy="9652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1" name="直接箭头连接符 10"/>
          <p:cNvCxnSpPr>
            <a:stCxn id="2" idx="1"/>
            <a:endCxn id="8" idx="4"/>
          </p:cNvCxnSpPr>
          <p:nvPr/>
        </p:nvCxnSpPr>
        <p:spPr>
          <a:xfrm flipH="1">
            <a:off x="1708150" y="3438525"/>
            <a:ext cx="5461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319645" y="3143885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4826" name="文本框 133"/>
          <p:cNvSpPr txBox="1"/>
          <p:nvPr/>
        </p:nvSpPr>
        <p:spPr>
          <a:xfrm>
            <a:off x="5565775" y="2701925"/>
            <a:ext cx="21971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3. A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系统发送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Confirm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消息之后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MQ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就会让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B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系统消费这条消息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827" name="文本框 133"/>
          <p:cNvSpPr txBox="1"/>
          <p:nvPr/>
        </p:nvSpPr>
        <p:spPr>
          <a:xfrm>
            <a:off x="3386138" y="4122738"/>
            <a:ext cx="2771775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发送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Confirm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消息失败，回调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A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系统接口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5" name="肘形连接符 4"/>
          <p:cNvCxnSpPr>
            <a:stCxn id="3" idx="2"/>
            <a:endCxn id="2" idx="2"/>
          </p:cNvCxnSpPr>
          <p:nvPr/>
        </p:nvCxnSpPr>
        <p:spPr>
          <a:xfrm rot="5400000">
            <a:off x="4109244" y="2313781"/>
            <a:ext cx="119063" cy="2698750"/>
          </a:xfrm>
          <a:prstGeom prst="bentConnector3">
            <a:avLst>
              <a:gd name="adj1" fmla="val 29920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3" idx="3"/>
            <a:endCxn id="22" idx="1"/>
          </p:cNvCxnSpPr>
          <p:nvPr/>
        </p:nvCxnSpPr>
        <p:spPr>
          <a:xfrm flipV="1">
            <a:off x="6007100" y="3429000"/>
            <a:ext cx="1312863" cy="47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940300" y="1466850"/>
            <a:ext cx="1066800" cy="6175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Zookeeper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9" name="肘形连接符 8"/>
          <p:cNvCxnSpPr>
            <a:stCxn id="3" idx="3"/>
            <a:endCxn id="22" idx="1"/>
          </p:cNvCxnSpPr>
          <p:nvPr/>
        </p:nvCxnSpPr>
        <p:spPr>
          <a:xfrm rot="10800000" flipV="1">
            <a:off x="2732088" y="1741488"/>
            <a:ext cx="2208213" cy="141287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22" idx="0"/>
            <a:endCxn id="7" idx="3"/>
          </p:cNvCxnSpPr>
          <p:nvPr/>
        </p:nvCxnSpPr>
        <p:spPr>
          <a:xfrm rot="16200000" flipV="1">
            <a:off x="6262688" y="1519238"/>
            <a:ext cx="1368425" cy="18796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33" name="文本框 133"/>
          <p:cNvSpPr txBox="1"/>
          <p:nvPr/>
        </p:nvSpPr>
        <p:spPr>
          <a:xfrm>
            <a:off x="6007100" y="1465263"/>
            <a:ext cx="1404938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B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系统失败通知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ZK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834" name="文本框 133"/>
          <p:cNvSpPr txBox="1"/>
          <p:nvPr/>
        </p:nvSpPr>
        <p:spPr>
          <a:xfrm>
            <a:off x="3719513" y="1465263"/>
            <a:ext cx="110807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ZK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通知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A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254250" y="3154044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8" name="圆柱形 7"/>
          <p:cNvSpPr/>
          <p:nvPr/>
        </p:nvSpPr>
        <p:spPr>
          <a:xfrm>
            <a:off x="2297113" y="4508500"/>
            <a:ext cx="1046163" cy="9652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76490" y="3154044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圆柱形 3"/>
          <p:cNvSpPr/>
          <p:nvPr/>
        </p:nvSpPr>
        <p:spPr>
          <a:xfrm>
            <a:off x="7518400" y="4508500"/>
            <a:ext cx="1047750" cy="9652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32250" y="3257550"/>
            <a:ext cx="979488" cy="3413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MQ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56250" y="3151188"/>
            <a:ext cx="1374775" cy="568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最大努力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通知服务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7" name="直接箭头连接符 6"/>
          <p:cNvCxnSpPr>
            <a:stCxn id="2" idx="3"/>
            <a:endCxn id="5" idx="1"/>
          </p:cNvCxnSpPr>
          <p:nvPr/>
        </p:nvCxnSpPr>
        <p:spPr>
          <a:xfrm flipV="1">
            <a:off x="3386138" y="3429000"/>
            <a:ext cx="646113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>
            <a:off x="5011738" y="3429000"/>
            <a:ext cx="544513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3"/>
            <a:endCxn id="3" idx="1"/>
          </p:cNvCxnSpPr>
          <p:nvPr/>
        </p:nvCxnSpPr>
        <p:spPr>
          <a:xfrm>
            <a:off x="6931025" y="3435350"/>
            <a:ext cx="546100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2"/>
            <a:endCxn id="4" idx="1"/>
          </p:cNvCxnSpPr>
          <p:nvPr/>
        </p:nvCxnSpPr>
        <p:spPr>
          <a:xfrm flipH="1">
            <a:off x="8042275" y="3722688"/>
            <a:ext cx="0" cy="7858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2"/>
            <a:endCxn id="4" idx="1"/>
          </p:cNvCxnSpPr>
          <p:nvPr/>
        </p:nvCxnSpPr>
        <p:spPr>
          <a:xfrm flipH="1">
            <a:off x="2819400" y="3719513"/>
            <a:ext cx="1588" cy="7858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073525" y="1530350"/>
            <a:ext cx="28575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最大努力通知</a:t>
            </a:r>
            <a:endParaRPr lang="en-US" altLang="zh-CN" sz="16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圆柱形 7"/>
          <p:cNvSpPr/>
          <p:nvPr/>
        </p:nvSpPr>
        <p:spPr>
          <a:xfrm>
            <a:off x="2798763" y="3103245"/>
            <a:ext cx="1046163" cy="9652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RM1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圆柱形 3"/>
          <p:cNvSpPr/>
          <p:nvPr/>
        </p:nvSpPr>
        <p:spPr>
          <a:xfrm>
            <a:off x="8180070" y="3103245"/>
            <a:ext cx="1047750" cy="9652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RM2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7665" y="3329305"/>
            <a:ext cx="1131570" cy="5137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TC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32250" y="0"/>
            <a:ext cx="28575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Seata TA</a:t>
            </a:r>
            <a:endParaRPr lang="en-US" altLang="zh-CN" sz="16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799080" y="1499235"/>
            <a:ext cx="1046480" cy="5689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Request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5" name="直接箭头连接符 14"/>
          <p:cNvCxnSpPr>
            <a:stCxn id="14" idx="2"/>
            <a:endCxn id="8" idx="1"/>
          </p:cNvCxnSpPr>
          <p:nvPr/>
        </p:nvCxnSpPr>
        <p:spPr>
          <a:xfrm>
            <a:off x="3322320" y="2068195"/>
            <a:ext cx="0" cy="1035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370330" y="3171190"/>
            <a:ext cx="14287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1. 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执行业务数据</a:t>
            </a:r>
            <a:endParaRPr lang="zh-CN" alt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2. 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回滚日志记录</a:t>
            </a:r>
            <a:endParaRPr lang="zh-CN" alt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3. 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提交本地事务</a:t>
            </a:r>
            <a:endParaRPr lang="zh-CN" alt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4. 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释放资源</a:t>
            </a:r>
            <a:endParaRPr lang="zh-CN" alt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7" name="直接箭头连接符 16"/>
          <p:cNvCxnSpPr>
            <a:stCxn id="8" idx="4"/>
            <a:endCxn id="5" idx="1"/>
          </p:cNvCxnSpPr>
          <p:nvPr/>
        </p:nvCxnSpPr>
        <p:spPr>
          <a:xfrm>
            <a:off x="3845560" y="3585845"/>
            <a:ext cx="160210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308475" y="3291205"/>
            <a:ext cx="890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Yes Or No</a:t>
            </a:r>
            <a:endParaRPr 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1" name="肘形连接符 20"/>
          <p:cNvCxnSpPr>
            <a:stCxn id="5" idx="2"/>
            <a:endCxn id="8" idx="3"/>
          </p:cNvCxnSpPr>
          <p:nvPr/>
        </p:nvCxnSpPr>
        <p:spPr>
          <a:xfrm rot="5400000">
            <a:off x="4555173" y="2610168"/>
            <a:ext cx="225425" cy="2691130"/>
          </a:xfrm>
          <a:prstGeom prst="bentConnector3">
            <a:avLst>
              <a:gd name="adj1" fmla="val 46929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586480" y="4597400"/>
            <a:ext cx="20764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No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：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依据日志记录进行回滚</a:t>
            </a:r>
            <a:endParaRPr lang="zh-CN" alt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6577965" y="3586480"/>
            <a:ext cx="160210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704330" y="3310255"/>
            <a:ext cx="14763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Yes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：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删除日志记录</a:t>
            </a:r>
            <a:endParaRPr lang="zh-CN" alt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53310" y="2447925"/>
            <a:ext cx="9690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获取全局锁</a:t>
            </a:r>
            <a:endParaRPr lang="zh-CN" alt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914650" y="1697038"/>
            <a:ext cx="1919288" cy="377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865" strike="noStrike" noProof="1">
                <a:solidFill>
                  <a:schemeClr val="tx1"/>
                </a:solidFill>
              </a:rPr>
              <a:t>内存队列</a:t>
            </a:r>
            <a:r>
              <a:rPr lang="en-US" altLang="zh-CN" sz="1865" strike="noStrike" noProof="1">
                <a:solidFill>
                  <a:schemeClr val="tx1"/>
                </a:solidFill>
              </a:rPr>
              <a:t>1</a:t>
            </a:r>
            <a:endParaRPr lang="en-US" altLang="zh-CN" sz="1865" strike="noStrike" noProof="1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27050" y="2078038"/>
            <a:ext cx="1536700" cy="153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865" strike="noStrike" noProof="1">
                <a:solidFill>
                  <a:schemeClr val="tx1"/>
                </a:solidFill>
              </a:rPr>
              <a:t>消费者</a:t>
            </a:r>
            <a:endParaRPr lang="zh-CN" altLang="en-US" sz="1865" strike="noStrike" noProof="1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14650" y="2654300"/>
            <a:ext cx="1919288" cy="37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865" strike="noStrike" noProof="1">
                <a:solidFill>
                  <a:schemeClr val="tx1"/>
                </a:solidFill>
              </a:rPr>
              <a:t>内存队列</a:t>
            </a:r>
            <a:r>
              <a:rPr lang="en-US" altLang="zh-CN" sz="1865" strike="noStrike" noProof="1">
                <a:solidFill>
                  <a:schemeClr val="tx1"/>
                </a:solidFill>
              </a:rPr>
              <a:t>2</a:t>
            </a:r>
            <a:endParaRPr lang="en-US" altLang="zh-CN" sz="1865" strike="noStrike" noProof="1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14650" y="3611563"/>
            <a:ext cx="1919288" cy="37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865" strike="noStrike" noProof="1">
                <a:solidFill>
                  <a:schemeClr val="tx1"/>
                </a:solidFill>
              </a:rPr>
              <a:t>内存队列</a:t>
            </a:r>
            <a:r>
              <a:rPr lang="en-US" altLang="zh-CN" sz="1865" strike="noStrike" noProof="1">
                <a:solidFill>
                  <a:schemeClr val="tx1"/>
                </a:solidFill>
              </a:rPr>
              <a:t>3</a:t>
            </a:r>
            <a:endParaRPr lang="en-US" altLang="zh-CN" sz="1865" strike="noStrike" noProof="1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537200" y="1689100"/>
            <a:ext cx="1536700" cy="385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865" strike="noStrike" noProof="1">
                <a:solidFill>
                  <a:schemeClr val="tx1"/>
                </a:solidFill>
              </a:rPr>
              <a:t>Thread1</a:t>
            </a:r>
            <a:endParaRPr lang="en-US" altLang="zh-CN" sz="1865" strike="noStrike" noProof="1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537200" y="2654300"/>
            <a:ext cx="1536700" cy="382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865" strike="noStrike" noProof="1">
                <a:solidFill>
                  <a:schemeClr val="tx1"/>
                </a:solidFill>
              </a:rPr>
              <a:t>Thread2</a:t>
            </a:r>
            <a:endParaRPr lang="en-US" altLang="zh-CN" sz="1865" strike="noStrike" noProof="1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537200" y="3605213"/>
            <a:ext cx="1536700" cy="382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865" strike="noStrike" noProof="1">
                <a:solidFill>
                  <a:schemeClr val="tx1"/>
                </a:solidFill>
              </a:rPr>
              <a:t>Thread3</a:t>
            </a:r>
            <a:endParaRPr lang="en-US" altLang="zh-CN" sz="1865" strike="noStrike" noProof="1">
              <a:solidFill>
                <a:schemeClr val="tx1"/>
              </a:solidFill>
            </a:endParaRPr>
          </a:p>
        </p:txBody>
      </p:sp>
      <p:sp>
        <p:nvSpPr>
          <p:cNvPr id="12" name="圆柱形 11"/>
          <p:cNvSpPr/>
          <p:nvPr/>
        </p:nvSpPr>
        <p:spPr>
          <a:xfrm>
            <a:off x="8551863" y="2068513"/>
            <a:ext cx="1343025" cy="15367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865" strike="noStrike" noProof="1">
                <a:solidFill>
                  <a:schemeClr val="tx1"/>
                </a:solidFill>
              </a:rPr>
              <a:t>数据库</a:t>
            </a:r>
            <a:endParaRPr lang="zh-CN" altLang="en-US" sz="1865" strike="noStrike" noProof="1">
              <a:solidFill>
                <a:schemeClr val="tx1"/>
              </a:solidFill>
            </a:endParaRPr>
          </a:p>
        </p:txBody>
      </p:sp>
      <p:cxnSp>
        <p:nvCxnSpPr>
          <p:cNvPr id="13" name="肘形连接符 12"/>
          <p:cNvCxnSpPr>
            <a:stCxn id="5" idx="6"/>
            <a:endCxn id="4" idx="1"/>
          </p:cNvCxnSpPr>
          <p:nvPr/>
        </p:nvCxnSpPr>
        <p:spPr>
          <a:xfrm flipV="1">
            <a:off x="2063750" y="1885950"/>
            <a:ext cx="850900" cy="960438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5" idx="6"/>
            <a:endCxn id="7" idx="1"/>
          </p:cNvCxnSpPr>
          <p:nvPr/>
        </p:nvCxnSpPr>
        <p:spPr>
          <a:xfrm>
            <a:off x="2063750" y="2846388"/>
            <a:ext cx="850900" cy="95250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6"/>
            <a:endCxn id="6" idx="1"/>
          </p:cNvCxnSpPr>
          <p:nvPr/>
        </p:nvCxnSpPr>
        <p:spPr>
          <a:xfrm flipV="1">
            <a:off x="2063750" y="2843213"/>
            <a:ext cx="850900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6"/>
            <a:endCxn id="6" idx="1"/>
          </p:cNvCxnSpPr>
          <p:nvPr/>
        </p:nvCxnSpPr>
        <p:spPr>
          <a:xfrm flipV="1">
            <a:off x="4833938" y="1892300"/>
            <a:ext cx="685800" cy="47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3"/>
            <a:endCxn id="6" idx="1"/>
          </p:cNvCxnSpPr>
          <p:nvPr/>
        </p:nvCxnSpPr>
        <p:spPr>
          <a:xfrm flipV="1">
            <a:off x="4833938" y="2833688"/>
            <a:ext cx="703263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3"/>
            <a:endCxn id="11" idx="1"/>
          </p:cNvCxnSpPr>
          <p:nvPr/>
        </p:nvCxnSpPr>
        <p:spPr>
          <a:xfrm flipV="1">
            <a:off x="4833938" y="3797300"/>
            <a:ext cx="703263" cy="15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3"/>
            <a:endCxn id="12" idx="2"/>
          </p:cNvCxnSpPr>
          <p:nvPr/>
        </p:nvCxnSpPr>
        <p:spPr>
          <a:xfrm flipV="1">
            <a:off x="7073900" y="2836863"/>
            <a:ext cx="1477963" cy="19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8" idx="3"/>
            <a:endCxn id="12" idx="2"/>
          </p:cNvCxnSpPr>
          <p:nvPr/>
        </p:nvCxnSpPr>
        <p:spPr>
          <a:xfrm>
            <a:off x="7073900" y="1881188"/>
            <a:ext cx="1477963" cy="95567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1" idx="3"/>
            <a:endCxn id="12" idx="2"/>
          </p:cNvCxnSpPr>
          <p:nvPr/>
        </p:nvCxnSpPr>
        <p:spPr>
          <a:xfrm flipV="1">
            <a:off x="7073900" y="2836863"/>
            <a:ext cx="1477963" cy="960438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34" name="文本框 21"/>
          <p:cNvSpPr txBox="1"/>
          <p:nvPr/>
        </p:nvSpPr>
        <p:spPr>
          <a:xfrm>
            <a:off x="3389313" y="93663"/>
            <a:ext cx="322262" cy="1063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00">
                <a:latin typeface="Arial" panose="020B0604020202020204" pitchFamily="34" charset="0"/>
                <a:ea typeface="宋体" panose="02010600030101010101" pitchFamily="2" charset="-122"/>
              </a:rPr>
              <a:t>内存队列保证消息的顺序</a:t>
            </a:r>
            <a:endParaRPr lang="zh-CN" altLang="en-US" sz="1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254250" y="2585084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服务消费者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77125" y="2585084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服务提供者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30450" y="4508500"/>
            <a:ext cx="979488" cy="3413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序列化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1" name="直接箭头连接符 10"/>
          <p:cNvCxnSpPr>
            <a:stCxn id="8" idx="0"/>
            <a:endCxn id="3" idx="2"/>
          </p:cNvCxnSpPr>
          <p:nvPr/>
        </p:nvCxnSpPr>
        <p:spPr>
          <a:xfrm flipV="1">
            <a:off x="8042275" y="3154363"/>
            <a:ext cx="1588" cy="469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" idx="2"/>
            <a:endCxn id="4" idx="0"/>
          </p:cNvCxnSpPr>
          <p:nvPr/>
        </p:nvCxnSpPr>
        <p:spPr>
          <a:xfrm>
            <a:off x="2820988" y="3154363"/>
            <a:ext cx="0" cy="469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870" name="文本框 133"/>
          <p:cNvSpPr txBox="1"/>
          <p:nvPr/>
        </p:nvSpPr>
        <p:spPr>
          <a:xfrm>
            <a:off x="2254250" y="4102100"/>
            <a:ext cx="1401763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方法、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接口、参数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6871" name="文本框 133"/>
          <p:cNvSpPr txBox="1"/>
          <p:nvPr/>
        </p:nvSpPr>
        <p:spPr>
          <a:xfrm>
            <a:off x="5049838" y="4119563"/>
            <a:ext cx="763587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TCP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协议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53325" y="4508500"/>
            <a:ext cx="979488" cy="3413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序列化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6873" name="文本框 133"/>
          <p:cNvSpPr txBox="1"/>
          <p:nvPr/>
        </p:nvSpPr>
        <p:spPr>
          <a:xfrm>
            <a:off x="6489700" y="3978275"/>
            <a:ext cx="155416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解析数据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获取需要调用的服务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9" name="肘形连接符 18"/>
          <p:cNvCxnSpPr>
            <a:stCxn id="8" idx="3"/>
            <a:endCxn id="16" idx="3"/>
          </p:cNvCxnSpPr>
          <p:nvPr/>
        </p:nvCxnSpPr>
        <p:spPr>
          <a:xfrm>
            <a:off x="8448675" y="3800475"/>
            <a:ext cx="84138" cy="879475"/>
          </a:xfrm>
          <a:prstGeom prst="bentConnector3">
            <a:avLst>
              <a:gd name="adj1" fmla="val 38195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875" name="文本框 133"/>
          <p:cNvSpPr txBox="1"/>
          <p:nvPr/>
        </p:nvSpPr>
        <p:spPr>
          <a:xfrm>
            <a:off x="8764588" y="4121150"/>
            <a:ext cx="793750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返回数据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2" name="直接箭头连接符 21"/>
          <p:cNvCxnSpPr>
            <a:stCxn id="5" idx="3"/>
            <a:endCxn id="16" idx="1"/>
          </p:cNvCxnSpPr>
          <p:nvPr/>
        </p:nvCxnSpPr>
        <p:spPr>
          <a:xfrm>
            <a:off x="3309938" y="4679950"/>
            <a:ext cx="424338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589780" y="4395469"/>
            <a:ext cx="1725295" cy="5689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网络传输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Socket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23" name="肘形连接符 22"/>
          <p:cNvCxnSpPr>
            <a:stCxn id="5" idx="1"/>
            <a:endCxn id="4" idx="1"/>
          </p:cNvCxnSpPr>
          <p:nvPr/>
        </p:nvCxnSpPr>
        <p:spPr>
          <a:xfrm rot="10800000" flipH="1">
            <a:off x="2330450" y="3800475"/>
            <a:ext cx="84138" cy="879475"/>
          </a:xfrm>
          <a:prstGeom prst="bentConnector3">
            <a:avLst>
              <a:gd name="adj1" fmla="val -28195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879" name="文本框 133"/>
          <p:cNvSpPr txBox="1"/>
          <p:nvPr/>
        </p:nvSpPr>
        <p:spPr>
          <a:xfrm>
            <a:off x="1003300" y="4102100"/>
            <a:ext cx="1096963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解析后的数据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6880" name="文本框 133"/>
          <p:cNvSpPr txBox="1"/>
          <p:nvPr/>
        </p:nvSpPr>
        <p:spPr>
          <a:xfrm>
            <a:off x="5049838" y="1751013"/>
            <a:ext cx="10572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RPC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协议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14588" y="3624263"/>
            <a:ext cx="811213" cy="3540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Client Stub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6" name="直接箭头连接符 5"/>
          <p:cNvCxnSpPr>
            <a:stCxn id="5" idx="1"/>
            <a:endCxn id="5" idx="0"/>
          </p:cNvCxnSpPr>
          <p:nvPr/>
        </p:nvCxnSpPr>
        <p:spPr>
          <a:xfrm>
            <a:off x="2819400" y="3978275"/>
            <a:ext cx="1588" cy="5302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4" idx="3"/>
            <a:endCxn id="2" idx="3"/>
          </p:cNvCxnSpPr>
          <p:nvPr/>
        </p:nvCxnSpPr>
        <p:spPr>
          <a:xfrm flipV="1">
            <a:off x="3225800" y="2870200"/>
            <a:ext cx="160338" cy="930275"/>
          </a:xfrm>
          <a:prstGeom prst="bentConnector3">
            <a:avLst>
              <a:gd name="adj1" fmla="val 24881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637463" y="3624263"/>
            <a:ext cx="811213" cy="3540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Server Stub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9" name="直接箭头连接符 8"/>
          <p:cNvCxnSpPr>
            <a:stCxn id="16" idx="0"/>
            <a:endCxn id="2" idx="3"/>
          </p:cNvCxnSpPr>
          <p:nvPr/>
        </p:nvCxnSpPr>
        <p:spPr>
          <a:xfrm flipH="1" flipV="1">
            <a:off x="8042275" y="3978275"/>
            <a:ext cx="1588" cy="5302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3" idx="1"/>
            <a:endCxn id="8" idx="1"/>
          </p:cNvCxnSpPr>
          <p:nvPr/>
        </p:nvCxnSpPr>
        <p:spPr>
          <a:xfrm rot="10800000" flipH="1" flipV="1">
            <a:off x="7477125" y="2868613"/>
            <a:ext cx="160338" cy="931863"/>
          </a:xfrm>
          <a:prstGeom prst="bentConnector3">
            <a:avLst>
              <a:gd name="adj1" fmla="val -14881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605338" y="1733550"/>
            <a:ext cx="1430338" cy="6508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注册中心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99275" y="3332163"/>
            <a:ext cx="1430338" cy="64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Provider(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服务</a:t>
            </a:r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)</a:t>
            </a:r>
            <a:endParaRPr lang="en-US" altLang="zh-CN" sz="1200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N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个接口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自定义配置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34113" y="3332163"/>
            <a:ext cx="357188" cy="6492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代理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08800" y="4235450"/>
            <a:ext cx="1430338" cy="64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Provider(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服务</a:t>
            </a:r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)</a:t>
            </a:r>
            <a:endParaRPr lang="en-US" altLang="zh-CN" sz="1200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N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个接口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自定义配置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43638" y="4235450"/>
            <a:ext cx="357188" cy="6492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代理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99275" y="5162550"/>
            <a:ext cx="1430338" cy="65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Provider(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服务</a:t>
            </a:r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)</a:t>
            </a:r>
            <a:endParaRPr lang="en-US" altLang="zh-CN" sz="1200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N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个接口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自定义配置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34113" y="5162550"/>
            <a:ext cx="357188" cy="6508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代理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2" name="肘形连接符 41"/>
          <p:cNvCxnSpPr>
            <a:stCxn id="2" idx="3"/>
            <a:endCxn id="7" idx="3"/>
          </p:cNvCxnSpPr>
          <p:nvPr/>
        </p:nvCxnSpPr>
        <p:spPr>
          <a:xfrm flipH="1" flipV="1">
            <a:off x="6035675" y="2058988"/>
            <a:ext cx="2293938" cy="1598613"/>
          </a:xfrm>
          <a:prstGeom prst="bentConnector3">
            <a:avLst>
              <a:gd name="adj1" fmla="val -1037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3"/>
            <a:endCxn id="7" idx="3"/>
          </p:cNvCxnSpPr>
          <p:nvPr/>
        </p:nvCxnSpPr>
        <p:spPr>
          <a:xfrm flipH="1" flipV="1">
            <a:off x="6035675" y="2058988"/>
            <a:ext cx="2303463" cy="2500313"/>
          </a:xfrm>
          <a:prstGeom prst="bentConnector3">
            <a:avLst>
              <a:gd name="adj1" fmla="val -1033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6" idx="3"/>
            <a:endCxn id="7" idx="3"/>
          </p:cNvCxnSpPr>
          <p:nvPr/>
        </p:nvCxnSpPr>
        <p:spPr>
          <a:xfrm flipH="1" flipV="1">
            <a:off x="6035675" y="2058988"/>
            <a:ext cx="2293938" cy="3429000"/>
          </a:xfrm>
          <a:prstGeom prst="bentConnector3">
            <a:avLst>
              <a:gd name="adj1" fmla="val -1037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559050" y="3332163"/>
            <a:ext cx="1430338" cy="64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楷体" panose="02010609060101010101" charset="-122"/>
                <a:ea typeface="楷体" panose="02010609060101010101" charset="-122"/>
              </a:rPr>
              <a:t>Consumer</a:t>
            </a:r>
            <a:endParaRPr 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98950" y="3332163"/>
            <a:ext cx="357188" cy="6492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代理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00625" y="3267075"/>
            <a:ext cx="357188" cy="779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负载均衡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15" name="直接箭头连接符 14"/>
          <p:cNvCxnSpPr>
            <a:stCxn id="12" idx="3"/>
            <a:endCxn id="13" idx="1"/>
          </p:cNvCxnSpPr>
          <p:nvPr/>
        </p:nvCxnSpPr>
        <p:spPr>
          <a:xfrm>
            <a:off x="3989388" y="3657600"/>
            <a:ext cx="309563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3"/>
            <a:endCxn id="14" idx="1"/>
          </p:cNvCxnSpPr>
          <p:nvPr/>
        </p:nvCxnSpPr>
        <p:spPr>
          <a:xfrm flipV="1">
            <a:off x="4656138" y="3657600"/>
            <a:ext cx="344488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3"/>
            <a:endCxn id="3" idx="1"/>
          </p:cNvCxnSpPr>
          <p:nvPr/>
        </p:nvCxnSpPr>
        <p:spPr>
          <a:xfrm>
            <a:off x="5357813" y="3657600"/>
            <a:ext cx="8763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" idx="3"/>
            <a:endCxn id="2" idx="1"/>
          </p:cNvCxnSpPr>
          <p:nvPr/>
        </p:nvCxnSpPr>
        <p:spPr>
          <a:xfrm>
            <a:off x="6591300" y="3657600"/>
            <a:ext cx="3079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7" idx="1"/>
            <a:endCxn id="12" idx="0"/>
          </p:cNvCxnSpPr>
          <p:nvPr/>
        </p:nvCxnSpPr>
        <p:spPr>
          <a:xfrm rot="10800000" flipV="1">
            <a:off x="3273425" y="2058988"/>
            <a:ext cx="1331913" cy="127317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1092200" y="3305175"/>
            <a:ext cx="688975" cy="7048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用户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2" name="直接箭头连接符 21"/>
          <p:cNvCxnSpPr>
            <a:stCxn id="20" idx="6"/>
            <a:endCxn id="12" idx="1"/>
          </p:cNvCxnSpPr>
          <p:nvPr/>
        </p:nvCxnSpPr>
        <p:spPr>
          <a:xfrm>
            <a:off x="1781175" y="3657600"/>
            <a:ext cx="77787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909" name="文本框 7"/>
          <p:cNvSpPr txBox="1"/>
          <p:nvPr/>
        </p:nvSpPr>
        <p:spPr>
          <a:xfrm>
            <a:off x="2878138" y="1598613"/>
            <a:ext cx="17272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注册中心告诉消费者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服务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部署服务器的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IP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7910" name="文本框 7"/>
          <p:cNvSpPr txBox="1"/>
          <p:nvPr/>
        </p:nvSpPr>
        <p:spPr>
          <a:xfrm>
            <a:off x="6035675" y="1784350"/>
            <a:ext cx="1727200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注册服务信息</a:t>
            </a:r>
            <a:endParaRPr lang="zh-CN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7911" name="文本框 7"/>
          <p:cNvSpPr txBox="1"/>
          <p:nvPr/>
        </p:nvSpPr>
        <p:spPr>
          <a:xfrm>
            <a:off x="5083175" y="4329113"/>
            <a:ext cx="116046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服务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的代理监听网络请求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992120" y="2716530"/>
            <a:ext cx="507174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二级缓存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38914" name="组合 3"/>
          <p:cNvGrpSpPr/>
          <p:nvPr/>
        </p:nvGrpSpPr>
        <p:grpSpPr>
          <a:xfrm>
            <a:off x="2992438" y="3940175"/>
            <a:ext cx="1498600" cy="768350"/>
            <a:chOff x="4546" y="6042"/>
            <a:chExt cx="2360" cy="1208"/>
          </a:xfrm>
        </p:grpSpPr>
        <p:sp>
          <p:nvSpPr>
            <p:cNvPr id="3" name="矩形 2"/>
            <p:cNvSpPr/>
            <p:nvPr/>
          </p:nvSpPr>
          <p:spPr>
            <a:xfrm>
              <a:off x="4546" y="6042"/>
              <a:ext cx="2361" cy="120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SqlSession</a:t>
              </a:r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 fontAlgn="base"/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 fontAlgn="base"/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955" y="6550"/>
              <a:ext cx="1542" cy="53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zh-CN" altLang="en-US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一级缓存</a:t>
              </a:r>
              <a:endPara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cxnSp>
        <p:nvCxnSpPr>
          <p:cNvPr id="12" name="直接箭头连接符 11"/>
          <p:cNvCxnSpPr/>
          <p:nvPr/>
        </p:nvCxnSpPr>
        <p:spPr>
          <a:xfrm>
            <a:off x="5519738" y="2349500"/>
            <a:ext cx="4763" cy="14430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8" idx="1"/>
            <a:endCxn id="5" idx="2"/>
          </p:cNvCxnSpPr>
          <p:nvPr/>
        </p:nvCxnSpPr>
        <p:spPr>
          <a:xfrm rot="16200000" flipV="1">
            <a:off x="4167188" y="4179888"/>
            <a:ext cx="935038" cy="1785938"/>
          </a:xfrm>
          <a:prstGeom prst="bentConnector3">
            <a:avLst>
              <a:gd name="adj1" fmla="val 4996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柱形 7"/>
          <p:cNvSpPr/>
          <p:nvPr/>
        </p:nvSpPr>
        <p:spPr>
          <a:xfrm>
            <a:off x="4718050" y="5540375"/>
            <a:ext cx="1619250" cy="7747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38920" name="组合 6"/>
          <p:cNvGrpSpPr/>
          <p:nvPr/>
        </p:nvGrpSpPr>
        <p:grpSpPr>
          <a:xfrm>
            <a:off x="4778375" y="3940175"/>
            <a:ext cx="1498600" cy="768350"/>
            <a:chOff x="4546" y="6042"/>
            <a:chExt cx="2360" cy="1208"/>
          </a:xfrm>
        </p:grpSpPr>
        <p:sp>
          <p:nvSpPr>
            <p:cNvPr id="9" name="矩形 8"/>
            <p:cNvSpPr/>
            <p:nvPr/>
          </p:nvSpPr>
          <p:spPr>
            <a:xfrm>
              <a:off x="4546" y="6042"/>
              <a:ext cx="2361" cy="120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SqlSession</a:t>
              </a:r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 fontAlgn="base"/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 fontAlgn="base"/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55" y="6550"/>
              <a:ext cx="1543" cy="53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zh-CN" altLang="en-US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一级缓存</a:t>
              </a:r>
              <a:endPara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grpSp>
        <p:nvGrpSpPr>
          <p:cNvPr id="38923" name="组合 10"/>
          <p:cNvGrpSpPr/>
          <p:nvPr/>
        </p:nvGrpSpPr>
        <p:grpSpPr>
          <a:xfrm>
            <a:off x="6564313" y="3940175"/>
            <a:ext cx="1498600" cy="768350"/>
            <a:chOff x="4546" y="6042"/>
            <a:chExt cx="2360" cy="1208"/>
          </a:xfrm>
        </p:grpSpPr>
        <p:sp>
          <p:nvSpPr>
            <p:cNvPr id="13" name="矩形 12"/>
            <p:cNvSpPr/>
            <p:nvPr/>
          </p:nvSpPr>
          <p:spPr>
            <a:xfrm>
              <a:off x="4546" y="6042"/>
              <a:ext cx="2361" cy="120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SqlSession</a:t>
              </a:r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 fontAlgn="base"/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 fontAlgn="base"/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955" y="6550"/>
              <a:ext cx="1543" cy="53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zh-CN" altLang="en-US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一级缓存</a:t>
              </a:r>
              <a:endPara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cxnSp>
        <p:nvCxnSpPr>
          <p:cNvPr id="18" name="直接箭头连接符 17"/>
          <p:cNvCxnSpPr>
            <a:stCxn id="8" idx="1"/>
            <a:endCxn id="10" idx="2"/>
          </p:cNvCxnSpPr>
          <p:nvPr/>
        </p:nvCxnSpPr>
        <p:spPr>
          <a:xfrm flipV="1">
            <a:off x="5527675" y="4605338"/>
            <a:ext cx="0" cy="9350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8" idx="1"/>
            <a:endCxn id="14" idx="2"/>
          </p:cNvCxnSpPr>
          <p:nvPr/>
        </p:nvCxnSpPr>
        <p:spPr>
          <a:xfrm rot="16200000">
            <a:off x="5953919" y="4179094"/>
            <a:ext cx="935038" cy="1787525"/>
          </a:xfrm>
          <a:prstGeom prst="bentConnector3">
            <a:avLst>
              <a:gd name="adj1" fmla="val 4996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928" name="文本框 133"/>
          <p:cNvSpPr txBox="1"/>
          <p:nvPr/>
        </p:nvSpPr>
        <p:spPr>
          <a:xfrm>
            <a:off x="5132388" y="1914525"/>
            <a:ext cx="792162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新的请求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0" name="直接箭头连接符 19"/>
          <p:cNvCxnSpPr>
            <a:stCxn id="8" idx="1"/>
            <a:endCxn id="14" idx="2"/>
          </p:cNvCxnSpPr>
          <p:nvPr/>
        </p:nvCxnSpPr>
        <p:spPr>
          <a:xfrm flipH="1" flipV="1">
            <a:off x="3719513" y="3284538"/>
            <a:ext cx="22225" cy="9794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930" name="文本框 133"/>
          <p:cNvSpPr txBox="1"/>
          <p:nvPr/>
        </p:nvSpPr>
        <p:spPr>
          <a:xfrm>
            <a:off x="2949575" y="3516313"/>
            <a:ext cx="7921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会话关闭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8931" name="文本框 133"/>
          <p:cNvSpPr txBox="1"/>
          <p:nvPr/>
        </p:nvSpPr>
        <p:spPr>
          <a:xfrm>
            <a:off x="2200275" y="2863850"/>
            <a:ext cx="823913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namespace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" name="矩形 73"/>
          <p:cNvSpPr/>
          <p:nvPr/>
        </p:nvSpPr>
        <p:spPr>
          <a:xfrm>
            <a:off x="8401050" y="842963"/>
            <a:ext cx="2828925" cy="47942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1403350" y="4781550"/>
            <a:ext cx="6997700" cy="396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1403350" y="3887788"/>
            <a:ext cx="6997700" cy="412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1403350" y="2992438"/>
            <a:ext cx="6997700" cy="412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9" idx="3"/>
          </p:cNvCxnSpPr>
          <p:nvPr/>
        </p:nvCxnSpPr>
        <p:spPr>
          <a:xfrm flipV="1">
            <a:off x="1403350" y="2084388"/>
            <a:ext cx="6997700" cy="38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9" idx="3"/>
          </p:cNvCxnSpPr>
          <p:nvPr/>
        </p:nvCxnSpPr>
        <p:spPr>
          <a:xfrm>
            <a:off x="6731000" y="590550"/>
            <a:ext cx="6350" cy="5473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3"/>
          </p:cNvCxnSpPr>
          <p:nvPr/>
        </p:nvCxnSpPr>
        <p:spPr>
          <a:xfrm>
            <a:off x="5264150" y="590550"/>
            <a:ext cx="6350" cy="5473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9" idx="3"/>
          </p:cNvCxnSpPr>
          <p:nvPr/>
        </p:nvCxnSpPr>
        <p:spPr>
          <a:xfrm>
            <a:off x="3822700" y="590550"/>
            <a:ext cx="6350" cy="5473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3"/>
          </p:cNvCxnSpPr>
          <p:nvPr/>
        </p:nvCxnSpPr>
        <p:spPr>
          <a:xfrm>
            <a:off x="2344738" y="590550"/>
            <a:ext cx="6350" cy="5473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749425" y="138421"/>
            <a:ext cx="5581015" cy="45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Calculator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49425" y="1116965"/>
            <a:ext cx="1191895" cy="39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add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25800" y="1116965"/>
            <a:ext cx="1191895" cy="39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sub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67885" y="1116965"/>
            <a:ext cx="1191895" cy="39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mul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38545" y="1116965"/>
            <a:ext cx="1191895" cy="39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div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3659" y="1893993"/>
            <a:ext cx="1329266" cy="4588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方法开始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659" y="2785533"/>
            <a:ext cx="1329266" cy="4588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方法返回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3659" y="3680460"/>
            <a:ext cx="1329266" cy="458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方法异常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3659" y="4572000"/>
            <a:ext cx="1329266" cy="458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方法结束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59" name="文本框 54"/>
          <p:cNvSpPr txBox="1"/>
          <p:nvPr/>
        </p:nvSpPr>
        <p:spPr>
          <a:xfrm>
            <a:off x="8572500" y="1893888"/>
            <a:ext cx="9445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横切关注点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60" name="文本框 56"/>
          <p:cNvSpPr txBox="1"/>
          <p:nvPr/>
        </p:nvSpPr>
        <p:spPr>
          <a:xfrm>
            <a:off x="8572500" y="2801938"/>
            <a:ext cx="9445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横切关注点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61" name="文本框 58"/>
          <p:cNvSpPr txBox="1"/>
          <p:nvPr/>
        </p:nvSpPr>
        <p:spPr>
          <a:xfrm>
            <a:off x="8572500" y="3697288"/>
            <a:ext cx="9445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横切关注点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62" name="文本框 60"/>
          <p:cNvSpPr txBox="1"/>
          <p:nvPr/>
        </p:nvSpPr>
        <p:spPr>
          <a:xfrm>
            <a:off x="8572500" y="4589463"/>
            <a:ext cx="9445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横切关注点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5" name="对角圆角矩形 64"/>
          <p:cNvSpPr/>
          <p:nvPr/>
        </p:nvSpPr>
        <p:spPr>
          <a:xfrm>
            <a:off x="9517063" y="4521200"/>
            <a:ext cx="1441450" cy="463550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通知方法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73659" y="3672839"/>
            <a:ext cx="1329266" cy="4588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方法异常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3659" y="4564380"/>
            <a:ext cx="1329266" cy="4588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方法结束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9" name="对角圆角矩形 68"/>
          <p:cNvSpPr/>
          <p:nvPr/>
        </p:nvSpPr>
        <p:spPr>
          <a:xfrm>
            <a:off x="9525000" y="2727325"/>
            <a:ext cx="1441450" cy="465138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通知方法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0" name="对角圆角矩形 69"/>
          <p:cNvSpPr/>
          <p:nvPr/>
        </p:nvSpPr>
        <p:spPr>
          <a:xfrm>
            <a:off x="9525000" y="3622675"/>
            <a:ext cx="1441450" cy="465138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通知方法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68" name="文本框 74"/>
          <p:cNvSpPr txBox="1"/>
          <p:nvPr/>
        </p:nvSpPr>
        <p:spPr>
          <a:xfrm>
            <a:off x="9550400" y="1016000"/>
            <a:ext cx="6397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切面类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1" name="对角圆角矩形 100"/>
          <p:cNvSpPr/>
          <p:nvPr/>
        </p:nvSpPr>
        <p:spPr>
          <a:xfrm>
            <a:off x="9525000" y="1817688"/>
            <a:ext cx="1441450" cy="465138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通知方法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2052638" y="1809750"/>
            <a:ext cx="584200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2052638" y="2725738"/>
            <a:ext cx="584200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2052638" y="3671888"/>
            <a:ext cx="584200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2052638" y="4513263"/>
            <a:ext cx="584200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3532188" y="1801813"/>
            <a:ext cx="587375" cy="57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3532188" y="2717800"/>
            <a:ext cx="587375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3532188" y="3663950"/>
            <a:ext cx="587375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3532188" y="4503738"/>
            <a:ext cx="587375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4973638" y="1816100"/>
            <a:ext cx="58737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4973638" y="2735263"/>
            <a:ext cx="587375" cy="5746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4973638" y="3663950"/>
            <a:ext cx="587375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4973638" y="4521200"/>
            <a:ext cx="58737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6440488" y="1816100"/>
            <a:ext cx="58737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6440488" y="2735263"/>
            <a:ext cx="587375" cy="57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6440488" y="3678238"/>
            <a:ext cx="587375" cy="5778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6440488" y="4521200"/>
            <a:ext cx="58737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86" name="文本框 133"/>
          <p:cNvSpPr txBox="1"/>
          <p:nvPr/>
        </p:nvSpPr>
        <p:spPr>
          <a:xfrm>
            <a:off x="1403350" y="6213475"/>
            <a:ext cx="5076825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连接点：每一个方法的每一个位置都是一个连接点，如图一共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16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个连接点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切入点：我们真正想执行切入的地方，如图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个红点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切入点表达式：在众多连接点中选出我们感兴趣的地方作为切入点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3"/>
          <p:cNvSpPr txBox="1"/>
          <p:nvPr/>
        </p:nvSpPr>
        <p:spPr>
          <a:xfrm>
            <a:off x="3321050" y="-971550"/>
            <a:ext cx="4694238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RabbitMQ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高可用：镜像集群模式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03538" y="3190875"/>
            <a:ext cx="1373188" cy="520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03538" y="2979738"/>
            <a:ext cx="1373188" cy="2111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queue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03538" y="3190875"/>
            <a:ext cx="1373188" cy="520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43500" y="3190875"/>
            <a:ext cx="1374775" cy="520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43500" y="2979738"/>
            <a:ext cx="1374775" cy="2111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queue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43500" y="3190875"/>
            <a:ext cx="1373188" cy="520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381875" y="3190875"/>
            <a:ext cx="1374775" cy="520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81875" y="2979738"/>
            <a:ext cx="1374775" cy="2111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queue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81875" y="3190875"/>
            <a:ext cx="1374775" cy="520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048250" y="1676400"/>
            <a:ext cx="1582738" cy="4508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生产者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0" name="肘形连接符 19"/>
          <p:cNvCxnSpPr>
            <a:stCxn id="19" idx="2"/>
            <a:endCxn id="6" idx="0"/>
          </p:cNvCxnSpPr>
          <p:nvPr/>
        </p:nvCxnSpPr>
        <p:spPr>
          <a:xfrm rot="5400000">
            <a:off x="4289425" y="1428750"/>
            <a:ext cx="852488" cy="2249488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9" idx="2"/>
            <a:endCxn id="17" idx="0"/>
          </p:cNvCxnSpPr>
          <p:nvPr/>
        </p:nvCxnSpPr>
        <p:spPr>
          <a:xfrm rot="5400000" flipV="1">
            <a:off x="6528594" y="1439069"/>
            <a:ext cx="852488" cy="2228850"/>
          </a:xfrm>
          <a:prstGeom prst="bentConnector3">
            <a:avLst>
              <a:gd name="adj1" fmla="val 4996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9" idx="2"/>
            <a:endCxn id="13" idx="0"/>
          </p:cNvCxnSpPr>
          <p:nvPr/>
        </p:nvCxnSpPr>
        <p:spPr>
          <a:xfrm flipH="1">
            <a:off x="5830888" y="2128838"/>
            <a:ext cx="9525" cy="850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2808288" y="4446588"/>
            <a:ext cx="1582738" cy="5127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048250" y="4446588"/>
            <a:ext cx="1581150" cy="5127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286625" y="4446588"/>
            <a:ext cx="1581150" cy="5127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7" name="直接箭头连接符 26"/>
          <p:cNvCxnSpPr>
            <a:stCxn id="9" idx="2"/>
            <a:endCxn id="24" idx="0"/>
          </p:cNvCxnSpPr>
          <p:nvPr/>
        </p:nvCxnSpPr>
        <p:spPr>
          <a:xfrm>
            <a:off x="3590925" y="3711575"/>
            <a:ext cx="9525" cy="7350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4" idx="2"/>
            <a:endCxn id="25" idx="0"/>
          </p:cNvCxnSpPr>
          <p:nvPr/>
        </p:nvCxnSpPr>
        <p:spPr>
          <a:xfrm>
            <a:off x="5830888" y="3711575"/>
            <a:ext cx="7938" cy="7350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8" idx="2"/>
            <a:endCxn id="26" idx="0"/>
          </p:cNvCxnSpPr>
          <p:nvPr/>
        </p:nvCxnSpPr>
        <p:spPr>
          <a:xfrm>
            <a:off x="8069263" y="3711575"/>
            <a:ext cx="7938" cy="7350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119313" y="2530475"/>
            <a:ext cx="1870075" cy="75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20900" y="1955800"/>
            <a:ext cx="1870075" cy="574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topic partition 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副本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 (Leader)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19313" y="2530475"/>
            <a:ext cx="1870075" cy="757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机器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887913" y="423863"/>
            <a:ext cx="2701925" cy="4476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生产者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054225" y="5256213"/>
            <a:ext cx="1450975" cy="5064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297488" y="5256213"/>
            <a:ext cx="1449388" cy="5064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8540750" y="5256213"/>
            <a:ext cx="1449388" cy="5064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51088" y="2903538"/>
            <a:ext cx="1406525" cy="292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broker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19313" y="4154488"/>
            <a:ext cx="1870075" cy="75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20900" y="3581400"/>
            <a:ext cx="1871663" cy="573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topic partition 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副本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 (Follower)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17725" y="4154488"/>
            <a:ext cx="1870075" cy="757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机器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351088" y="4525963"/>
            <a:ext cx="1406525" cy="2905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broker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305425" y="2530475"/>
            <a:ext cx="1870075" cy="75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05425" y="1955800"/>
            <a:ext cx="1871663" cy="574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topic partition 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副本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 (Leader)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303838" y="2530475"/>
            <a:ext cx="1870075" cy="757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机器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37200" y="2903538"/>
            <a:ext cx="1406525" cy="292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broker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303838" y="4154488"/>
            <a:ext cx="1870075" cy="75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303838" y="3567113"/>
            <a:ext cx="1870075" cy="574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topic partition 2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副本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 (Follower)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303838" y="4154488"/>
            <a:ext cx="1870075" cy="757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机器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535613" y="4525963"/>
            <a:ext cx="1406525" cy="2905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broker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507413" y="2508250"/>
            <a:ext cx="1870075" cy="75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507413" y="1920875"/>
            <a:ext cx="1870075" cy="574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topic partition 3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副本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 (Leader)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507413" y="2508250"/>
            <a:ext cx="1870075" cy="757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机器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739188" y="2881313"/>
            <a:ext cx="1406525" cy="292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broker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507413" y="4130675"/>
            <a:ext cx="1870075" cy="75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505825" y="3543300"/>
            <a:ext cx="1871663" cy="574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topic partition 3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副本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 (Follower)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505825" y="4130675"/>
            <a:ext cx="1870075" cy="757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机器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739188" y="4505325"/>
            <a:ext cx="1406525" cy="292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broker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2317" name="文本框 46"/>
          <p:cNvSpPr txBox="1"/>
          <p:nvPr/>
        </p:nvSpPr>
        <p:spPr>
          <a:xfrm>
            <a:off x="4202113" y="0"/>
            <a:ext cx="40767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Kafka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高可用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48" name="肘形连接符 47"/>
          <p:cNvCxnSpPr>
            <a:stCxn id="19" idx="2"/>
            <a:endCxn id="6" idx="0"/>
          </p:cNvCxnSpPr>
          <p:nvPr/>
        </p:nvCxnSpPr>
        <p:spPr>
          <a:xfrm rot="5400000">
            <a:off x="4105275" y="-177800"/>
            <a:ext cx="1084263" cy="3182938"/>
          </a:xfrm>
          <a:prstGeom prst="bentConnector3">
            <a:avLst>
              <a:gd name="adj1" fmla="val 49971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19" idx="2"/>
            <a:endCxn id="40" idx="0"/>
          </p:cNvCxnSpPr>
          <p:nvPr/>
        </p:nvCxnSpPr>
        <p:spPr>
          <a:xfrm rot="5400000" flipV="1">
            <a:off x="7315994" y="-205581"/>
            <a:ext cx="1049338" cy="3203575"/>
          </a:xfrm>
          <a:prstGeom prst="bentConnector3">
            <a:avLst>
              <a:gd name="adj1" fmla="val 5187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9" idx="2"/>
            <a:endCxn id="32" idx="0"/>
          </p:cNvCxnSpPr>
          <p:nvPr/>
        </p:nvCxnSpPr>
        <p:spPr>
          <a:xfrm>
            <a:off x="6238875" y="871538"/>
            <a:ext cx="1588" cy="10858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24" idx="3"/>
            <a:endCxn id="6" idx="3"/>
          </p:cNvCxnSpPr>
          <p:nvPr/>
        </p:nvCxnSpPr>
        <p:spPr>
          <a:xfrm flipV="1">
            <a:off x="3505200" y="2243138"/>
            <a:ext cx="485775" cy="3267075"/>
          </a:xfrm>
          <a:prstGeom prst="bentConnector3">
            <a:avLst>
              <a:gd name="adj1" fmla="val 14895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6" idx="1"/>
            <a:endCxn id="10" idx="1"/>
          </p:cNvCxnSpPr>
          <p:nvPr/>
        </p:nvCxnSpPr>
        <p:spPr>
          <a:xfrm rot="10800000" flipV="1">
            <a:off x="2120900" y="2243138"/>
            <a:ext cx="3175" cy="1624013"/>
          </a:xfrm>
          <a:prstGeom prst="bent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6" idx="1"/>
            <a:endCxn id="10" idx="1"/>
          </p:cNvCxnSpPr>
          <p:nvPr/>
        </p:nvCxnSpPr>
        <p:spPr>
          <a:xfrm rot="10800000" flipV="1">
            <a:off x="2120900" y="2243138"/>
            <a:ext cx="3175" cy="1624013"/>
          </a:xfrm>
          <a:prstGeom prst="bent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6" idx="1"/>
            <a:endCxn id="10" idx="1"/>
          </p:cNvCxnSpPr>
          <p:nvPr/>
        </p:nvCxnSpPr>
        <p:spPr>
          <a:xfrm rot="10800000" flipV="1">
            <a:off x="2120900" y="2243138"/>
            <a:ext cx="3175" cy="1624013"/>
          </a:xfrm>
          <a:prstGeom prst="bent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25" idx="3"/>
            <a:endCxn id="32" idx="3"/>
          </p:cNvCxnSpPr>
          <p:nvPr/>
        </p:nvCxnSpPr>
        <p:spPr>
          <a:xfrm flipV="1">
            <a:off x="6746875" y="2243138"/>
            <a:ext cx="430213" cy="3267075"/>
          </a:xfrm>
          <a:prstGeom prst="bentConnector3">
            <a:avLst>
              <a:gd name="adj1" fmla="val 15531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26" idx="3"/>
            <a:endCxn id="40" idx="3"/>
          </p:cNvCxnSpPr>
          <p:nvPr/>
        </p:nvCxnSpPr>
        <p:spPr>
          <a:xfrm flipV="1">
            <a:off x="9990138" y="2208213"/>
            <a:ext cx="387350" cy="3302000"/>
          </a:xfrm>
          <a:prstGeom prst="bentConnector3">
            <a:avLst>
              <a:gd name="adj1" fmla="val 16137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27" name="文本框 56"/>
          <p:cNvSpPr txBox="1"/>
          <p:nvPr/>
        </p:nvSpPr>
        <p:spPr>
          <a:xfrm>
            <a:off x="1566863" y="2687638"/>
            <a:ext cx="487362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同步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328" name="文本框 57"/>
          <p:cNvSpPr txBox="1"/>
          <p:nvPr/>
        </p:nvSpPr>
        <p:spPr>
          <a:xfrm>
            <a:off x="3979863" y="4979988"/>
            <a:ext cx="5969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消费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矩形 13"/>
          <p:cNvSpPr/>
          <p:nvPr/>
        </p:nvSpPr>
        <p:spPr>
          <a:xfrm>
            <a:off x="2052638" y="3286125"/>
            <a:ext cx="2919413" cy="163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16150" y="3795713"/>
            <a:ext cx="2522538" cy="869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es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315" name="文本框 15"/>
          <p:cNvSpPr txBox="1"/>
          <p:nvPr/>
        </p:nvSpPr>
        <p:spPr>
          <a:xfrm>
            <a:off x="2251075" y="3289300"/>
            <a:ext cx="252253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服务器</a:t>
            </a:r>
            <a:endParaRPr lang="zh-CN" altLang="en-US" sz="1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/>
            <a:r>
              <a:rPr lang="en-US" altLang="zh-CN" sz="1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coordinating node</a:t>
            </a:r>
            <a:endParaRPr lang="en-US" altLang="zh-CN" sz="1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39975" y="4165600"/>
            <a:ext cx="1014413" cy="3397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01 primary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06800" y="4165600"/>
            <a:ext cx="1014413" cy="3397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02 replica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03925" y="989013"/>
            <a:ext cx="5067300" cy="5099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26175" y="1319213"/>
            <a:ext cx="4689475" cy="4510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es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320" name="文本框 5"/>
          <p:cNvSpPr txBox="1"/>
          <p:nvPr/>
        </p:nvSpPr>
        <p:spPr>
          <a:xfrm>
            <a:off x="7483475" y="989013"/>
            <a:ext cx="199707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+mn-cs"/>
              </a:rPr>
              <a:t>服务器</a:t>
            </a:r>
            <a:endParaRPr lang="zh-CN" altLang="en-US" sz="1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59613" y="1571625"/>
            <a:ext cx="1014413" cy="3381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02 primary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052638" y="1377950"/>
            <a:ext cx="2930525" cy="531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客户端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9" name="直接箭头连接符 8"/>
          <p:cNvCxnSpPr>
            <a:stCxn id="19" idx="2"/>
            <a:endCxn id="13315" idx="0"/>
          </p:cNvCxnSpPr>
          <p:nvPr/>
        </p:nvCxnSpPr>
        <p:spPr>
          <a:xfrm flipH="1">
            <a:off x="3513138" y="1909763"/>
            <a:ext cx="4763" cy="13795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5" idx="3"/>
            <a:endCxn id="7" idx="1"/>
          </p:cNvCxnSpPr>
          <p:nvPr/>
        </p:nvCxnSpPr>
        <p:spPr>
          <a:xfrm flipV="1">
            <a:off x="4738688" y="1741488"/>
            <a:ext cx="2320925" cy="2489200"/>
          </a:xfrm>
          <a:prstGeom prst="bentConnector3">
            <a:avLst>
              <a:gd name="adj1" fmla="val 5001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059613" y="2713038"/>
            <a:ext cx="1014413" cy="3397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内存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buffer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72225" y="3492500"/>
            <a:ext cx="2390775" cy="2571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os chche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691688" y="4878388"/>
            <a:ext cx="1008063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commit point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磁盘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30" name="肘形连接符 29"/>
          <p:cNvCxnSpPr>
            <a:stCxn id="7" idx="3"/>
            <a:endCxn id="28" idx="0"/>
          </p:cNvCxnSpPr>
          <p:nvPr/>
        </p:nvCxnSpPr>
        <p:spPr>
          <a:xfrm>
            <a:off x="8074025" y="1741488"/>
            <a:ext cx="2122488" cy="31369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370638" y="4878388"/>
            <a:ext cx="973138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segment file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磁盘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810500" y="4878388"/>
            <a:ext cx="1008063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translog</a:t>
            </a:r>
            <a:endParaRPr 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日志文件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33" name="肘形连接符 32"/>
          <p:cNvCxnSpPr>
            <a:stCxn id="22" idx="2"/>
            <a:endCxn id="32" idx="0"/>
          </p:cNvCxnSpPr>
          <p:nvPr/>
        </p:nvCxnSpPr>
        <p:spPr>
          <a:xfrm rot="5400000" flipV="1">
            <a:off x="7377113" y="3940175"/>
            <a:ext cx="1128713" cy="747713"/>
          </a:xfrm>
          <a:prstGeom prst="bentConnector3">
            <a:avLst>
              <a:gd name="adj1" fmla="val 5002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2" idx="2"/>
            <a:endCxn id="31" idx="0"/>
          </p:cNvCxnSpPr>
          <p:nvPr/>
        </p:nvCxnSpPr>
        <p:spPr>
          <a:xfrm rot="5400000">
            <a:off x="6648450" y="3959225"/>
            <a:ext cx="1128713" cy="709613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7" idx="2"/>
            <a:endCxn id="12" idx="0"/>
          </p:cNvCxnSpPr>
          <p:nvPr/>
        </p:nvCxnSpPr>
        <p:spPr>
          <a:xfrm>
            <a:off x="7566025" y="1909763"/>
            <a:ext cx="0" cy="8032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7" idx="2"/>
            <a:endCxn id="12" idx="0"/>
          </p:cNvCxnSpPr>
          <p:nvPr/>
        </p:nvCxnSpPr>
        <p:spPr>
          <a:xfrm>
            <a:off x="7566025" y="1909763"/>
            <a:ext cx="0" cy="8032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35" name="文本框 36"/>
          <p:cNvSpPr txBox="1"/>
          <p:nvPr/>
        </p:nvSpPr>
        <p:spPr>
          <a:xfrm>
            <a:off x="9691688" y="2944813"/>
            <a:ext cx="12065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每隔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30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分钟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flush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336" name="文本框 37"/>
          <p:cNvSpPr txBox="1"/>
          <p:nvPr/>
        </p:nvSpPr>
        <p:spPr>
          <a:xfrm>
            <a:off x="7673975" y="3171825"/>
            <a:ext cx="1135063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每隔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秒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refresh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337" name="文本框 38"/>
          <p:cNvSpPr txBox="1"/>
          <p:nvPr/>
        </p:nvSpPr>
        <p:spPr>
          <a:xfrm>
            <a:off x="7566025" y="3968750"/>
            <a:ext cx="2125663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每隔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5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秒持久化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translog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到磁盘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" name="直接箭头连接符 1"/>
          <p:cNvCxnSpPr>
            <a:stCxn id="12" idx="2"/>
            <a:endCxn id="22" idx="0"/>
          </p:cNvCxnSpPr>
          <p:nvPr/>
        </p:nvCxnSpPr>
        <p:spPr>
          <a:xfrm>
            <a:off x="7566025" y="3052763"/>
            <a:ext cx="1588" cy="4397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8263" y="3151188"/>
            <a:ext cx="2016125" cy="105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04838" y="3262313"/>
            <a:ext cx="1319213" cy="54768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socket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95700" y="1135063"/>
            <a:ext cx="8450263" cy="466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5364" name="文本框 7"/>
          <p:cNvSpPr txBox="1"/>
          <p:nvPr/>
        </p:nvSpPr>
        <p:spPr>
          <a:xfrm>
            <a:off x="7056438" y="673100"/>
            <a:ext cx="17272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redis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进程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76663" y="3260725"/>
            <a:ext cx="1317625" cy="5461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server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socket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22738" y="2060575"/>
            <a:ext cx="2132013" cy="54768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AE_READABLE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14988" y="3255963"/>
            <a:ext cx="1441450" cy="558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io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多路复用程序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759700" y="3344863"/>
            <a:ext cx="2112963" cy="3825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5369" name="文本框 12"/>
          <p:cNvSpPr txBox="1"/>
          <p:nvPr/>
        </p:nvSpPr>
        <p:spPr>
          <a:xfrm>
            <a:off x="8064500" y="2933700"/>
            <a:ext cx="4873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队列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174163" y="3381375"/>
            <a:ext cx="584200" cy="3111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ss</a:t>
            </a:r>
            <a:endParaRPr lang="en-US" altLang="zh-CN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266363" y="3244850"/>
            <a:ext cx="1727200" cy="5619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latin typeface="楷体" panose="02010609060101010101" charset="-122"/>
                <a:ea typeface="楷体" panose="02010609060101010101" charset="-122"/>
                <a:cs typeface="+mn-ea"/>
              </a:rPr>
              <a:t>文件事件分派器</a:t>
            </a:r>
            <a:endParaRPr lang="zh-CN" sz="1200" strike="noStrike" noProof="1">
              <a:latin typeface="楷体" panose="02010609060101010101" charset="-122"/>
              <a:ea typeface="楷体" panose="02010609060101010101" charset="-122"/>
              <a:cs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80400" y="1355725"/>
            <a:ext cx="1150938" cy="628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latin typeface="楷体" panose="02010609060101010101" charset="-122"/>
                <a:ea typeface="楷体" panose="02010609060101010101" charset="-122"/>
                <a:cs typeface="+mn-ea"/>
              </a:rPr>
              <a:t>连接应答处理器</a:t>
            </a:r>
            <a:endParaRPr lang="zh-CN" sz="1200" strike="noStrike" noProof="1">
              <a:latin typeface="楷体" panose="02010609060101010101" charset="-122"/>
              <a:ea typeface="楷体" panose="02010609060101010101" charset="-122"/>
              <a:cs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529763" y="1355725"/>
            <a:ext cx="1150938" cy="628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latin typeface="楷体" panose="02010609060101010101" charset="-122"/>
                <a:ea typeface="楷体" panose="02010609060101010101" charset="-122"/>
                <a:cs typeface="+mn-ea"/>
              </a:rPr>
              <a:t>命令请求处理器</a:t>
            </a:r>
            <a:endParaRPr lang="zh-CN" sz="1200" strike="noStrike" noProof="1">
              <a:latin typeface="楷体" panose="02010609060101010101" charset="-122"/>
              <a:ea typeface="楷体" panose="02010609060101010101" charset="-122"/>
              <a:cs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775950" y="1355725"/>
            <a:ext cx="1149350" cy="628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latin typeface="楷体" panose="02010609060101010101" charset="-122"/>
                <a:ea typeface="楷体" panose="02010609060101010101" charset="-122"/>
                <a:cs typeface="+mn-ea"/>
              </a:rPr>
              <a:t>命令回复处理器</a:t>
            </a:r>
            <a:endParaRPr lang="zh-CN" sz="1200" strike="noStrike" noProof="1">
              <a:latin typeface="楷体" panose="02010609060101010101" charset="-122"/>
              <a:ea typeface="楷体" panose="02010609060101010101" charset="-122"/>
              <a:cs typeface="+mn-ea"/>
            </a:endParaRPr>
          </a:p>
        </p:txBody>
      </p:sp>
      <p:cxnSp>
        <p:nvCxnSpPr>
          <p:cNvPr id="20" name="直接箭头连接符 19"/>
          <p:cNvCxnSpPr>
            <a:stCxn id="6" idx="6"/>
            <a:endCxn id="9" idx="2"/>
          </p:cNvCxnSpPr>
          <p:nvPr/>
        </p:nvCxnSpPr>
        <p:spPr>
          <a:xfrm flipV="1">
            <a:off x="1924050" y="3460750"/>
            <a:ext cx="1852613" cy="47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0"/>
            <a:endCxn id="10" idx="3"/>
          </p:cNvCxnSpPr>
          <p:nvPr/>
        </p:nvCxnSpPr>
        <p:spPr>
          <a:xfrm flipV="1">
            <a:off x="4435475" y="2527300"/>
            <a:ext cx="0" cy="7334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1" idx="3"/>
            <a:endCxn id="12" idx="1"/>
          </p:cNvCxnSpPr>
          <p:nvPr/>
        </p:nvCxnSpPr>
        <p:spPr>
          <a:xfrm>
            <a:off x="7056438" y="3463925"/>
            <a:ext cx="703263" cy="15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" idx="3"/>
            <a:endCxn id="16" idx="1"/>
          </p:cNvCxnSpPr>
          <p:nvPr/>
        </p:nvCxnSpPr>
        <p:spPr>
          <a:xfrm flipV="1">
            <a:off x="9872663" y="3525838"/>
            <a:ext cx="393700" cy="111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6" idx="0"/>
            <a:endCxn id="17" idx="2"/>
          </p:cNvCxnSpPr>
          <p:nvPr/>
        </p:nvCxnSpPr>
        <p:spPr>
          <a:xfrm rot="16200000" flipV="1">
            <a:off x="9362281" y="1477169"/>
            <a:ext cx="1260475" cy="2274888"/>
          </a:xfrm>
          <a:prstGeom prst="bentConnector3">
            <a:avLst>
              <a:gd name="adj1" fmla="val 4997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80" name="文本框 25"/>
          <p:cNvSpPr txBox="1"/>
          <p:nvPr/>
        </p:nvSpPr>
        <p:spPr>
          <a:xfrm>
            <a:off x="2078038" y="3013075"/>
            <a:ext cx="1617662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客户端连接到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redis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的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server socket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请求建立连接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776663" y="3921125"/>
            <a:ext cx="1411288" cy="5461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socket1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28" name="肘形连接符 27"/>
          <p:cNvCxnSpPr>
            <a:stCxn id="6" idx="4"/>
            <a:endCxn id="27" idx="3"/>
          </p:cNvCxnSpPr>
          <p:nvPr/>
        </p:nvCxnSpPr>
        <p:spPr>
          <a:xfrm rot="5400000" flipV="1">
            <a:off x="2336006" y="2739231"/>
            <a:ext cx="576263" cy="2717800"/>
          </a:xfrm>
          <a:prstGeom prst="bentConnector3">
            <a:avLst>
              <a:gd name="adj1" fmla="val 15518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83" name="文本框 28"/>
          <p:cNvSpPr txBox="1"/>
          <p:nvPr/>
        </p:nvSpPr>
        <p:spPr>
          <a:xfrm>
            <a:off x="2078038" y="4467225"/>
            <a:ext cx="20447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客户端发送</a:t>
            </a:r>
            <a:endParaRPr lang="zh-CN" altLang="zh-CN" sz="1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set key value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请求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31" name="肘形连接符 30"/>
          <p:cNvCxnSpPr>
            <a:stCxn id="10" idx="6"/>
            <a:endCxn id="11" idx="0"/>
          </p:cNvCxnSpPr>
          <p:nvPr/>
        </p:nvCxnSpPr>
        <p:spPr>
          <a:xfrm>
            <a:off x="6254750" y="2333625"/>
            <a:ext cx="80963" cy="922338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8564563" y="3381375"/>
            <a:ext cx="584200" cy="3111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s1</a:t>
            </a:r>
            <a:endParaRPr lang="en-US" altLang="zh-CN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34" name="肘形连接符 33"/>
          <p:cNvCxnSpPr>
            <a:stCxn id="16" idx="0"/>
            <a:endCxn id="18" idx="2"/>
          </p:cNvCxnSpPr>
          <p:nvPr/>
        </p:nvCxnSpPr>
        <p:spPr>
          <a:xfrm rot="16200000" flipV="1">
            <a:off x="9986169" y="2101056"/>
            <a:ext cx="1262063" cy="1025525"/>
          </a:xfrm>
          <a:prstGeom prst="bentConnector3">
            <a:avLst>
              <a:gd name="adj1" fmla="val 4924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5270500" y="4367213"/>
            <a:ext cx="2132013" cy="5461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AE_READABLE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36" name="直接箭头连接符 35"/>
          <p:cNvCxnSpPr>
            <a:stCxn id="27" idx="6"/>
            <a:endCxn id="35" idx="1"/>
          </p:cNvCxnSpPr>
          <p:nvPr/>
        </p:nvCxnSpPr>
        <p:spPr>
          <a:xfrm>
            <a:off x="5187950" y="4194175"/>
            <a:ext cx="395288" cy="2540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5" idx="0"/>
            <a:endCxn id="11" idx="2"/>
          </p:cNvCxnSpPr>
          <p:nvPr/>
        </p:nvCxnSpPr>
        <p:spPr>
          <a:xfrm flipH="1" flipV="1">
            <a:off x="6335713" y="3814763"/>
            <a:ext cx="1588" cy="5524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5270500" y="5178425"/>
            <a:ext cx="2132013" cy="5461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AE_WRITEABLE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39" name="肘形连接符 38"/>
          <p:cNvCxnSpPr>
            <a:stCxn id="27" idx="5"/>
            <a:endCxn id="38" idx="2"/>
          </p:cNvCxnSpPr>
          <p:nvPr/>
        </p:nvCxnSpPr>
        <p:spPr>
          <a:xfrm rot="5400000" flipV="1">
            <a:off x="4593431" y="4774406"/>
            <a:ext cx="1065213" cy="28892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38" idx="6"/>
            <a:endCxn id="11" idx="2"/>
          </p:cNvCxnSpPr>
          <p:nvPr/>
        </p:nvCxnSpPr>
        <p:spPr>
          <a:xfrm flipH="1" flipV="1">
            <a:off x="6335713" y="3814763"/>
            <a:ext cx="1066800" cy="1636713"/>
          </a:xfrm>
          <a:prstGeom prst="bentConnector4">
            <a:avLst>
              <a:gd name="adj1" fmla="val -22335"/>
              <a:gd name="adj2" fmla="val 8117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7907338" y="3378200"/>
            <a:ext cx="584200" cy="3111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s1</a:t>
            </a:r>
            <a:endParaRPr lang="en-US" altLang="zh-CN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2" name="肘形连接符 41"/>
          <p:cNvCxnSpPr>
            <a:stCxn id="27" idx="4"/>
            <a:endCxn id="6" idx="3"/>
          </p:cNvCxnSpPr>
          <p:nvPr/>
        </p:nvCxnSpPr>
        <p:spPr>
          <a:xfrm rot="5400000" flipH="1">
            <a:off x="2271713" y="2257425"/>
            <a:ext cx="736600" cy="3683000"/>
          </a:xfrm>
          <a:prstGeom prst="bentConnector3">
            <a:avLst>
              <a:gd name="adj1" fmla="val -14422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95" name="文本框 43"/>
          <p:cNvSpPr txBox="1"/>
          <p:nvPr/>
        </p:nvSpPr>
        <p:spPr>
          <a:xfrm>
            <a:off x="1443038" y="5324475"/>
            <a:ext cx="2044700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返回结果：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ok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4759325" y="2754313"/>
            <a:ext cx="1228725" cy="422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master(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写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46438" y="4094163"/>
            <a:ext cx="1228725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slave(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读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59325" y="4094163"/>
            <a:ext cx="1228725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slave(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读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62688" y="4094163"/>
            <a:ext cx="1230313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slave(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读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6" name="肘形连接符 5"/>
          <p:cNvCxnSpPr>
            <a:stCxn id="3" idx="2"/>
            <a:endCxn id="2" idx="0"/>
          </p:cNvCxnSpPr>
          <p:nvPr/>
        </p:nvCxnSpPr>
        <p:spPr>
          <a:xfrm rot="5400000">
            <a:off x="4158456" y="2878931"/>
            <a:ext cx="917575" cy="1512888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3" idx="2"/>
            <a:endCxn id="5" idx="0"/>
          </p:cNvCxnSpPr>
          <p:nvPr/>
        </p:nvCxnSpPr>
        <p:spPr>
          <a:xfrm rot="5400000" flipV="1">
            <a:off x="5666581" y="2883694"/>
            <a:ext cx="917575" cy="1503363"/>
          </a:xfrm>
          <a:prstGeom prst="bentConnector3">
            <a:avLst>
              <a:gd name="adj1" fmla="val 5003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" idx="2"/>
            <a:endCxn id="4" idx="0"/>
          </p:cNvCxnSpPr>
          <p:nvPr/>
        </p:nvCxnSpPr>
        <p:spPr>
          <a:xfrm>
            <a:off x="5373688" y="3176588"/>
            <a:ext cx="0" cy="917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16" name="文本框 7"/>
          <p:cNvSpPr txBox="1"/>
          <p:nvPr/>
        </p:nvSpPr>
        <p:spPr>
          <a:xfrm>
            <a:off x="4759325" y="2022475"/>
            <a:ext cx="122872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redis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集群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7417" name="文本框 7"/>
          <p:cNvSpPr txBox="1"/>
          <p:nvPr/>
        </p:nvSpPr>
        <p:spPr>
          <a:xfrm>
            <a:off x="4759325" y="3290888"/>
            <a:ext cx="12287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同步数据</a:t>
            </a:r>
            <a:endParaRPr lang="zh-CN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默认设计模板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默认设计模板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默认设计模板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4223</Words>
  <Application>WPS 演示</Application>
  <PresentationFormat/>
  <Paragraphs>1100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32</vt:i4>
      </vt:variant>
    </vt:vector>
  </HeadingPairs>
  <TitlesOfParts>
    <vt:vector size="46" baseType="lpstr">
      <vt:lpstr>Arial</vt:lpstr>
      <vt:lpstr>宋体</vt:lpstr>
      <vt:lpstr>Wingdings</vt:lpstr>
      <vt:lpstr>华文楷体</vt:lpstr>
      <vt:lpstr>楷体</vt:lpstr>
      <vt:lpstr>微软雅黑</vt:lpstr>
      <vt:lpstr>Arial Unicode MS</vt:lpstr>
      <vt:lpstr>Calibri</vt:lpstr>
      <vt:lpstr>默认设计模板</vt:lpstr>
      <vt:lpstr>1_默认设计模板</vt:lpstr>
      <vt:lpstr>2_默认设计模板</vt:lpstr>
      <vt:lpstr>3_默认设计模板</vt:lpstr>
      <vt:lpstr>4_默认设计模板</vt:lpstr>
      <vt:lpstr>5_默认设计模板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KEITH</dc:creator>
  <cp:lastModifiedBy>Keith</cp:lastModifiedBy>
  <cp:revision>138</cp:revision>
  <dcterms:created xsi:type="dcterms:W3CDTF">2020-01-12T04:12:00Z</dcterms:created>
  <dcterms:modified xsi:type="dcterms:W3CDTF">2021-01-24T11:58:12Z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