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2"/>
  </p:notesMasterIdLst>
  <p:sldIdLst>
    <p:sldId id="256" r:id="rId4"/>
    <p:sldId id="257" r:id="rId5"/>
    <p:sldId id="268" r:id="rId6"/>
    <p:sldId id="269" r:id="rId7"/>
    <p:sldId id="272" r:id="rId8"/>
    <p:sldId id="270" r:id="rId9"/>
    <p:sldId id="271" r:id="rId10"/>
    <p:sldId id="273" r:id="rId11"/>
  </p:sldIdLst>
  <p:sldSz cx="9144000" cy="5143500" type="screen16x9"/>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7040"/>
  </p:normalViewPr>
  <p:slideViewPr>
    <p:cSldViewPr snapToGrid="0" snapToObjects="1">
      <p:cViewPr>
        <p:scale>
          <a:sx n="95" d="100"/>
          <a:sy n="95" d="100"/>
        </p:scale>
        <p:origin x="92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6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6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6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7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7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DCA6ED5-2CFE-4F27-A356-9DC393C9262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685800" y="1143000"/>
            <a:ext cx="5484813" cy="3084513"/>
          </a:xfrm>
          <a:prstGeom prst="rect">
            <a:avLst/>
          </a:prstGeom>
          <a:ln w="0">
            <a:noFill/>
          </a:ln>
        </p:spPr>
      </p:sp>
      <p:sp>
        <p:nvSpPr>
          <p:cNvPr id="254" name="PlaceHolder 2"/>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endParaRPr lang="en-US" sz="2000" b="0" strike="noStrike" spc="-1">
              <a:latin typeface="Arial"/>
            </a:endParaRPr>
          </a:p>
        </p:txBody>
      </p:sp>
      <p:sp>
        <p:nvSpPr>
          <p:cNvPr id="255" name="CustomShape 3"/>
          <p:cNvSpPr/>
          <p:nvPr/>
        </p:nvSpPr>
        <p:spPr>
          <a:xfrm>
            <a:off x="3884760" y="8685360"/>
            <a:ext cx="297000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06A723EF-BF64-4BB0-AFE4-C7C8D54A0CA7}" type="slidenum">
              <a:rPr lang="de-DE"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Talk about Package Manager, what they do, why you need them</a:t>
            </a:r>
          </a:p>
          <a:p>
            <a:endParaRPr lang="en-DE" dirty="0"/>
          </a:p>
          <a:p>
            <a:r>
              <a:rPr lang="en-DE" dirty="0"/>
              <a:t>Then talk about closely related topic of environment</a:t>
            </a:r>
          </a:p>
          <a:p>
            <a:endParaRPr lang="en-DE" dirty="0"/>
          </a:p>
          <a:p>
            <a:r>
              <a:rPr lang="en-DE" dirty="0"/>
              <a:t>Short demo on how to set up your first environment</a:t>
            </a:r>
          </a:p>
          <a:p>
            <a:endParaRPr lang="en-DE" dirty="0"/>
          </a:p>
          <a:p>
            <a:endParaRPr lang="en-DE" dirty="0"/>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298176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A package consists of code, written by someone that you can reuse for your own purposes</a:t>
            </a:r>
          </a:p>
          <a:p>
            <a:r>
              <a:rPr lang="en-DE" dirty="0"/>
              <a:t>Central idea: You do not want to reinvent the wheel for every software project. </a:t>
            </a:r>
          </a:p>
          <a:p>
            <a:r>
              <a:rPr lang="en-DE" dirty="0"/>
              <a:t>Simple example: Somebody wrote code that plots data on a 2D coordinate system, you have some data as well. You just ask him for his code, supply your own data and boom there is your plot. 1 line of code. </a:t>
            </a:r>
          </a:p>
          <a:p>
            <a:endParaRPr lang="en-DE" dirty="0"/>
          </a:p>
          <a:p>
            <a:r>
              <a:rPr lang="en-DE" dirty="0"/>
              <a:t>Why do packages need managing? Lets look at an example for this! </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2839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Genius A writes some great code, Genius A is a nice person –&gt; publishes his code in some cloud (repository) as a Package</a:t>
            </a:r>
          </a:p>
          <a:p>
            <a:endParaRPr lang="en-DE" dirty="0"/>
          </a:p>
          <a:p>
            <a:r>
              <a:rPr lang="en-DE" dirty="0"/>
              <a:t>Genuis B also writes a great piece of software. Since he is smart and needs the functionality Genius A already built, he uses Package A.</a:t>
            </a:r>
          </a:p>
          <a:p>
            <a:endParaRPr lang="en-DE" dirty="0"/>
          </a:p>
          <a:p>
            <a:r>
              <a:rPr lang="en-DE" dirty="0"/>
              <a:t>Genius B is also nice, also publishes his code as Package B. </a:t>
            </a:r>
          </a:p>
          <a:p>
            <a:endParaRPr lang="en-DE" dirty="0"/>
          </a:p>
          <a:p>
            <a:r>
              <a:rPr lang="en-DE" dirty="0"/>
              <a:t>Package B does not contain Package A, but Package B cannot work without Package A being installed. </a:t>
            </a:r>
          </a:p>
          <a:p>
            <a:endParaRPr lang="en-DE" dirty="0"/>
          </a:p>
          <a:p>
            <a:endParaRPr lang="en-DE" dirty="0"/>
          </a:p>
          <a:p>
            <a:r>
              <a:rPr lang="en-DE" dirty="0"/>
              <a:t>Third person comes into play. Does not know whats going on except Package B exists and implements valuable functionality for his project</a:t>
            </a:r>
          </a:p>
          <a:p>
            <a:endParaRPr lang="en-DE" dirty="0"/>
          </a:p>
          <a:p>
            <a:r>
              <a:rPr lang="en-DE" dirty="0"/>
              <a:t>Loads of questions to answer to be able to use Package B. -&gt; Uses a package manager </a:t>
            </a:r>
          </a:p>
          <a:p>
            <a:endParaRPr lang="en-DE" dirty="0"/>
          </a:p>
          <a:p>
            <a:r>
              <a:rPr lang="en-DE" dirty="0"/>
              <a:t>Tells Package Manager: “I want Package B” -&gt; PM finds Package B on the web, downloads latest stable version (or specific one) and automatically downloads correct version of Package A as well! No thinking on our side! nice</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15927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A package consists of code, written by someone that you can reuse for your own purposes</a:t>
            </a:r>
          </a:p>
          <a:p>
            <a:r>
              <a:rPr lang="en-DE" dirty="0"/>
              <a:t>Central idea: You do not want to reinvent the wheel for every software project. </a:t>
            </a:r>
          </a:p>
          <a:p>
            <a:r>
              <a:rPr lang="en-DE" dirty="0"/>
              <a:t>Simple example: Somebody wrote code that plots data on a 2D coordinate system, you have some data as well. You just ask him for his code, supply your own data and boom there is your plot. 1 line of code. </a:t>
            </a:r>
          </a:p>
          <a:p>
            <a:endParaRPr lang="en-DE" dirty="0"/>
          </a:p>
          <a:p>
            <a:r>
              <a:rPr lang="en-DE" dirty="0"/>
              <a:t>Why do packages need managing? Lets look at an example for this! </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390511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Back to our example:  “Person in need of PM” has his project GREEN setup. Project GREEN needs Package B to work, Package B in turn needs Package A V1. We know that.</a:t>
            </a:r>
          </a:p>
          <a:p>
            <a:endParaRPr lang="en-DE" dirty="0"/>
          </a:p>
          <a:p>
            <a:r>
              <a:rPr lang="en-DE" dirty="0"/>
              <a:t>New Project ORANGE. Need Package C. PM downloads Package A V2 as well since Package C depends on it. !!!! Project GREEN cannot be executed anymore.</a:t>
            </a:r>
          </a:p>
          <a:p>
            <a:endParaRPr lang="en-DE" dirty="0"/>
          </a:p>
          <a:p>
            <a:r>
              <a:rPr lang="en-DE" dirty="0"/>
              <a:t>This is why we need environments:</a:t>
            </a:r>
          </a:p>
          <a:p>
            <a:r>
              <a:rPr lang="en-DE" dirty="0"/>
              <a:t>Just like every package depends on a certain set of packages of specific versions, each of your projects might need its own set of packages as well. </a:t>
            </a:r>
          </a:p>
          <a:p>
            <a:r>
              <a:rPr lang="en-DE" dirty="0"/>
              <a:t>And so does every RLI tool! </a:t>
            </a:r>
          </a:p>
          <a:p>
            <a:r>
              <a:rPr lang="en-DE" dirty="0"/>
              <a:t>So if you want to run different projects on the same computer, you need to create virtual environments.</a:t>
            </a:r>
          </a:p>
          <a:p>
            <a:r>
              <a:rPr lang="en-DE" dirty="0"/>
              <a:t>An environment is basically nothing but a list of packages of specific versions that your program can see and use.</a:t>
            </a:r>
          </a:p>
          <a:p>
            <a:endParaRPr lang="en-DE" dirty="0"/>
          </a:p>
          <a:p>
            <a:r>
              <a:rPr lang="en-DE" dirty="0"/>
              <a:t>Another neat use case is if the person gets annoyed with Project GREEN, and wants to get rid of it. They can just delete the corresponding environment and all packages that are used by Green only will be deleted.</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303539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6005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4860360"/>
            <a:ext cx="9142200" cy="2815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5" name="Picture 2"/>
          <p:cNvPicPr/>
          <p:nvPr/>
        </p:nvPicPr>
        <p:blipFill>
          <a:blip r:embed="rId14"/>
          <a:stretch/>
        </p:blipFill>
        <p:spPr>
          <a:xfrm>
            <a:off x="7946640" y="278280"/>
            <a:ext cx="811800" cy="595440"/>
          </a:xfrm>
          <a:prstGeom prst="rect">
            <a:avLst/>
          </a:prstGeom>
          <a:ln w="0">
            <a:noFill/>
          </a:ln>
        </p:spPr>
      </p:pic>
      <p:sp>
        <p:nvSpPr>
          <p:cNvPr id="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4860360"/>
            <a:ext cx="9142560" cy="28188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41" name="Picture 2"/>
          <p:cNvPicPr/>
          <p:nvPr/>
        </p:nvPicPr>
        <p:blipFill>
          <a:blip r:embed="rId14"/>
          <a:stretch/>
        </p:blipFill>
        <p:spPr>
          <a:xfrm>
            <a:off x="7946640" y="278280"/>
            <a:ext cx="812160" cy="595800"/>
          </a:xfrm>
          <a:prstGeom prst="rect">
            <a:avLst/>
          </a:prstGeom>
          <a:ln w="0">
            <a:noFill/>
          </a:ln>
        </p:spPr>
      </p:pic>
      <p:sp>
        <p:nvSpPr>
          <p:cNvPr id="42" name="Line 3"/>
          <p:cNvSpPr/>
          <p:nvPr/>
        </p:nvSpPr>
        <p:spPr>
          <a:xfrm flipV="1">
            <a:off x="636120" y="798840"/>
            <a:ext cx="7157880" cy="7920"/>
          </a:xfrm>
          <a:prstGeom prst="line">
            <a:avLst/>
          </a:prstGeom>
          <a:ln>
            <a:solidFill>
              <a:srgbClr val="1C2D51"/>
            </a:solidFill>
          </a:ln>
        </p:spPr>
        <p:style>
          <a:lnRef idx="1">
            <a:schemeClr val="dk1"/>
          </a:lnRef>
          <a:fillRef idx="0">
            <a:schemeClr val="dk1"/>
          </a:fillRef>
          <a:effectRef idx="0">
            <a:schemeClr val="dk1"/>
          </a:effectRef>
          <a:fontRef idx="minor"/>
        </p:style>
      </p:sp>
      <p:sp>
        <p:nvSpPr>
          <p:cNvPr id="43" name="Line 8"/>
          <p:cNvSpPr/>
          <p:nvPr/>
        </p:nvSpPr>
        <p:spPr>
          <a:xfrm>
            <a:off x="636120" y="798840"/>
            <a:ext cx="7157880" cy="360"/>
          </a:xfrm>
          <a:prstGeom prst="line">
            <a:avLst/>
          </a:prstGeom>
          <a:ln>
            <a:solidFill>
              <a:srgbClr val="1C2D51"/>
            </a:solidFill>
          </a:ln>
        </p:spPr>
        <p:style>
          <a:lnRef idx="1">
            <a:schemeClr val="dk1"/>
          </a:lnRef>
          <a:fillRef idx="0">
            <a:schemeClr val="dk1"/>
          </a:fillRef>
          <a:effectRef idx="0">
            <a:schemeClr val="dk1"/>
          </a:effectRef>
          <a:fontRef idx="minor"/>
        </p:style>
      </p:sp>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4860360"/>
            <a:ext cx="9142200" cy="2815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83" name="Picture 2"/>
          <p:cNvPicPr/>
          <p:nvPr/>
        </p:nvPicPr>
        <p:blipFill>
          <a:blip r:embed="rId14"/>
          <a:stretch/>
        </p:blipFill>
        <p:spPr>
          <a:xfrm>
            <a:off x="7946640" y="278280"/>
            <a:ext cx="811800" cy="595440"/>
          </a:xfrm>
          <a:prstGeom prst="rect">
            <a:avLst/>
          </a:prstGeom>
          <a:ln w="0">
            <a:noFill/>
          </a:ln>
        </p:spPr>
      </p:pic>
      <p:sp>
        <p:nvSpPr>
          <p:cNvPr id="84" name="Line 2"/>
          <p:cNvSpPr/>
          <p:nvPr/>
        </p:nvSpPr>
        <p:spPr>
          <a:xfrm flipV="1">
            <a:off x="636120" y="798840"/>
            <a:ext cx="7157880" cy="7920"/>
          </a:xfrm>
          <a:prstGeom prst="line">
            <a:avLst/>
          </a:prstGeom>
          <a:ln>
            <a:solidFill>
              <a:srgbClr val="1C2D51"/>
            </a:solidFill>
          </a:ln>
        </p:spPr>
        <p:style>
          <a:lnRef idx="1">
            <a:schemeClr val="dk1"/>
          </a:lnRef>
          <a:fillRef idx="0">
            <a:schemeClr val="dk1"/>
          </a:fillRef>
          <a:effectRef idx="0">
            <a:schemeClr val="dk1"/>
          </a:effectRef>
          <a:fontRef idx="minor"/>
        </p:style>
      </p:sp>
      <p:sp>
        <p:nvSpPr>
          <p:cNvPr id="85" name="Line 3"/>
          <p:cNvSpPr/>
          <p:nvPr/>
        </p:nvSpPr>
        <p:spPr>
          <a:xfrm>
            <a:off x="636120" y="798840"/>
            <a:ext cx="7157880" cy="360"/>
          </a:xfrm>
          <a:prstGeom prst="line">
            <a:avLst/>
          </a:prstGeom>
          <a:ln>
            <a:solidFill>
              <a:srgbClr val="1C2D51"/>
            </a:solidFill>
          </a:ln>
        </p:spPr>
        <p:style>
          <a:lnRef idx="1">
            <a:schemeClr val="dk1"/>
          </a:lnRef>
          <a:fillRef idx="0">
            <a:schemeClr val="dk1"/>
          </a:fillRef>
          <a:effectRef idx="0">
            <a:schemeClr val="dk1"/>
          </a:effectRef>
          <a:fontRef idx="minor"/>
        </p:style>
      </p:sp>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6.svg"/><Relationship Id="rId9" Type="http://schemas.openxmlformats.org/officeDocument/2006/relationships/image" Target="../media/image18.png"/><Relationship Id="rId14" Type="http://schemas.openxmlformats.org/officeDocument/2006/relationships/image" Target="../media/image2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28560" y="2775600"/>
            <a:ext cx="3187800" cy="19360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t">
            <a:noAutofit/>
          </a:bodyPr>
          <a:lstStyle/>
          <a:p>
            <a:pPr>
              <a:lnSpc>
                <a:spcPct val="120000"/>
              </a:lnSpc>
              <a:spcBef>
                <a:spcPts val="751"/>
              </a:spcBef>
              <a:buNone/>
              <a:tabLst>
                <a:tab pos="0" algn="l"/>
              </a:tabLst>
            </a:pPr>
            <a:r>
              <a:rPr lang="de-DE" sz="1800" b="0" i="1" strike="noStrike" spc="-1" dirty="0">
                <a:solidFill>
                  <a:srgbClr val="002E50"/>
                </a:solidFill>
                <a:latin typeface="Vollkorn"/>
                <a:ea typeface="Vollkorn"/>
              </a:rPr>
              <a:t>—  </a:t>
            </a:r>
            <a:r>
              <a:rPr lang="de-DE" sz="1800" b="0" i="1" strike="noStrike" spc="-1" dirty="0">
                <a:solidFill>
                  <a:srgbClr val="002E50"/>
                </a:solidFill>
                <a:latin typeface="Roboto Light"/>
                <a:ea typeface="Roboto Light"/>
              </a:rPr>
              <a:t>Paul Boehnke</a:t>
            </a:r>
            <a:endParaRPr lang="en-US" sz="1800" b="0" strike="noStrike" spc="-1" dirty="0">
              <a:latin typeface="Arial"/>
            </a:endParaRPr>
          </a:p>
        </p:txBody>
      </p:sp>
      <p:sp>
        <p:nvSpPr>
          <p:cNvPr id="173" name="CustomShape 2"/>
          <p:cNvSpPr/>
          <p:nvPr/>
        </p:nvSpPr>
        <p:spPr>
          <a:xfrm>
            <a:off x="628560" y="1525320"/>
            <a:ext cx="3598560" cy="1104480"/>
          </a:xfrm>
          <a:prstGeom prst="rect">
            <a:avLst/>
          </a:prstGeom>
          <a:noFill/>
          <a:ln w="0">
            <a:noFill/>
          </a:ln>
        </p:spPr>
        <p:style>
          <a:lnRef idx="0">
            <a:scrgbClr r="0" g="0" b="0"/>
          </a:lnRef>
          <a:fillRef idx="0">
            <a:scrgbClr r="0" g="0" b="0"/>
          </a:fillRef>
          <a:effectRef idx="0">
            <a:scrgbClr r="0" g="0" b="0"/>
          </a:effectRef>
          <a:fontRef idx="minor"/>
        </p:style>
        <p:txBody>
          <a:bodyPr lIns="0" tIns="0" rIns="90000" bIns="45000" anchor="t">
            <a:normAutofit/>
          </a:bodyPr>
          <a:lstStyle/>
          <a:p>
            <a:pPr>
              <a:lnSpc>
                <a:spcPct val="90000"/>
              </a:lnSpc>
              <a:buNone/>
            </a:pPr>
            <a:r>
              <a:rPr lang="de-DE" sz="2400" b="1" strike="noStrike" spc="-1" dirty="0">
                <a:solidFill>
                  <a:srgbClr val="002E50"/>
                </a:solidFill>
                <a:latin typeface="Roboto"/>
                <a:ea typeface="Roboto"/>
              </a:rPr>
              <a:t>Package Managers and </a:t>
            </a:r>
          </a:p>
          <a:p>
            <a:pPr>
              <a:lnSpc>
                <a:spcPct val="90000"/>
              </a:lnSpc>
              <a:buNone/>
            </a:pPr>
            <a:r>
              <a:rPr lang="de-DE" sz="2400" b="1" spc="-1" dirty="0">
                <a:solidFill>
                  <a:srgbClr val="002E50"/>
                </a:solidFill>
                <a:latin typeface="Roboto"/>
                <a:ea typeface="Roboto"/>
              </a:rPr>
              <a:t>Virtual Environments</a:t>
            </a:r>
            <a:endParaRPr lang="en-US" sz="2400" b="0" strike="noStrike" spc="-1" dirty="0">
              <a:latin typeface="Arial"/>
            </a:endParaRPr>
          </a:p>
        </p:txBody>
      </p:sp>
      <p:sp>
        <p:nvSpPr>
          <p:cNvPr id="174" name="CustomShape 3"/>
          <p:cNvSpPr/>
          <p:nvPr/>
        </p:nvSpPr>
        <p:spPr>
          <a:xfrm rot="2700000">
            <a:off x="5040720" y="-1167840"/>
            <a:ext cx="1971360" cy="3110760"/>
          </a:xfrm>
          <a:custGeom>
            <a:avLst/>
            <a:gdLst/>
            <a:ahLst/>
            <a:cxnLst/>
            <a:rect l="l" t="t" r="r" b="b"/>
            <a:pathLst>
              <a:path w="1973323" h="3112630">
                <a:moveTo>
                  <a:pt x="0" y="1972064"/>
                </a:moveTo>
                <a:lnTo>
                  <a:pt x="1973119" y="0"/>
                </a:lnTo>
                <a:cubicBezTo>
                  <a:pt x="1974658" y="1025228"/>
                  <a:pt x="1966961" y="2087402"/>
                  <a:pt x="1968500" y="3112630"/>
                </a:cubicBezTo>
                <a:lnTo>
                  <a:pt x="0" y="3112630"/>
                </a:lnTo>
                <a:lnTo>
                  <a:pt x="0" y="1972064"/>
                </a:lnTo>
                <a:close/>
              </a:path>
            </a:pathLst>
          </a:custGeom>
          <a:solidFill>
            <a:srgbClr val="1C2D51"/>
          </a:solidFill>
          <a:ln>
            <a:noFill/>
          </a:ln>
        </p:spPr>
        <p:style>
          <a:lnRef idx="2">
            <a:schemeClr val="accent1">
              <a:shade val="50000"/>
            </a:schemeClr>
          </a:lnRef>
          <a:fillRef idx="1">
            <a:schemeClr val="accent1"/>
          </a:fillRef>
          <a:effectRef idx="0">
            <a:schemeClr val="accent1"/>
          </a:effectRef>
          <a:fontRef idx="minor"/>
        </p:style>
      </p:sp>
      <p:grpSp>
        <p:nvGrpSpPr>
          <p:cNvPr id="175" name="Group 4"/>
          <p:cNvGrpSpPr/>
          <p:nvPr/>
        </p:nvGrpSpPr>
        <p:grpSpPr>
          <a:xfrm>
            <a:off x="2738160" y="864000"/>
            <a:ext cx="6034320" cy="6869160"/>
            <a:chOff x="2738160" y="864000"/>
            <a:chExt cx="6034320" cy="6869160"/>
          </a:xfrm>
        </p:grpSpPr>
        <p:sp>
          <p:nvSpPr>
            <p:cNvPr id="176" name="CustomShape 5"/>
            <p:cNvSpPr/>
            <p:nvPr/>
          </p:nvSpPr>
          <p:spPr>
            <a:xfrm rot="18900000">
              <a:off x="6240600" y="1206000"/>
              <a:ext cx="1966680" cy="241200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sp>
        <p:sp>
          <p:nvSpPr>
            <p:cNvPr id="177" name="CustomShape 6"/>
            <p:cNvSpPr/>
            <p:nvPr/>
          </p:nvSpPr>
          <p:spPr>
            <a:xfrm rot="18900000">
              <a:off x="3412440" y="3235680"/>
              <a:ext cx="4057560" cy="3588120"/>
            </a:xfrm>
            <a:custGeom>
              <a:avLst/>
              <a:gdLst/>
              <a:ahLst/>
              <a:cxnLst/>
              <a:rect l="l" t="t" r="r" b="b"/>
              <a:pathLst>
                <a:path w="4059359" h="3589962">
                  <a:moveTo>
                    <a:pt x="0" y="0"/>
                  </a:moveTo>
                  <a:lnTo>
                    <a:pt x="4059359" y="0"/>
                  </a:lnTo>
                  <a:lnTo>
                    <a:pt x="4059359" y="3581400"/>
                  </a:lnTo>
                  <a:lnTo>
                    <a:pt x="3617825" y="3589962"/>
                  </a:lnTo>
                  <a:lnTo>
                    <a:pt x="0" y="0"/>
                  </a:lnTo>
                  <a:close/>
                </a:path>
              </a:pathLst>
            </a:cu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sp>
      </p:grpSp>
      <p:sp>
        <p:nvSpPr>
          <p:cNvPr id="178" name="CustomShape 7"/>
          <p:cNvSpPr/>
          <p:nvPr/>
        </p:nvSpPr>
        <p:spPr>
          <a:xfrm rot="18900000">
            <a:off x="7795080" y="2881080"/>
            <a:ext cx="2455920" cy="2017440"/>
          </a:xfrm>
          <a:custGeom>
            <a:avLst/>
            <a:gdLst/>
            <a:ahLst/>
            <a:cxnLst/>
            <a:rect l="l" t="t" r="r" b="b"/>
            <a:pathLst>
              <a:path w="2457755" h="2019133">
                <a:moveTo>
                  <a:pt x="14842" y="0"/>
                </a:moveTo>
                <a:lnTo>
                  <a:pt x="2457755" y="1"/>
                </a:lnTo>
                <a:lnTo>
                  <a:pt x="421593" y="2019133"/>
                </a:lnTo>
                <a:lnTo>
                  <a:pt x="157" y="1600571"/>
                </a:lnTo>
                <a:cubicBezTo>
                  <a:pt x="-1898" y="1076735"/>
                  <a:pt x="16897" y="523836"/>
                  <a:pt x="1484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79" name="Line 8"/>
          <p:cNvSpPr/>
          <p:nvPr/>
        </p:nvSpPr>
        <p:spPr>
          <a:xfrm>
            <a:off x="0" y="1325520"/>
            <a:ext cx="3695400" cy="360"/>
          </a:xfrm>
          <a:prstGeom prst="line">
            <a:avLst/>
          </a:prstGeom>
          <a:ln>
            <a:solidFill>
              <a:srgbClr val="1C2D51"/>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p:nvPr/>
        </p:nvSpPr>
        <p:spPr>
          <a:xfrm>
            <a:off x="628560" y="277560"/>
            <a:ext cx="7900920" cy="51984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a:solidFill>
                  <a:srgbClr val="002E4F"/>
                </a:solidFill>
                <a:latin typeface="Roboto"/>
                <a:ea typeface="Roboto"/>
              </a:rPr>
              <a:t>Topics</a:t>
            </a:r>
            <a:endParaRPr lang="en-US" sz="2400" b="0" strike="noStrike" spc="-1">
              <a:latin typeface="Arial"/>
            </a:endParaRPr>
          </a:p>
        </p:txBody>
      </p:sp>
      <p:sp>
        <p:nvSpPr>
          <p:cNvPr id="181" name="TextShape 2"/>
          <p:cNvSpPr/>
          <p:nvPr/>
        </p:nvSpPr>
        <p:spPr>
          <a:xfrm>
            <a:off x="628560" y="4860360"/>
            <a:ext cx="205596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9C85A24F-1521-4FFE-A714-DA6449C45CDC}" type="datetime1">
              <a:rPr lang="de-DE" sz="900" b="0" strike="noStrike" spc="-1">
                <a:solidFill>
                  <a:srgbClr val="1C2D51"/>
                </a:solidFill>
                <a:latin typeface="Roboto Light"/>
                <a:ea typeface="Roboto Light"/>
              </a:rPr>
              <a:t>31.05.22</a:t>
            </a:fld>
            <a:endParaRPr lang="en-US" sz="900" b="0" strike="noStrike" spc="-1">
              <a:latin typeface="Arial"/>
            </a:endParaRPr>
          </a:p>
        </p:txBody>
      </p:sp>
      <p:sp>
        <p:nvSpPr>
          <p:cNvPr id="182" name="TextShape 3"/>
          <p:cNvSpPr/>
          <p:nvPr/>
        </p:nvSpPr>
        <p:spPr>
          <a:xfrm>
            <a:off x="3029040" y="4860360"/>
            <a:ext cx="308484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83" name="TextShape 4"/>
          <p:cNvSpPr/>
          <p:nvPr/>
        </p:nvSpPr>
        <p:spPr>
          <a:xfrm>
            <a:off x="6458040" y="4860360"/>
            <a:ext cx="205596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120D900B-3CE4-4544-8E03-919C81A982AB}" type="slidenum">
              <a:rPr lang="de-DE" sz="900" b="0" strike="noStrike" spc="-1">
                <a:solidFill>
                  <a:srgbClr val="1C2D51"/>
                </a:solidFill>
                <a:latin typeface="Roboto Light"/>
                <a:ea typeface="Roboto Light"/>
              </a:rPr>
              <a:t>2</a:t>
            </a:fld>
            <a:endParaRPr lang="en-US" sz="900" b="0" strike="noStrike" spc="-1">
              <a:latin typeface="Arial"/>
            </a:endParaRPr>
          </a:p>
        </p:txBody>
      </p:sp>
      <p:grpSp>
        <p:nvGrpSpPr>
          <p:cNvPr id="184" name="Diagram1"/>
          <p:cNvGrpSpPr/>
          <p:nvPr/>
        </p:nvGrpSpPr>
        <p:grpSpPr>
          <a:xfrm>
            <a:off x="-3655080" y="224640"/>
            <a:ext cx="11502360" cy="5150880"/>
            <a:chOff x="-3655080" y="224640"/>
            <a:chExt cx="11502360" cy="5150880"/>
          </a:xfrm>
        </p:grpSpPr>
        <p:sp>
          <p:nvSpPr>
            <p:cNvPr id="185" name="Rectangle 184"/>
            <p:cNvSpPr/>
            <p:nvPr/>
          </p:nvSpPr>
          <p:spPr>
            <a:xfrm>
              <a:off x="669240" y="888120"/>
              <a:ext cx="7178040" cy="3823920"/>
            </a:xfrm>
            <a:prstGeom prst="rect">
              <a:avLst/>
            </a:prstGeom>
            <a:noFill/>
            <a:ln w="0">
              <a:noFill/>
            </a:ln>
          </p:spPr>
          <p:style>
            <a:lnRef idx="0">
              <a:scrgbClr r="0" g="0" b="0"/>
            </a:lnRef>
            <a:fillRef idx="0">
              <a:scrgbClr r="0" g="0" b="0"/>
            </a:fillRef>
            <a:effectRef idx="0">
              <a:scrgbClr r="0" g="0" b="0"/>
            </a:effectRef>
            <a:fontRef idx="minor"/>
          </p:style>
        </p:sp>
        <p:sp>
          <p:nvSpPr>
            <p:cNvPr id="186" name="Block Arc 185"/>
            <p:cNvSpPr/>
            <p:nvPr/>
          </p:nvSpPr>
          <p:spPr>
            <a:xfrm>
              <a:off x="-3655080" y="224640"/>
              <a:ext cx="5150880" cy="5150880"/>
            </a:xfrm>
            <a:prstGeom prst="blockArc">
              <a:avLst>
                <a:gd name="adj1" fmla="val 18900000"/>
                <a:gd name="adj2" fmla="val 2700000"/>
                <a:gd name="adj3" fmla="val 419"/>
              </a:avLst>
            </a:prstGeom>
            <a:solidFill>
              <a:srgbClr val="002E50"/>
            </a:solidFill>
            <a:ln w="12700">
              <a:noFill/>
            </a:ln>
          </p:spPr>
          <p:style>
            <a:lnRef idx="2">
              <a:scrgbClr r="0" g="0" b="0"/>
            </a:lnRef>
            <a:fillRef idx="0">
              <a:scrgbClr r="0" g="0" b="0"/>
            </a:fillRef>
            <a:effectRef idx="0">
              <a:scrgbClr r="0" g="0" b="0"/>
            </a:effectRef>
            <a:fontRef idx="minor"/>
          </p:style>
        </p:sp>
        <p:sp>
          <p:nvSpPr>
            <p:cNvPr id="187" name="Rounded Rectangle 186"/>
            <p:cNvSpPr/>
            <p:nvPr/>
          </p:nvSpPr>
          <p:spPr>
            <a:xfrm>
              <a:off x="1031760" y="1092240"/>
              <a:ext cx="676440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sz="1800" b="1" strike="noStrike" spc="-1" dirty="0">
                  <a:solidFill>
                    <a:srgbClr val="FFFFFF"/>
                  </a:solidFill>
                  <a:latin typeface="Arial"/>
                  <a:ea typeface="Roboto Light"/>
                </a:rPr>
                <a:t>Package Manager</a:t>
              </a:r>
              <a:endParaRPr lang="en-US" sz="1800" b="0" strike="noStrike" spc="-1" dirty="0">
                <a:latin typeface="Arial"/>
              </a:endParaRPr>
            </a:p>
          </p:txBody>
        </p:sp>
        <p:sp>
          <p:nvSpPr>
            <p:cNvPr id="188" name="Oval 187"/>
            <p:cNvSpPr/>
            <p:nvPr/>
          </p:nvSpPr>
          <p:spPr>
            <a:xfrm>
              <a:off x="732600" y="106740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sp>
          <p:nvSpPr>
            <p:cNvPr id="191" name="Rounded Rectangle 190"/>
            <p:cNvSpPr/>
            <p:nvPr/>
          </p:nvSpPr>
          <p:spPr>
            <a:xfrm>
              <a:off x="1479600" y="2561760"/>
              <a:ext cx="631656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b="1" spc="-1" dirty="0">
                  <a:solidFill>
                    <a:srgbClr val="FFFFFF"/>
                  </a:solidFill>
                  <a:ea typeface="Roboto Light"/>
                </a:rPr>
                <a:t>Environments</a:t>
              </a:r>
              <a:endParaRPr lang="en-US" sz="1800" b="0" strike="noStrike" spc="-1" dirty="0">
                <a:latin typeface="Arial"/>
              </a:endParaRPr>
            </a:p>
          </p:txBody>
        </p:sp>
        <p:sp>
          <p:nvSpPr>
            <p:cNvPr id="192" name="Oval 191"/>
            <p:cNvSpPr/>
            <p:nvPr/>
          </p:nvSpPr>
          <p:spPr>
            <a:xfrm>
              <a:off x="1180800" y="250164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sp>
          <p:nvSpPr>
            <p:cNvPr id="195" name="Rounded Rectangle 194"/>
            <p:cNvSpPr/>
            <p:nvPr/>
          </p:nvSpPr>
          <p:spPr>
            <a:xfrm>
              <a:off x="1031760" y="3996000"/>
              <a:ext cx="676440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sz="1800" b="1" strike="noStrike" spc="-1" dirty="0">
                  <a:solidFill>
                    <a:srgbClr val="FFFFFF"/>
                  </a:solidFill>
                  <a:latin typeface="Arial"/>
                  <a:ea typeface="Roboto Light"/>
                </a:rPr>
                <a:t>DEMO</a:t>
              </a:r>
              <a:endParaRPr lang="en-US" sz="1800" b="0" strike="noStrike" spc="-1" dirty="0">
                <a:latin typeface="Arial"/>
              </a:endParaRPr>
            </a:p>
          </p:txBody>
        </p:sp>
        <p:sp>
          <p:nvSpPr>
            <p:cNvPr id="196" name="Oval 195"/>
            <p:cNvSpPr/>
            <p:nvPr/>
          </p:nvSpPr>
          <p:spPr>
            <a:xfrm>
              <a:off x="732600" y="393624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31.05.22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3</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Managers</a:t>
            </a:r>
            <a:endParaRPr lang="en-US" sz="2400" b="0" strike="noStrike" spc="-1" dirty="0">
              <a:latin typeface="Arial"/>
            </a:endParaRPr>
          </a:p>
        </p:txBody>
      </p:sp>
      <p:sp>
        <p:nvSpPr>
          <p:cNvPr id="4" name="TextBox 3">
            <a:extLst>
              <a:ext uri="{FF2B5EF4-FFF2-40B4-BE49-F238E27FC236}">
                <a16:creationId xmlns:a16="http://schemas.microsoft.com/office/drawing/2014/main" id="{8DCA061B-F933-15F1-1783-9272B1D27055}"/>
              </a:ext>
            </a:extLst>
          </p:cNvPr>
          <p:cNvSpPr txBox="1"/>
          <p:nvPr/>
        </p:nvSpPr>
        <p:spPr>
          <a:xfrm>
            <a:off x="829559" y="1084782"/>
            <a:ext cx="2582758" cy="646331"/>
          </a:xfrm>
          <a:prstGeom prst="rect">
            <a:avLst/>
          </a:prstGeom>
          <a:noFill/>
        </p:spPr>
        <p:txBody>
          <a:bodyPr wrap="none" rtlCol="0">
            <a:spAutoFit/>
          </a:bodyPr>
          <a:lstStyle/>
          <a:p>
            <a:pPr marL="342900" indent="-342900">
              <a:buAutoNum type="arabicPeriod"/>
            </a:pPr>
            <a:r>
              <a:rPr lang="en-DE" dirty="0"/>
              <a:t>What is a Package?</a:t>
            </a:r>
          </a:p>
          <a:p>
            <a:endParaRPr lang="en-DE" dirty="0"/>
          </a:p>
        </p:txBody>
      </p:sp>
      <p:sp>
        <p:nvSpPr>
          <p:cNvPr id="13" name="TextBox 12">
            <a:extLst>
              <a:ext uri="{FF2B5EF4-FFF2-40B4-BE49-F238E27FC236}">
                <a16:creationId xmlns:a16="http://schemas.microsoft.com/office/drawing/2014/main" id="{77D83AD1-6A63-9839-0754-FDC7F527ED20}"/>
              </a:ext>
            </a:extLst>
          </p:cNvPr>
          <p:cNvSpPr txBox="1"/>
          <p:nvPr/>
        </p:nvSpPr>
        <p:spPr>
          <a:xfrm>
            <a:off x="811514" y="2852316"/>
            <a:ext cx="4147289" cy="369332"/>
          </a:xfrm>
          <a:prstGeom prst="rect">
            <a:avLst/>
          </a:prstGeom>
          <a:noFill/>
        </p:spPr>
        <p:txBody>
          <a:bodyPr wrap="none" rtlCol="0">
            <a:spAutoFit/>
          </a:bodyPr>
          <a:lstStyle/>
          <a:p>
            <a:r>
              <a:rPr lang="en-DE" dirty="0"/>
              <a:t>2. Why do Packages need managing?</a:t>
            </a:r>
          </a:p>
        </p:txBody>
      </p:sp>
      <p:sp>
        <p:nvSpPr>
          <p:cNvPr id="6" name="TextBox 5">
            <a:extLst>
              <a:ext uri="{FF2B5EF4-FFF2-40B4-BE49-F238E27FC236}">
                <a16:creationId xmlns:a16="http://schemas.microsoft.com/office/drawing/2014/main" id="{E1C86FDB-9368-0BCE-DC56-884DDD948F01}"/>
              </a:ext>
            </a:extLst>
          </p:cNvPr>
          <p:cNvSpPr txBox="1"/>
          <p:nvPr/>
        </p:nvSpPr>
        <p:spPr>
          <a:xfrm>
            <a:off x="1010841" y="1595077"/>
            <a:ext cx="5102679" cy="646331"/>
          </a:xfrm>
          <a:prstGeom prst="rect">
            <a:avLst/>
          </a:prstGeom>
          <a:noFill/>
        </p:spPr>
        <p:txBody>
          <a:bodyPr wrap="none" rtlCol="0">
            <a:spAutoFit/>
          </a:bodyPr>
          <a:lstStyle/>
          <a:p>
            <a:pPr marL="285750" indent="-285750">
              <a:buFont typeface="Arial" panose="020B0604020202020204" pitchFamily="34" charset="0"/>
              <a:buChar char="•"/>
            </a:pPr>
            <a:r>
              <a:rPr lang="en-DE" dirty="0"/>
              <a:t>Some code providing any kind of functionality</a:t>
            </a:r>
          </a:p>
          <a:p>
            <a:pPr marL="285750" indent="-285750">
              <a:buFont typeface="Arial" panose="020B0604020202020204" pitchFamily="34" charset="0"/>
              <a:buChar char="•"/>
            </a:pPr>
            <a:r>
              <a:rPr lang="en-DE" dirty="0"/>
              <a:t>Reusablity</a:t>
            </a:r>
          </a:p>
        </p:txBody>
      </p:sp>
      <p:pic>
        <p:nvPicPr>
          <p:cNvPr id="1026" name="Picture 2" descr="Anaconda (Python distribution) - Wikipedia">
            <a:extLst>
              <a:ext uri="{FF2B5EF4-FFF2-40B4-BE49-F238E27FC236}">
                <a16:creationId xmlns:a16="http://schemas.microsoft.com/office/drawing/2014/main" id="{9A58DD3C-D77C-3B42-CAE8-37F807B68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582" y="3044269"/>
            <a:ext cx="2287121" cy="1141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Install a Python Module With PIP - Technipages">
            <a:extLst>
              <a:ext uri="{FF2B5EF4-FFF2-40B4-BE49-F238E27FC236}">
                <a16:creationId xmlns:a16="http://schemas.microsoft.com/office/drawing/2014/main" id="{730775C9-E1F6-DCA6-151B-F482CA79C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279" y="1353723"/>
            <a:ext cx="2413000" cy="1282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F26D40-C747-2230-665D-4EAA91313BDA}"/>
              </a:ext>
            </a:extLst>
          </p:cNvPr>
          <p:cNvSpPr txBox="1"/>
          <p:nvPr/>
        </p:nvSpPr>
        <p:spPr>
          <a:xfrm>
            <a:off x="6706020" y="4338149"/>
            <a:ext cx="1685077" cy="369332"/>
          </a:xfrm>
          <a:prstGeom prst="rect">
            <a:avLst/>
          </a:prstGeom>
          <a:noFill/>
        </p:spPr>
        <p:txBody>
          <a:bodyPr wrap="none" rtlCol="0">
            <a:spAutoFit/>
          </a:bodyPr>
          <a:lstStyle/>
          <a:p>
            <a:r>
              <a:rPr lang="en-DE" dirty="0"/>
              <a:t>many others…</a:t>
            </a:r>
          </a:p>
        </p:txBody>
      </p:sp>
    </p:spTree>
    <p:extLst>
      <p:ext uri="{BB962C8B-B14F-4D97-AF65-F5344CB8AC3E}">
        <p14:creationId xmlns:p14="http://schemas.microsoft.com/office/powerpoint/2010/main" val="40353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8961"/>
          </a:srgbClr>
        </a:solidFill>
        <a:effectLst/>
      </p:bgPr>
    </p:bg>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31.05.22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4</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 </a:t>
            </a:r>
            <a:r>
              <a:rPr lang="de-DE" sz="2400" b="1" strike="noStrike" spc="-1" dirty="0" err="1">
                <a:solidFill>
                  <a:srgbClr val="002E4F"/>
                </a:solidFill>
                <a:latin typeface="Roboto"/>
                <a:ea typeface="Roboto"/>
              </a:rPr>
              <a:t>Example</a:t>
            </a:r>
            <a:endParaRPr lang="en-US" sz="2400" b="0" strike="noStrike" spc="-1" dirty="0">
              <a:latin typeface="Arial"/>
            </a:endParaRPr>
          </a:p>
        </p:txBody>
      </p:sp>
      <p:pic>
        <p:nvPicPr>
          <p:cNvPr id="9" name="Graphic 8" descr="User with solid fill">
            <a:extLst>
              <a:ext uri="{FF2B5EF4-FFF2-40B4-BE49-F238E27FC236}">
                <a16:creationId xmlns:a16="http://schemas.microsoft.com/office/drawing/2014/main" id="{5C157D18-83DC-F16E-7A93-F99008CFC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394" y="3586032"/>
            <a:ext cx="914400" cy="914400"/>
          </a:xfrm>
          <a:prstGeom prst="rect">
            <a:avLst/>
          </a:prstGeom>
        </p:spPr>
      </p:pic>
      <p:pic>
        <p:nvPicPr>
          <p:cNvPr id="15" name="Graphic 14" descr="User with solid fill">
            <a:extLst>
              <a:ext uri="{FF2B5EF4-FFF2-40B4-BE49-F238E27FC236}">
                <a16:creationId xmlns:a16="http://schemas.microsoft.com/office/drawing/2014/main" id="{3E51D248-36CA-964D-214F-267E61E5D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8817" y="3805410"/>
            <a:ext cx="914400" cy="914400"/>
          </a:xfrm>
          <a:prstGeom prst="rect">
            <a:avLst/>
          </a:prstGeom>
        </p:spPr>
      </p:pic>
      <p:pic>
        <p:nvPicPr>
          <p:cNvPr id="16" name="Graphic 15" descr="User with solid fill">
            <a:extLst>
              <a:ext uri="{FF2B5EF4-FFF2-40B4-BE49-F238E27FC236}">
                <a16:creationId xmlns:a16="http://schemas.microsoft.com/office/drawing/2014/main" id="{DD7CF6D9-7232-982D-2207-C7EB495CB8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5201" y="3778518"/>
            <a:ext cx="914400" cy="914400"/>
          </a:xfrm>
          <a:prstGeom prst="rect">
            <a:avLst/>
          </a:prstGeom>
        </p:spPr>
      </p:pic>
      <p:pic>
        <p:nvPicPr>
          <p:cNvPr id="11" name="Graphic 10" descr="Cloud outline">
            <a:extLst>
              <a:ext uri="{FF2B5EF4-FFF2-40B4-BE49-F238E27FC236}">
                <a16:creationId xmlns:a16="http://schemas.microsoft.com/office/drawing/2014/main" id="{8F182843-B585-0214-D11E-F28EC0B332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50918" y="667351"/>
            <a:ext cx="914400" cy="914400"/>
          </a:xfrm>
          <a:prstGeom prst="rect">
            <a:avLst/>
          </a:prstGeom>
        </p:spPr>
      </p:pic>
      <p:pic>
        <p:nvPicPr>
          <p:cNvPr id="14" name="Graphic 13" descr="Present with solid fill">
            <a:extLst>
              <a:ext uri="{FF2B5EF4-FFF2-40B4-BE49-F238E27FC236}">
                <a16:creationId xmlns:a16="http://schemas.microsoft.com/office/drawing/2014/main" id="{78C79D60-E4AC-AAD5-7D98-69E34833CE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076" y="2303213"/>
            <a:ext cx="691046" cy="691046"/>
          </a:xfrm>
          <a:prstGeom prst="rect">
            <a:avLst/>
          </a:prstGeom>
        </p:spPr>
      </p:pic>
      <p:sp>
        <p:nvSpPr>
          <p:cNvPr id="17" name="TextBox 16">
            <a:extLst>
              <a:ext uri="{FF2B5EF4-FFF2-40B4-BE49-F238E27FC236}">
                <a16:creationId xmlns:a16="http://schemas.microsoft.com/office/drawing/2014/main" id="{048CCF4B-9142-DE2D-6A8B-FA13AE130428}"/>
              </a:ext>
            </a:extLst>
          </p:cNvPr>
          <p:cNvSpPr txBox="1"/>
          <p:nvPr/>
        </p:nvSpPr>
        <p:spPr>
          <a:xfrm>
            <a:off x="256796" y="1909598"/>
            <a:ext cx="1287597" cy="369332"/>
          </a:xfrm>
          <a:prstGeom prst="rect">
            <a:avLst/>
          </a:prstGeom>
          <a:noFill/>
        </p:spPr>
        <p:txBody>
          <a:bodyPr wrap="none" rtlCol="0">
            <a:spAutoFit/>
          </a:bodyPr>
          <a:lstStyle/>
          <a:p>
            <a:r>
              <a:rPr lang="en-DE" dirty="0"/>
              <a:t>Package A</a:t>
            </a:r>
          </a:p>
        </p:txBody>
      </p:sp>
      <p:sp>
        <p:nvSpPr>
          <p:cNvPr id="18" name="TextBox 17">
            <a:extLst>
              <a:ext uri="{FF2B5EF4-FFF2-40B4-BE49-F238E27FC236}">
                <a16:creationId xmlns:a16="http://schemas.microsoft.com/office/drawing/2014/main" id="{A4494102-AECA-614E-A4E7-7AF2DB40BCF5}"/>
              </a:ext>
            </a:extLst>
          </p:cNvPr>
          <p:cNvSpPr txBox="1"/>
          <p:nvPr/>
        </p:nvSpPr>
        <p:spPr>
          <a:xfrm>
            <a:off x="4884772" y="2723757"/>
            <a:ext cx="1300356" cy="369332"/>
          </a:xfrm>
          <a:prstGeom prst="rect">
            <a:avLst/>
          </a:prstGeom>
          <a:noFill/>
        </p:spPr>
        <p:txBody>
          <a:bodyPr wrap="none" rtlCol="0">
            <a:spAutoFit/>
          </a:bodyPr>
          <a:lstStyle/>
          <a:p>
            <a:r>
              <a:rPr lang="en-DE" dirty="0"/>
              <a:t>Package B</a:t>
            </a:r>
          </a:p>
        </p:txBody>
      </p:sp>
      <p:pic>
        <p:nvPicPr>
          <p:cNvPr id="24" name="Graphic 23" descr="Present with solid fill">
            <a:extLst>
              <a:ext uri="{FF2B5EF4-FFF2-40B4-BE49-F238E27FC236}">
                <a16:creationId xmlns:a16="http://schemas.microsoft.com/office/drawing/2014/main" id="{8EC8D283-B60D-26EB-24AF-C62C4F6CD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8486" y="2562900"/>
            <a:ext cx="691046" cy="691046"/>
          </a:xfrm>
          <a:prstGeom prst="rect">
            <a:avLst/>
          </a:prstGeom>
        </p:spPr>
      </p:pic>
      <p:pic>
        <p:nvPicPr>
          <p:cNvPr id="20" name="Graphic 19" descr="Document with solid fill">
            <a:extLst>
              <a:ext uri="{FF2B5EF4-FFF2-40B4-BE49-F238E27FC236}">
                <a16:creationId xmlns:a16="http://schemas.microsoft.com/office/drawing/2014/main" id="{4C841879-7D11-C12B-93CA-04EEC910D5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7543" y="3665828"/>
            <a:ext cx="691046" cy="691046"/>
          </a:xfrm>
          <a:prstGeom prst="rect">
            <a:avLst/>
          </a:prstGeom>
        </p:spPr>
      </p:pic>
      <p:cxnSp>
        <p:nvCxnSpPr>
          <p:cNvPr id="23" name="Curved Connector 22">
            <a:extLst>
              <a:ext uri="{FF2B5EF4-FFF2-40B4-BE49-F238E27FC236}">
                <a16:creationId xmlns:a16="http://schemas.microsoft.com/office/drawing/2014/main" id="{0778C00C-2954-BB3C-734D-6C0013F20539}"/>
              </a:ext>
            </a:extLst>
          </p:cNvPr>
          <p:cNvCxnSpPr>
            <a:cxnSpLocks/>
          </p:cNvCxnSpPr>
          <p:nvPr/>
        </p:nvCxnSpPr>
        <p:spPr>
          <a:xfrm rot="16200000" flipV="1">
            <a:off x="1072833" y="3175595"/>
            <a:ext cx="684000" cy="296467"/>
          </a:xfrm>
          <a:prstGeom prst="curvedConnector3">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urved Connector 28">
            <a:extLst>
              <a:ext uri="{FF2B5EF4-FFF2-40B4-BE49-F238E27FC236}">
                <a16:creationId xmlns:a16="http://schemas.microsoft.com/office/drawing/2014/main" id="{BE9F1AC8-76EB-12A4-8319-22F788032C04}"/>
              </a:ext>
            </a:extLst>
          </p:cNvPr>
          <p:cNvCxnSpPr>
            <a:cxnSpLocks/>
            <a:stCxn id="14" idx="3"/>
            <a:endCxn id="11" idx="1"/>
          </p:cNvCxnSpPr>
          <p:nvPr/>
        </p:nvCxnSpPr>
        <p:spPr>
          <a:xfrm flipV="1">
            <a:off x="1612122" y="1124551"/>
            <a:ext cx="2438796" cy="1524185"/>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Graphic 31" descr="Document with solid fill">
            <a:extLst>
              <a:ext uri="{FF2B5EF4-FFF2-40B4-BE49-F238E27FC236}">
                <a16:creationId xmlns:a16="http://schemas.microsoft.com/office/drawing/2014/main" id="{CA05196C-BCF4-4B34-3AFD-E43C56770A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2022" y="4011351"/>
            <a:ext cx="691046" cy="691046"/>
          </a:xfrm>
          <a:prstGeom prst="rect">
            <a:avLst/>
          </a:prstGeom>
        </p:spPr>
      </p:pic>
      <p:cxnSp>
        <p:nvCxnSpPr>
          <p:cNvPr id="44" name="Curved Connector 43">
            <a:extLst>
              <a:ext uri="{FF2B5EF4-FFF2-40B4-BE49-F238E27FC236}">
                <a16:creationId xmlns:a16="http://schemas.microsoft.com/office/drawing/2014/main" id="{9BD5F535-164D-18D0-B7E3-9DBC59133685}"/>
              </a:ext>
            </a:extLst>
          </p:cNvPr>
          <p:cNvCxnSpPr>
            <a:cxnSpLocks/>
            <a:stCxn id="32" idx="3"/>
            <a:endCxn id="24" idx="2"/>
          </p:cNvCxnSpPr>
          <p:nvPr/>
        </p:nvCxnSpPr>
        <p:spPr>
          <a:xfrm flipV="1">
            <a:off x="3753068" y="3253946"/>
            <a:ext cx="890941" cy="1102928"/>
          </a:xfrm>
          <a:prstGeom prst="curvedConnector2">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Curved Connector 46">
            <a:extLst>
              <a:ext uri="{FF2B5EF4-FFF2-40B4-BE49-F238E27FC236}">
                <a16:creationId xmlns:a16="http://schemas.microsoft.com/office/drawing/2014/main" id="{2C54C2DD-3F6C-0E65-7A61-DBFA8D08B5C3}"/>
              </a:ext>
            </a:extLst>
          </p:cNvPr>
          <p:cNvCxnSpPr>
            <a:cxnSpLocks/>
            <a:stCxn id="24" idx="0"/>
          </p:cNvCxnSpPr>
          <p:nvPr/>
        </p:nvCxnSpPr>
        <p:spPr>
          <a:xfrm rot="5400000" flipH="1" flipV="1">
            <a:off x="4060594" y="1979485"/>
            <a:ext cx="1166831" cy="12700"/>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3" name="Graphic 52" descr="Document with solid fill">
            <a:extLst>
              <a:ext uri="{FF2B5EF4-FFF2-40B4-BE49-F238E27FC236}">
                <a16:creationId xmlns:a16="http://schemas.microsoft.com/office/drawing/2014/main" id="{E9D9FA14-21D8-C4C0-DD85-3DFE15C061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0309" y="3917087"/>
            <a:ext cx="691046" cy="691046"/>
          </a:xfrm>
          <a:prstGeom prst="rect">
            <a:avLst/>
          </a:prstGeom>
        </p:spPr>
      </p:pic>
      <p:sp>
        <p:nvSpPr>
          <p:cNvPr id="49" name="TextBox 48">
            <a:extLst>
              <a:ext uri="{FF2B5EF4-FFF2-40B4-BE49-F238E27FC236}">
                <a16:creationId xmlns:a16="http://schemas.microsoft.com/office/drawing/2014/main" id="{D3AA1578-0A1D-DECA-A4DC-BBA4EC13D7FF}"/>
              </a:ext>
            </a:extLst>
          </p:cNvPr>
          <p:cNvSpPr txBox="1"/>
          <p:nvPr/>
        </p:nvSpPr>
        <p:spPr>
          <a:xfrm>
            <a:off x="304834" y="4395562"/>
            <a:ext cx="1120884" cy="369332"/>
          </a:xfrm>
          <a:prstGeom prst="rect">
            <a:avLst/>
          </a:prstGeom>
          <a:noFill/>
        </p:spPr>
        <p:txBody>
          <a:bodyPr wrap="none" rtlCol="0">
            <a:spAutoFit/>
          </a:bodyPr>
          <a:lstStyle/>
          <a:p>
            <a:r>
              <a:rPr lang="en-DE" dirty="0"/>
              <a:t>Genius A</a:t>
            </a:r>
          </a:p>
        </p:txBody>
      </p:sp>
      <p:sp>
        <p:nvSpPr>
          <p:cNvPr id="55" name="TextBox 54">
            <a:extLst>
              <a:ext uri="{FF2B5EF4-FFF2-40B4-BE49-F238E27FC236}">
                <a16:creationId xmlns:a16="http://schemas.microsoft.com/office/drawing/2014/main" id="{D12583CC-5F90-612F-39E8-A675505E6511}"/>
              </a:ext>
            </a:extLst>
          </p:cNvPr>
          <p:cNvSpPr txBox="1"/>
          <p:nvPr/>
        </p:nvSpPr>
        <p:spPr>
          <a:xfrm>
            <a:off x="2083598" y="4562339"/>
            <a:ext cx="1133644" cy="369332"/>
          </a:xfrm>
          <a:prstGeom prst="rect">
            <a:avLst/>
          </a:prstGeom>
          <a:noFill/>
        </p:spPr>
        <p:txBody>
          <a:bodyPr wrap="none" rtlCol="0">
            <a:spAutoFit/>
          </a:bodyPr>
          <a:lstStyle/>
          <a:p>
            <a:r>
              <a:rPr lang="en-DE" dirty="0"/>
              <a:t>Genius B</a:t>
            </a:r>
          </a:p>
        </p:txBody>
      </p:sp>
      <p:pic>
        <p:nvPicPr>
          <p:cNvPr id="56" name="Graphic 55" descr="Present with solid fill">
            <a:extLst>
              <a:ext uri="{FF2B5EF4-FFF2-40B4-BE49-F238E27FC236}">
                <a16:creationId xmlns:a16="http://schemas.microsoft.com/office/drawing/2014/main" id="{4147A7CD-5505-FCA9-E158-29FB41B008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8268" y="2509154"/>
            <a:ext cx="691046" cy="691046"/>
          </a:xfrm>
          <a:prstGeom prst="rect">
            <a:avLst/>
          </a:prstGeom>
        </p:spPr>
      </p:pic>
      <p:sp>
        <p:nvSpPr>
          <p:cNvPr id="57" name="TextBox 56">
            <a:extLst>
              <a:ext uri="{FF2B5EF4-FFF2-40B4-BE49-F238E27FC236}">
                <a16:creationId xmlns:a16="http://schemas.microsoft.com/office/drawing/2014/main" id="{E030CAE1-6ABF-0AB4-304D-B7DC4442CD28}"/>
              </a:ext>
            </a:extLst>
          </p:cNvPr>
          <p:cNvSpPr txBox="1"/>
          <p:nvPr/>
        </p:nvSpPr>
        <p:spPr>
          <a:xfrm>
            <a:off x="2072337" y="2724876"/>
            <a:ext cx="1287597" cy="369332"/>
          </a:xfrm>
          <a:prstGeom prst="rect">
            <a:avLst/>
          </a:prstGeom>
          <a:noFill/>
        </p:spPr>
        <p:txBody>
          <a:bodyPr wrap="none" rtlCol="0">
            <a:spAutoFit/>
          </a:bodyPr>
          <a:lstStyle/>
          <a:p>
            <a:r>
              <a:rPr lang="en-DE" dirty="0"/>
              <a:t>Package A</a:t>
            </a:r>
          </a:p>
        </p:txBody>
      </p:sp>
      <p:cxnSp>
        <p:nvCxnSpPr>
          <p:cNvPr id="58" name="Curved Connector 57">
            <a:extLst>
              <a:ext uri="{FF2B5EF4-FFF2-40B4-BE49-F238E27FC236}">
                <a16:creationId xmlns:a16="http://schemas.microsoft.com/office/drawing/2014/main" id="{7BF4ACC8-9644-F9F2-D2E7-E30F6140967B}"/>
              </a:ext>
            </a:extLst>
          </p:cNvPr>
          <p:cNvCxnSpPr>
            <a:cxnSpLocks/>
            <a:endCxn id="56" idx="0"/>
          </p:cNvCxnSpPr>
          <p:nvPr/>
        </p:nvCxnSpPr>
        <p:spPr>
          <a:xfrm rot="5400000">
            <a:off x="3348263" y="1650535"/>
            <a:ext cx="1124148" cy="593091"/>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urved Connector 60">
            <a:extLst>
              <a:ext uri="{FF2B5EF4-FFF2-40B4-BE49-F238E27FC236}">
                <a16:creationId xmlns:a16="http://schemas.microsoft.com/office/drawing/2014/main" id="{823E5256-974D-27E1-5F21-4257DAC519FF}"/>
              </a:ext>
            </a:extLst>
          </p:cNvPr>
          <p:cNvCxnSpPr>
            <a:cxnSpLocks/>
            <a:stCxn id="56" idx="2"/>
            <a:endCxn id="32" idx="0"/>
          </p:cNvCxnSpPr>
          <p:nvPr/>
        </p:nvCxnSpPr>
        <p:spPr>
          <a:xfrm rot="5400000">
            <a:off x="3105093" y="3502652"/>
            <a:ext cx="811151" cy="206246"/>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Connector 191">
            <a:extLst>
              <a:ext uri="{FF2B5EF4-FFF2-40B4-BE49-F238E27FC236}">
                <a16:creationId xmlns:a16="http://schemas.microsoft.com/office/drawing/2014/main" id="{22B0399B-B2C9-D34B-E931-77990F3AB91F}"/>
              </a:ext>
            </a:extLst>
          </p:cNvPr>
          <p:cNvCxnSpPr>
            <a:cxnSpLocks/>
          </p:cNvCxnSpPr>
          <p:nvPr/>
        </p:nvCxnSpPr>
        <p:spPr>
          <a:xfrm>
            <a:off x="6336033" y="1106488"/>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1" name="Graphic 200" descr="Exclamation mark with solid fill">
            <a:extLst>
              <a:ext uri="{FF2B5EF4-FFF2-40B4-BE49-F238E27FC236}">
                <a16:creationId xmlns:a16="http://schemas.microsoft.com/office/drawing/2014/main" id="{0C4875D8-7508-9AAA-585C-DA4A6F455C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90344" y="3615236"/>
            <a:ext cx="914400" cy="914400"/>
          </a:xfrm>
          <a:prstGeom prst="rect">
            <a:avLst/>
          </a:prstGeom>
        </p:spPr>
      </p:pic>
      <p:sp>
        <p:nvSpPr>
          <p:cNvPr id="207" name="Oval Callout 206">
            <a:extLst>
              <a:ext uri="{FF2B5EF4-FFF2-40B4-BE49-F238E27FC236}">
                <a16:creationId xmlns:a16="http://schemas.microsoft.com/office/drawing/2014/main" id="{E12A8C50-3B2B-A4E0-679D-0887ED7BA18C}"/>
              </a:ext>
            </a:extLst>
          </p:cNvPr>
          <p:cNvSpPr/>
          <p:nvPr/>
        </p:nvSpPr>
        <p:spPr>
          <a:xfrm>
            <a:off x="6324527" y="1003414"/>
            <a:ext cx="2781367" cy="578337"/>
          </a:xfrm>
          <a:prstGeom prst="wedgeEllipseCallout">
            <a:avLst>
              <a:gd name="adj1" fmla="val -34828"/>
              <a:gd name="adj2" fmla="val 46980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I w</a:t>
            </a:r>
            <a:r>
              <a:rPr lang="en-GB" sz="1600" dirty="0">
                <a:solidFill>
                  <a:schemeClr val="tx1"/>
                </a:solidFill>
              </a:rPr>
              <a:t>an</a:t>
            </a:r>
            <a:r>
              <a:rPr lang="en-DE" sz="1600" dirty="0">
                <a:solidFill>
                  <a:schemeClr val="tx1"/>
                </a:solidFill>
              </a:rPr>
              <a:t>t Package B!</a:t>
            </a:r>
          </a:p>
        </p:txBody>
      </p:sp>
      <p:sp>
        <p:nvSpPr>
          <p:cNvPr id="80" name="Oval Callout 79">
            <a:extLst>
              <a:ext uri="{FF2B5EF4-FFF2-40B4-BE49-F238E27FC236}">
                <a16:creationId xmlns:a16="http://schemas.microsoft.com/office/drawing/2014/main" id="{B89915CE-ECAF-BCEF-2ECB-43E6FE1BD9A1}"/>
              </a:ext>
            </a:extLst>
          </p:cNvPr>
          <p:cNvSpPr/>
          <p:nvPr/>
        </p:nvSpPr>
        <p:spPr>
          <a:xfrm>
            <a:off x="7127283" y="1570443"/>
            <a:ext cx="2055600" cy="732770"/>
          </a:xfrm>
          <a:prstGeom prst="wedgeEllipseCallout">
            <a:avLst>
              <a:gd name="adj1" fmla="val -62551"/>
              <a:gd name="adj2" fmla="val 289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Where is it?</a:t>
            </a:r>
            <a:endParaRPr lang="en-DE" sz="1600" dirty="0">
              <a:solidFill>
                <a:schemeClr val="tx1"/>
              </a:solidFill>
            </a:endParaRPr>
          </a:p>
        </p:txBody>
      </p:sp>
      <p:sp>
        <p:nvSpPr>
          <p:cNvPr id="81" name="Oval Callout 80">
            <a:extLst>
              <a:ext uri="{FF2B5EF4-FFF2-40B4-BE49-F238E27FC236}">
                <a16:creationId xmlns:a16="http://schemas.microsoft.com/office/drawing/2014/main" id="{6DEE9DC2-DF4F-7F54-62F3-73A5479DFFA9}"/>
              </a:ext>
            </a:extLst>
          </p:cNvPr>
          <p:cNvSpPr/>
          <p:nvPr/>
        </p:nvSpPr>
        <p:spPr>
          <a:xfrm>
            <a:off x="5793482" y="2202866"/>
            <a:ext cx="2305981" cy="732770"/>
          </a:xfrm>
          <a:prstGeom prst="wedgeEllipseCallout">
            <a:avLst>
              <a:gd name="adj1" fmla="val -12503"/>
              <a:gd name="adj2" fmla="val 1936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B need any packages?</a:t>
            </a:r>
            <a:endParaRPr lang="en-DE" sz="1600" dirty="0">
              <a:solidFill>
                <a:schemeClr val="tx1"/>
              </a:solidFill>
            </a:endParaRPr>
          </a:p>
        </p:txBody>
      </p:sp>
      <p:sp>
        <p:nvSpPr>
          <p:cNvPr id="82" name="Oval Callout 81">
            <a:extLst>
              <a:ext uri="{FF2B5EF4-FFF2-40B4-BE49-F238E27FC236}">
                <a16:creationId xmlns:a16="http://schemas.microsoft.com/office/drawing/2014/main" id="{CF6637BD-BE23-127F-BBE3-4E85295AEB48}"/>
              </a:ext>
            </a:extLst>
          </p:cNvPr>
          <p:cNvSpPr/>
          <p:nvPr/>
        </p:nvSpPr>
        <p:spPr>
          <a:xfrm>
            <a:off x="6486940" y="2870241"/>
            <a:ext cx="2755646" cy="655133"/>
          </a:xfrm>
          <a:prstGeom prst="wedgeEllipseCallout">
            <a:avLst>
              <a:gd name="adj1" fmla="val -33626"/>
              <a:gd name="adj2" fmla="val 1323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And of what version exactly?</a:t>
            </a:r>
            <a:endParaRPr lang="en-DE" sz="1600" dirty="0">
              <a:solidFill>
                <a:schemeClr val="tx1"/>
              </a:solidFill>
            </a:endParaRPr>
          </a:p>
        </p:txBody>
      </p:sp>
      <p:sp>
        <p:nvSpPr>
          <p:cNvPr id="209" name="TextBox 208">
            <a:extLst>
              <a:ext uri="{FF2B5EF4-FFF2-40B4-BE49-F238E27FC236}">
                <a16:creationId xmlns:a16="http://schemas.microsoft.com/office/drawing/2014/main" id="{87CF9DAB-EAA6-9318-7B66-8D9F967B7BFC}"/>
              </a:ext>
            </a:extLst>
          </p:cNvPr>
          <p:cNvSpPr txBox="1"/>
          <p:nvPr/>
        </p:nvSpPr>
        <p:spPr>
          <a:xfrm>
            <a:off x="6074295" y="4504815"/>
            <a:ext cx="3031599" cy="369332"/>
          </a:xfrm>
          <a:prstGeom prst="rect">
            <a:avLst/>
          </a:prstGeom>
          <a:noFill/>
        </p:spPr>
        <p:txBody>
          <a:bodyPr wrap="none" rtlCol="0">
            <a:spAutoFit/>
          </a:bodyPr>
          <a:lstStyle/>
          <a:p>
            <a:r>
              <a:rPr lang="en-DE" dirty="0"/>
              <a:t>The person in need of a PM</a:t>
            </a:r>
          </a:p>
        </p:txBody>
      </p:sp>
    </p:spTree>
    <p:extLst>
      <p:ext uri="{BB962C8B-B14F-4D97-AF65-F5344CB8AC3E}">
        <p14:creationId xmlns:p14="http://schemas.microsoft.com/office/powerpoint/2010/main" val="890627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5" grpId="0"/>
      <p:bldP spid="57" grpId="0"/>
      <p:bldP spid="207" grpId="0" animBg="1"/>
      <p:bldP spid="80" grpId="0" animBg="1"/>
      <p:bldP spid="81" grpId="0" animBg="1"/>
      <p:bldP spid="82" grpId="0" animBg="1"/>
      <p:bldP spid="2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31.05.22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dirty="0">
                <a:solidFill>
                  <a:srgbClr val="1C2D51"/>
                </a:solidFill>
                <a:latin typeface="Roboto Light"/>
                <a:ea typeface="Roboto Light"/>
              </a:rPr>
              <a:t>Reiner Lemoine Institut</a:t>
            </a:r>
            <a:endParaRPr lang="en-US" sz="900" b="0" strike="noStrike" spc="-1" dirty="0">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5</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Managers</a:t>
            </a:r>
            <a:endParaRPr lang="en-US" sz="2400" b="0" strike="noStrike" spc="-1" dirty="0">
              <a:latin typeface="Arial"/>
            </a:endParaRPr>
          </a:p>
        </p:txBody>
      </p:sp>
      <p:sp>
        <p:nvSpPr>
          <p:cNvPr id="4" name="TextBox 3">
            <a:extLst>
              <a:ext uri="{FF2B5EF4-FFF2-40B4-BE49-F238E27FC236}">
                <a16:creationId xmlns:a16="http://schemas.microsoft.com/office/drawing/2014/main" id="{8DCA061B-F933-15F1-1783-9272B1D27055}"/>
              </a:ext>
            </a:extLst>
          </p:cNvPr>
          <p:cNvSpPr txBox="1"/>
          <p:nvPr/>
        </p:nvSpPr>
        <p:spPr>
          <a:xfrm>
            <a:off x="829559" y="1084782"/>
            <a:ext cx="2492990" cy="369332"/>
          </a:xfrm>
          <a:prstGeom prst="rect">
            <a:avLst/>
          </a:prstGeom>
          <a:noFill/>
        </p:spPr>
        <p:txBody>
          <a:bodyPr wrap="none" rtlCol="0">
            <a:spAutoFit/>
          </a:bodyPr>
          <a:lstStyle/>
          <a:p>
            <a:r>
              <a:rPr lang="en-DE" dirty="0"/>
              <a:t>1. What is a Package?</a:t>
            </a:r>
          </a:p>
        </p:txBody>
      </p:sp>
      <p:sp>
        <p:nvSpPr>
          <p:cNvPr id="13" name="TextBox 12">
            <a:extLst>
              <a:ext uri="{FF2B5EF4-FFF2-40B4-BE49-F238E27FC236}">
                <a16:creationId xmlns:a16="http://schemas.microsoft.com/office/drawing/2014/main" id="{77D83AD1-6A63-9839-0754-FDC7F527ED20}"/>
              </a:ext>
            </a:extLst>
          </p:cNvPr>
          <p:cNvSpPr txBox="1"/>
          <p:nvPr/>
        </p:nvSpPr>
        <p:spPr>
          <a:xfrm>
            <a:off x="811514" y="2852316"/>
            <a:ext cx="4147289" cy="369332"/>
          </a:xfrm>
          <a:prstGeom prst="rect">
            <a:avLst/>
          </a:prstGeom>
          <a:noFill/>
        </p:spPr>
        <p:txBody>
          <a:bodyPr wrap="none" rtlCol="0">
            <a:spAutoFit/>
          </a:bodyPr>
          <a:lstStyle/>
          <a:p>
            <a:r>
              <a:rPr lang="en-DE" dirty="0"/>
              <a:t>2. Why do Packages need managing?</a:t>
            </a:r>
          </a:p>
        </p:txBody>
      </p:sp>
      <p:sp>
        <p:nvSpPr>
          <p:cNvPr id="8" name="TextBox 7">
            <a:extLst>
              <a:ext uri="{FF2B5EF4-FFF2-40B4-BE49-F238E27FC236}">
                <a16:creationId xmlns:a16="http://schemas.microsoft.com/office/drawing/2014/main" id="{93828FAD-16F6-3AA8-4FA3-725A8F272D41}"/>
              </a:ext>
            </a:extLst>
          </p:cNvPr>
          <p:cNvSpPr txBox="1"/>
          <p:nvPr/>
        </p:nvSpPr>
        <p:spPr>
          <a:xfrm>
            <a:off x="1010841" y="1595077"/>
            <a:ext cx="5102679" cy="646331"/>
          </a:xfrm>
          <a:prstGeom prst="rect">
            <a:avLst/>
          </a:prstGeom>
          <a:noFill/>
        </p:spPr>
        <p:txBody>
          <a:bodyPr wrap="none" rtlCol="0">
            <a:spAutoFit/>
          </a:bodyPr>
          <a:lstStyle/>
          <a:p>
            <a:pPr marL="285750" indent="-285750">
              <a:buFont typeface="Arial" panose="020B0604020202020204" pitchFamily="34" charset="0"/>
              <a:buChar char="•"/>
            </a:pPr>
            <a:r>
              <a:rPr lang="en-DE" dirty="0"/>
              <a:t>Some code providing any kind of functionality</a:t>
            </a:r>
          </a:p>
          <a:p>
            <a:pPr marL="285750" indent="-285750">
              <a:buFont typeface="Arial" panose="020B0604020202020204" pitchFamily="34" charset="0"/>
              <a:buChar char="•"/>
            </a:pPr>
            <a:r>
              <a:rPr lang="en-DE" dirty="0"/>
              <a:t>Reusablity</a:t>
            </a:r>
          </a:p>
        </p:txBody>
      </p:sp>
      <p:sp>
        <p:nvSpPr>
          <p:cNvPr id="9" name="TextBox 8">
            <a:extLst>
              <a:ext uri="{FF2B5EF4-FFF2-40B4-BE49-F238E27FC236}">
                <a16:creationId xmlns:a16="http://schemas.microsoft.com/office/drawing/2014/main" id="{CCD01FD8-A508-3276-7246-8A6C3EF66716}"/>
              </a:ext>
            </a:extLst>
          </p:cNvPr>
          <p:cNvSpPr txBox="1"/>
          <p:nvPr/>
        </p:nvSpPr>
        <p:spPr>
          <a:xfrm>
            <a:off x="1010840" y="3221648"/>
            <a:ext cx="5256567" cy="1200329"/>
          </a:xfrm>
          <a:prstGeom prst="rect">
            <a:avLst/>
          </a:prstGeom>
          <a:noFill/>
        </p:spPr>
        <p:txBody>
          <a:bodyPr wrap="none" rtlCol="0">
            <a:spAutoFit/>
          </a:bodyPr>
          <a:lstStyle/>
          <a:p>
            <a:pPr marL="285750" indent="-285750">
              <a:buFont typeface="Arial" panose="020B0604020202020204" pitchFamily="34" charset="0"/>
              <a:buChar char="•"/>
            </a:pPr>
            <a:r>
              <a:rPr lang="en-DE" dirty="0"/>
              <a:t>Downloading packages</a:t>
            </a:r>
          </a:p>
          <a:p>
            <a:pPr marL="285750" indent="-285750">
              <a:buFont typeface="Arial" panose="020B0604020202020204" pitchFamily="34" charset="0"/>
              <a:buChar char="•"/>
            </a:pPr>
            <a:r>
              <a:rPr lang="en-DE" dirty="0"/>
              <a:t>Taking care of dependencies</a:t>
            </a:r>
          </a:p>
          <a:p>
            <a:pPr marL="285750" indent="-285750">
              <a:buFont typeface="Arial" panose="020B0604020202020204" pitchFamily="34" charset="0"/>
              <a:buChar char="•"/>
            </a:pPr>
            <a:r>
              <a:rPr lang="en-DE" dirty="0"/>
              <a:t>Making sure downloaded code is not corrupted</a:t>
            </a:r>
          </a:p>
          <a:p>
            <a:pPr marL="285750" indent="-285750">
              <a:buFont typeface="Arial" panose="020B0604020202020204" pitchFamily="34" charset="0"/>
              <a:buChar char="•"/>
            </a:pPr>
            <a:r>
              <a:rPr lang="en-DE" dirty="0"/>
              <a:t>Environments …</a:t>
            </a:r>
          </a:p>
        </p:txBody>
      </p:sp>
    </p:spTree>
    <p:extLst>
      <p:ext uri="{BB962C8B-B14F-4D97-AF65-F5344CB8AC3E}">
        <p14:creationId xmlns:p14="http://schemas.microsoft.com/office/powerpoint/2010/main" val="282938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6</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(Virtual) Environments</a:t>
            </a:r>
            <a:endParaRPr lang="en-US" sz="2400" b="0" strike="noStrike" spc="-1" dirty="0">
              <a:latin typeface="Arial"/>
            </a:endParaRPr>
          </a:p>
        </p:txBody>
      </p:sp>
      <p:pic>
        <p:nvPicPr>
          <p:cNvPr id="7" name="Graphic 6" descr="User with solid fill">
            <a:extLst>
              <a:ext uri="{FF2B5EF4-FFF2-40B4-BE49-F238E27FC236}">
                <a16:creationId xmlns:a16="http://schemas.microsoft.com/office/drawing/2014/main" id="{A9458B89-3868-491A-45CC-89CD2EB68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811" y="3432170"/>
            <a:ext cx="914400" cy="914400"/>
          </a:xfrm>
          <a:prstGeom prst="rect">
            <a:avLst/>
          </a:prstGeom>
        </p:spPr>
      </p:pic>
      <p:sp>
        <p:nvSpPr>
          <p:cNvPr id="8" name="TextBox 7">
            <a:extLst>
              <a:ext uri="{FF2B5EF4-FFF2-40B4-BE49-F238E27FC236}">
                <a16:creationId xmlns:a16="http://schemas.microsoft.com/office/drawing/2014/main" id="{D363A578-B289-B5C7-FE4F-1CD71FCD2C45}"/>
              </a:ext>
            </a:extLst>
          </p:cNvPr>
          <p:cNvSpPr txBox="1"/>
          <p:nvPr/>
        </p:nvSpPr>
        <p:spPr>
          <a:xfrm>
            <a:off x="140561" y="4346570"/>
            <a:ext cx="2886300" cy="338554"/>
          </a:xfrm>
          <a:prstGeom prst="rect">
            <a:avLst/>
          </a:prstGeom>
          <a:noFill/>
        </p:spPr>
        <p:txBody>
          <a:bodyPr wrap="square" rtlCol="0">
            <a:spAutoFit/>
          </a:bodyPr>
          <a:lstStyle/>
          <a:p>
            <a:r>
              <a:rPr lang="en-DE" sz="1600" dirty="0"/>
              <a:t>The person in need of a PM</a:t>
            </a:r>
          </a:p>
        </p:txBody>
      </p:sp>
      <p:pic>
        <p:nvPicPr>
          <p:cNvPr id="12" name="Graphic 11" descr="Present with solid fill">
            <a:extLst>
              <a:ext uri="{FF2B5EF4-FFF2-40B4-BE49-F238E27FC236}">
                <a16:creationId xmlns:a16="http://schemas.microsoft.com/office/drawing/2014/main" id="{EB9FB6A2-3EA5-950E-B655-91E343E0E1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09" y="2425287"/>
            <a:ext cx="939052" cy="939052"/>
          </a:xfrm>
          <a:prstGeom prst="rect">
            <a:avLst/>
          </a:prstGeom>
        </p:spPr>
      </p:pic>
      <p:pic>
        <p:nvPicPr>
          <p:cNvPr id="13" name="Graphic 12" descr="Present with solid fill">
            <a:extLst>
              <a:ext uri="{FF2B5EF4-FFF2-40B4-BE49-F238E27FC236}">
                <a16:creationId xmlns:a16="http://schemas.microsoft.com/office/drawing/2014/main" id="{8605E3C2-AD61-CE62-2A24-5F0C514BD2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0121" y="2060949"/>
            <a:ext cx="1448911" cy="1448911"/>
          </a:xfrm>
          <a:prstGeom prst="rect">
            <a:avLst/>
          </a:prstGeom>
        </p:spPr>
      </p:pic>
      <p:sp>
        <p:nvSpPr>
          <p:cNvPr id="5" name="TextBox 4">
            <a:extLst>
              <a:ext uri="{FF2B5EF4-FFF2-40B4-BE49-F238E27FC236}">
                <a16:creationId xmlns:a16="http://schemas.microsoft.com/office/drawing/2014/main" id="{886E5AB1-532E-0190-E9AC-F6693CE7946A}"/>
              </a:ext>
            </a:extLst>
          </p:cNvPr>
          <p:cNvSpPr txBox="1"/>
          <p:nvPr/>
        </p:nvSpPr>
        <p:spPr>
          <a:xfrm>
            <a:off x="171946" y="2106326"/>
            <a:ext cx="1621085" cy="369332"/>
          </a:xfrm>
          <a:prstGeom prst="rect">
            <a:avLst/>
          </a:prstGeom>
          <a:noFill/>
        </p:spPr>
        <p:txBody>
          <a:bodyPr wrap="none" rtlCol="0">
            <a:spAutoFit/>
          </a:bodyPr>
          <a:lstStyle/>
          <a:p>
            <a:r>
              <a:rPr lang="en-DE" dirty="0"/>
              <a:t>Package A V1</a:t>
            </a:r>
          </a:p>
        </p:txBody>
      </p:sp>
      <p:sp>
        <p:nvSpPr>
          <p:cNvPr id="15" name="TextBox 14">
            <a:extLst>
              <a:ext uri="{FF2B5EF4-FFF2-40B4-BE49-F238E27FC236}">
                <a16:creationId xmlns:a16="http://schemas.microsoft.com/office/drawing/2014/main" id="{2A9AAC34-BC19-CC50-3CA7-125795B88976}"/>
              </a:ext>
            </a:extLst>
          </p:cNvPr>
          <p:cNvSpPr txBox="1"/>
          <p:nvPr/>
        </p:nvSpPr>
        <p:spPr>
          <a:xfrm>
            <a:off x="1598035" y="1812189"/>
            <a:ext cx="1300356" cy="369332"/>
          </a:xfrm>
          <a:prstGeom prst="rect">
            <a:avLst/>
          </a:prstGeom>
          <a:noFill/>
        </p:spPr>
        <p:txBody>
          <a:bodyPr wrap="none" rtlCol="0">
            <a:spAutoFit/>
          </a:bodyPr>
          <a:lstStyle/>
          <a:p>
            <a:r>
              <a:rPr lang="en-DE" dirty="0"/>
              <a:t>Package B</a:t>
            </a:r>
          </a:p>
        </p:txBody>
      </p:sp>
      <p:pic>
        <p:nvPicPr>
          <p:cNvPr id="16" name="Graphic 15" descr="Document with solid fill">
            <a:extLst>
              <a:ext uri="{FF2B5EF4-FFF2-40B4-BE49-F238E27FC236}">
                <a16:creationId xmlns:a16="http://schemas.microsoft.com/office/drawing/2014/main" id="{C5487FD7-F0E3-07AF-3059-6907C93ABB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6795" y="3577443"/>
            <a:ext cx="691046" cy="691046"/>
          </a:xfrm>
          <a:prstGeom prst="rect">
            <a:avLst/>
          </a:prstGeom>
        </p:spPr>
      </p:pic>
      <p:cxnSp>
        <p:nvCxnSpPr>
          <p:cNvPr id="17" name="Straight Connector 16">
            <a:extLst>
              <a:ext uri="{FF2B5EF4-FFF2-40B4-BE49-F238E27FC236}">
                <a16:creationId xmlns:a16="http://schemas.microsoft.com/office/drawing/2014/main" id="{0FF9D7F6-8699-E55B-7676-8D41FCBEDCED}"/>
              </a:ext>
            </a:extLst>
          </p:cNvPr>
          <p:cNvCxnSpPr>
            <a:cxnSpLocks/>
          </p:cNvCxnSpPr>
          <p:nvPr/>
        </p:nvCxnSpPr>
        <p:spPr>
          <a:xfrm>
            <a:off x="3174628" y="1172601"/>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Graphic 17" descr="User with solid fill">
            <a:extLst>
              <a:ext uri="{FF2B5EF4-FFF2-40B4-BE49-F238E27FC236}">
                <a16:creationId xmlns:a16="http://schemas.microsoft.com/office/drawing/2014/main" id="{9FCDE25F-2F78-C857-8367-E4E84A94FC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7231" y="3287487"/>
            <a:ext cx="914400" cy="914400"/>
          </a:xfrm>
          <a:prstGeom prst="rect">
            <a:avLst/>
          </a:prstGeom>
        </p:spPr>
      </p:pic>
      <p:pic>
        <p:nvPicPr>
          <p:cNvPr id="19" name="Graphic 18" descr="Document with solid fill">
            <a:extLst>
              <a:ext uri="{FF2B5EF4-FFF2-40B4-BE49-F238E27FC236}">
                <a16:creationId xmlns:a16="http://schemas.microsoft.com/office/drawing/2014/main" id="{36722EA6-1018-74AD-C084-BB57DFEC9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4835" y="3425473"/>
            <a:ext cx="691046" cy="691046"/>
          </a:xfrm>
          <a:prstGeom prst="rect">
            <a:avLst/>
          </a:prstGeom>
        </p:spPr>
      </p:pic>
      <p:cxnSp>
        <p:nvCxnSpPr>
          <p:cNvPr id="20" name="Straight Connector 19">
            <a:extLst>
              <a:ext uri="{FF2B5EF4-FFF2-40B4-BE49-F238E27FC236}">
                <a16:creationId xmlns:a16="http://schemas.microsoft.com/office/drawing/2014/main" id="{2E0EF744-11F4-6D6C-3F08-A59F6DDB708C}"/>
              </a:ext>
            </a:extLst>
          </p:cNvPr>
          <p:cNvCxnSpPr>
            <a:cxnSpLocks/>
          </p:cNvCxnSpPr>
          <p:nvPr/>
        </p:nvCxnSpPr>
        <p:spPr>
          <a:xfrm>
            <a:off x="5864930" y="1168919"/>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Graphic 20" descr="Present with solid fill">
            <a:extLst>
              <a:ext uri="{FF2B5EF4-FFF2-40B4-BE49-F238E27FC236}">
                <a16:creationId xmlns:a16="http://schemas.microsoft.com/office/drawing/2014/main" id="{F1F3547F-6811-32BB-EE52-441A92292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7705" y="2297785"/>
            <a:ext cx="939052" cy="939052"/>
          </a:xfrm>
          <a:prstGeom prst="rect">
            <a:avLst/>
          </a:prstGeom>
        </p:spPr>
      </p:pic>
      <p:sp>
        <p:nvSpPr>
          <p:cNvPr id="22" name="TextBox 21">
            <a:extLst>
              <a:ext uri="{FF2B5EF4-FFF2-40B4-BE49-F238E27FC236}">
                <a16:creationId xmlns:a16="http://schemas.microsoft.com/office/drawing/2014/main" id="{9999C73D-58F4-35B9-D463-BD87447DA4A8}"/>
              </a:ext>
            </a:extLst>
          </p:cNvPr>
          <p:cNvSpPr txBox="1"/>
          <p:nvPr/>
        </p:nvSpPr>
        <p:spPr>
          <a:xfrm>
            <a:off x="3206545" y="1975060"/>
            <a:ext cx="1621085" cy="369332"/>
          </a:xfrm>
          <a:prstGeom prst="rect">
            <a:avLst/>
          </a:prstGeom>
          <a:noFill/>
        </p:spPr>
        <p:txBody>
          <a:bodyPr wrap="none" rtlCol="0">
            <a:spAutoFit/>
          </a:bodyPr>
          <a:lstStyle/>
          <a:p>
            <a:r>
              <a:rPr lang="en-DE" dirty="0"/>
              <a:t>Package A V2</a:t>
            </a:r>
          </a:p>
        </p:txBody>
      </p:sp>
      <p:pic>
        <p:nvPicPr>
          <p:cNvPr id="23" name="Graphic 22" descr="User with solid fill">
            <a:extLst>
              <a:ext uri="{FF2B5EF4-FFF2-40B4-BE49-F238E27FC236}">
                <a16:creationId xmlns:a16="http://schemas.microsoft.com/office/drawing/2014/main" id="{F47AE7C3-8E1D-4945-5FE2-5583EE826B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98704" y="3291834"/>
            <a:ext cx="914400" cy="914400"/>
          </a:xfrm>
          <a:prstGeom prst="rect">
            <a:avLst/>
          </a:prstGeom>
        </p:spPr>
      </p:pic>
      <p:pic>
        <p:nvPicPr>
          <p:cNvPr id="25" name="Graphic 24" descr="Present with solid fill">
            <a:extLst>
              <a:ext uri="{FF2B5EF4-FFF2-40B4-BE49-F238E27FC236}">
                <a16:creationId xmlns:a16="http://schemas.microsoft.com/office/drawing/2014/main" id="{0E123B63-848F-D5AB-FB5F-531C1F0194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3268" y="2006132"/>
            <a:ext cx="996106" cy="996106"/>
          </a:xfrm>
          <a:prstGeom prst="rect">
            <a:avLst/>
          </a:prstGeom>
        </p:spPr>
      </p:pic>
      <p:sp>
        <p:nvSpPr>
          <p:cNvPr id="28" name="TextBox 27">
            <a:extLst>
              <a:ext uri="{FF2B5EF4-FFF2-40B4-BE49-F238E27FC236}">
                <a16:creationId xmlns:a16="http://schemas.microsoft.com/office/drawing/2014/main" id="{56F4B85A-FB21-D2CE-B4DC-B114F6B5D7B5}"/>
              </a:ext>
            </a:extLst>
          </p:cNvPr>
          <p:cNvSpPr txBox="1"/>
          <p:nvPr/>
        </p:nvSpPr>
        <p:spPr>
          <a:xfrm>
            <a:off x="4236797" y="1668837"/>
            <a:ext cx="1313180" cy="369332"/>
          </a:xfrm>
          <a:prstGeom prst="rect">
            <a:avLst/>
          </a:prstGeom>
          <a:noFill/>
        </p:spPr>
        <p:txBody>
          <a:bodyPr wrap="none" rtlCol="0">
            <a:spAutoFit/>
          </a:bodyPr>
          <a:lstStyle/>
          <a:p>
            <a:r>
              <a:rPr lang="en-DE" dirty="0"/>
              <a:t>Package C</a:t>
            </a:r>
          </a:p>
        </p:txBody>
      </p:sp>
      <p:sp>
        <p:nvSpPr>
          <p:cNvPr id="29" name="TextBox 28">
            <a:extLst>
              <a:ext uri="{FF2B5EF4-FFF2-40B4-BE49-F238E27FC236}">
                <a16:creationId xmlns:a16="http://schemas.microsoft.com/office/drawing/2014/main" id="{3DA51410-2692-4503-F726-C9193FE8CE36}"/>
              </a:ext>
            </a:extLst>
          </p:cNvPr>
          <p:cNvSpPr txBox="1"/>
          <p:nvPr/>
        </p:nvSpPr>
        <p:spPr>
          <a:xfrm>
            <a:off x="3168321" y="4200906"/>
            <a:ext cx="2886300" cy="584775"/>
          </a:xfrm>
          <a:prstGeom prst="rect">
            <a:avLst/>
          </a:prstGeom>
          <a:noFill/>
        </p:spPr>
        <p:txBody>
          <a:bodyPr wrap="square" rtlCol="0">
            <a:spAutoFit/>
          </a:bodyPr>
          <a:lstStyle/>
          <a:p>
            <a:r>
              <a:rPr lang="en-DE" sz="1600" dirty="0"/>
              <a:t>The person in need of a PM</a:t>
            </a:r>
          </a:p>
          <a:p>
            <a:r>
              <a:rPr lang="en-GB" sz="1600" dirty="0"/>
              <a:t>and environments</a:t>
            </a:r>
            <a:endParaRPr lang="en-DE" sz="1600" dirty="0"/>
          </a:p>
        </p:txBody>
      </p:sp>
      <p:pic>
        <p:nvPicPr>
          <p:cNvPr id="10" name="Graphic 9" descr="Fuel outline">
            <a:extLst>
              <a:ext uri="{FF2B5EF4-FFF2-40B4-BE49-F238E27FC236}">
                <a16:creationId xmlns:a16="http://schemas.microsoft.com/office/drawing/2014/main" id="{B12D97C7-097F-6AF9-31A1-881D8F653E0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99987" y="3202119"/>
            <a:ext cx="914400" cy="914400"/>
          </a:xfrm>
          <a:prstGeom prst="rect">
            <a:avLst/>
          </a:prstGeom>
        </p:spPr>
      </p:pic>
      <p:pic>
        <p:nvPicPr>
          <p:cNvPr id="32" name="Graphic 31" descr="Document with solid fill">
            <a:extLst>
              <a:ext uri="{FF2B5EF4-FFF2-40B4-BE49-F238E27FC236}">
                <a16:creationId xmlns:a16="http://schemas.microsoft.com/office/drawing/2014/main" id="{8A4BAB6B-DECD-D787-B398-949A3AC4A2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8117" y="3509860"/>
            <a:ext cx="691046" cy="691046"/>
          </a:xfrm>
          <a:prstGeom prst="rect">
            <a:avLst/>
          </a:prstGeom>
        </p:spPr>
      </p:pic>
      <p:sp>
        <p:nvSpPr>
          <p:cNvPr id="11" name="TextBox 10">
            <a:extLst>
              <a:ext uri="{FF2B5EF4-FFF2-40B4-BE49-F238E27FC236}">
                <a16:creationId xmlns:a16="http://schemas.microsoft.com/office/drawing/2014/main" id="{11E141A2-2F3E-1B86-C596-9EA4FCE895DF}"/>
              </a:ext>
            </a:extLst>
          </p:cNvPr>
          <p:cNvSpPr txBox="1"/>
          <p:nvPr/>
        </p:nvSpPr>
        <p:spPr>
          <a:xfrm>
            <a:off x="370450" y="1168919"/>
            <a:ext cx="2479653" cy="338554"/>
          </a:xfrm>
          <a:prstGeom prst="rect">
            <a:avLst/>
          </a:prstGeom>
          <a:noFill/>
        </p:spPr>
        <p:txBody>
          <a:bodyPr wrap="none" rtlCol="0">
            <a:spAutoFit/>
          </a:bodyPr>
          <a:lstStyle/>
          <a:p>
            <a:r>
              <a:rPr lang="en-DE" sz="1600" u="sng" dirty="0"/>
              <a:t>ENVIRONMENT GREEN</a:t>
            </a:r>
          </a:p>
        </p:txBody>
      </p:sp>
      <p:sp>
        <p:nvSpPr>
          <p:cNvPr id="34" name="TextBox 33">
            <a:extLst>
              <a:ext uri="{FF2B5EF4-FFF2-40B4-BE49-F238E27FC236}">
                <a16:creationId xmlns:a16="http://schemas.microsoft.com/office/drawing/2014/main" id="{1CC123F9-7C95-C1E9-BDED-D5176FC1863B}"/>
              </a:ext>
            </a:extLst>
          </p:cNvPr>
          <p:cNvSpPr txBox="1"/>
          <p:nvPr/>
        </p:nvSpPr>
        <p:spPr>
          <a:xfrm>
            <a:off x="3224977" y="1177172"/>
            <a:ext cx="2639953" cy="338554"/>
          </a:xfrm>
          <a:prstGeom prst="rect">
            <a:avLst/>
          </a:prstGeom>
          <a:noFill/>
        </p:spPr>
        <p:txBody>
          <a:bodyPr wrap="none" rtlCol="0">
            <a:spAutoFit/>
          </a:bodyPr>
          <a:lstStyle/>
          <a:p>
            <a:r>
              <a:rPr lang="en-DE" sz="1600" u="sng" dirty="0"/>
              <a:t>ENVIRONMENT ORANGE</a:t>
            </a:r>
          </a:p>
        </p:txBody>
      </p:sp>
      <p:sp>
        <p:nvSpPr>
          <p:cNvPr id="35" name="TextBox 34">
            <a:extLst>
              <a:ext uri="{FF2B5EF4-FFF2-40B4-BE49-F238E27FC236}">
                <a16:creationId xmlns:a16="http://schemas.microsoft.com/office/drawing/2014/main" id="{4DBB03AE-A7B7-D71C-0EBC-824813A2AD53}"/>
              </a:ext>
            </a:extLst>
          </p:cNvPr>
          <p:cNvSpPr txBox="1"/>
          <p:nvPr/>
        </p:nvSpPr>
        <p:spPr>
          <a:xfrm>
            <a:off x="6253236" y="1509711"/>
            <a:ext cx="2479653" cy="338554"/>
          </a:xfrm>
          <a:prstGeom prst="rect">
            <a:avLst/>
          </a:prstGeom>
          <a:noFill/>
        </p:spPr>
        <p:txBody>
          <a:bodyPr wrap="none" rtlCol="0">
            <a:spAutoFit/>
          </a:bodyPr>
          <a:lstStyle/>
          <a:p>
            <a:r>
              <a:rPr lang="en-DE" sz="1600" u="sng" dirty="0"/>
              <a:t>ENVIRONMENT GREEN</a:t>
            </a:r>
          </a:p>
        </p:txBody>
      </p:sp>
      <p:sp>
        <p:nvSpPr>
          <p:cNvPr id="36" name="TextBox 35">
            <a:extLst>
              <a:ext uri="{FF2B5EF4-FFF2-40B4-BE49-F238E27FC236}">
                <a16:creationId xmlns:a16="http://schemas.microsoft.com/office/drawing/2014/main" id="{06584662-1E0E-7C55-182A-D36DC2403AD5}"/>
              </a:ext>
            </a:extLst>
          </p:cNvPr>
          <p:cNvSpPr txBox="1"/>
          <p:nvPr/>
        </p:nvSpPr>
        <p:spPr>
          <a:xfrm>
            <a:off x="6173085" y="2121715"/>
            <a:ext cx="2639953" cy="338554"/>
          </a:xfrm>
          <a:prstGeom prst="rect">
            <a:avLst/>
          </a:prstGeom>
          <a:noFill/>
        </p:spPr>
        <p:txBody>
          <a:bodyPr wrap="none" rtlCol="0">
            <a:spAutoFit/>
          </a:bodyPr>
          <a:lstStyle/>
          <a:p>
            <a:r>
              <a:rPr lang="en-DE" sz="1600" u="sng" dirty="0"/>
              <a:t>ENVIRONMENT ORANGE</a:t>
            </a:r>
          </a:p>
        </p:txBody>
      </p:sp>
      <p:sp>
        <p:nvSpPr>
          <p:cNvPr id="14" name="Multiply 13">
            <a:extLst>
              <a:ext uri="{FF2B5EF4-FFF2-40B4-BE49-F238E27FC236}">
                <a16:creationId xmlns:a16="http://schemas.microsoft.com/office/drawing/2014/main" id="{19C5C17B-C496-FE42-63AA-BAEE84250121}"/>
              </a:ext>
            </a:extLst>
          </p:cNvPr>
          <p:cNvSpPr/>
          <p:nvPr/>
        </p:nvSpPr>
        <p:spPr>
          <a:xfrm>
            <a:off x="6993054" y="1270562"/>
            <a:ext cx="914400" cy="9144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1" name="Straight Arrow Connector 30">
            <a:extLst>
              <a:ext uri="{FF2B5EF4-FFF2-40B4-BE49-F238E27FC236}">
                <a16:creationId xmlns:a16="http://schemas.microsoft.com/office/drawing/2014/main" id="{D9BA072B-79AC-C25F-723B-BE651E306A28}"/>
              </a:ext>
            </a:extLst>
          </p:cNvPr>
          <p:cNvCxnSpPr>
            <a:endCxn id="12" idx="3"/>
          </p:cNvCxnSpPr>
          <p:nvPr/>
        </p:nvCxnSpPr>
        <p:spPr>
          <a:xfrm flipH="1">
            <a:off x="1276261" y="2891131"/>
            <a:ext cx="380099" cy="36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596BCC-8D50-FD84-A1FF-E4286297F186}"/>
              </a:ext>
            </a:extLst>
          </p:cNvPr>
          <p:cNvCxnSpPr>
            <a:cxnSpLocks/>
            <a:stCxn id="16" idx="3"/>
            <a:endCxn id="13" idx="2"/>
          </p:cNvCxnSpPr>
          <p:nvPr/>
        </p:nvCxnSpPr>
        <p:spPr>
          <a:xfrm flipV="1">
            <a:off x="2177841" y="3509860"/>
            <a:ext cx="66736" cy="41310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E9345BE-AEEA-DA5A-9565-8146A4E9A73C}"/>
              </a:ext>
            </a:extLst>
          </p:cNvPr>
          <p:cNvCxnSpPr>
            <a:cxnSpLocks/>
          </p:cNvCxnSpPr>
          <p:nvPr/>
        </p:nvCxnSpPr>
        <p:spPr>
          <a:xfrm flipV="1">
            <a:off x="4950530" y="3002238"/>
            <a:ext cx="66736" cy="41310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D3117B-B76F-8332-7B68-15E8B5DC987A}"/>
              </a:ext>
            </a:extLst>
          </p:cNvPr>
          <p:cNvCxnSpPr/>
          <p:nvPr/>
        </p:nvCxnSpPr>
        <p:spPr>
          <a:xfrm flipH="1">
            <a:off x="4320683" y="2763629"/>
            <a:ext cx="380099" cy="36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5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11" grpId="0"/>
      <p:bldP spid="34" grpId="0"/>
      <p:bldP spid="35" grpId="0"/>
      <p:bldP spid="36"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31.05.22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7</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endParaRPr lang="en-US" sz="2400" b="0" strike="noStrike" spc="-1" dirty="0">
              <a:latin typeface="Arial"/>
            </a:endParaRPr>
          </a:p>
        </p:txBody>
      </p:sp>
      <p:sp>
        <p:nvSpPr>
          <p:cNvPr id="2" name="TextBox 1">
            <a:extLst>
              <a:ext uri="{FF2B5EF4-FFF2-40B4-BE49-F238E27FC236}">
                <a16:creationId xmlns:a16="http://schemas.microsoft.com/office/drawing/2014/main" id="{4AD224E2-E7CF-5AEC-EFEF-0191C16F4B4C}"/>
              </a:ext>
            </a:extLst>
          </p:cNvPr>
          <p:cNvSpPr txBox="1"/>
          <p:nvPr/>
        </p:nvSpPr>
        <p:spPr>
          <a:xfrm>
            <a:off x="2684160" y="2217808"/>
            <a:ext cx="3084479" cy="707886"/>
          </a:xfrm>
          <a:prstGeom prst="rect">
            <a:avLst/>
          </a:prstGeom>
          <a:noFill/>
        </p:spPr>
        <p:txBody>
          <a:bodyPr wrap="square" rtlCol="0" anchor="ctr">
            <a:spAutoFit/>
          </a:bodyPr>
          <a:lstStyle/>
          <a:p>
            <a:pPr algn="ctr"/>
            <a:r>
              <a:rPr lang="en-DE" sz="4000" dirty="0"/>
              <a:t>DEMO</a:t>
            </a:r>
          </a:p>
        </p:txBody>
      </p:sp>
    </p:spTree>
    <p:extLst>
      <p:ext uri="{BB962C8B-B14F-4D97-AF65-F5344CB8AC3E}">
        <p14:creationId xmlns:p14="http://schemas.microsoft.com/office/powerpoint/2010/main" val="306140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8</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en-US" sz="2400" spc="-1" dirty="0">
                <a:latin typeface="Arial"/>
              </a:rPr>
              <a:t>Commands for environment setup</a:t>
            </a:r>
            <a:endParaRPr lang="en-US" sz="2400" b="0" strike="noStrike" spc="-1" dirty="0">
              <a:latin typeface="Arial"/>
            </a:endParaRPr>
          </a:p>
        </p:txBody>
      </p:sp>
      <p:graphicFrame>
        <p:nvGraphicFramePr>
          <p:cNvPr id="3" name="Table 3">
            <a:extLst>
              <a:ext uri="{FF2B5EF4-FFF2-40B4-BE49-F238E27FC236}">
                <a16:creationId xmlns:a16="http://schemas.microsoft.com/office/drawing/2014/main" id="{0C094F66-659E-B62C-4B2A-E5440B8338C6}"/>
              </a:ext>
            </a:extLst>
          </p:cNvPr>
          <p:cNvGraphicFramePr>
            <a:graphicFrameLocks noGrp="1"/>
          </p:cNvGraphicFramePr>
          <p:nvPr>
            <p:extLst>
              <p:ext uri="{D42A27DB-BD31-4B8C-83A1-F6EECF244321}">
                <p14:modId xmlns:p14="http://schemas.microsoft.com/office/powerpoint/2010/main" val="886704180"/>
              </p:ext>
            </p:extLst>
          </p:nvPr>
        </p:nvGraphicFramePr>
        <p:xfrm>
          <a:off x="412795" y="1103601"/>
          <a:ext cx="8318410" cy="3313917"/>
        </p:xfrm>
        <a:graphic>
          <a:graphicData uri="http://schemas.openxmlformats.org/drawingml/2006/table">
            <a:tbl>
              <a:tblPr firstRow="1" bandRow="1">
                <a:tableStyleId>{5C22544A-7EE6-4342-B048-85BDC9FD1C3A}</a:tableStyleId>
              </a:tblPr>
              <a:tblGrid>
                <a:gridCol w="1873925">
                  <a:extLst>
                    <a:ext uri="{9D8B030D-6E8A-4147-A177-3AD203B41FA5}">
                      <a16:colId xmlns:a16="http://schemas.microsoft.com/office/drawing/2014/main" val="3427489109"/>
                    </a:ext>
                  </a:extLst>
                </a:gridCol>
                <a:gridCol w="2958353">
                  <a:extLst>
                    <a:ext uri="{9D8B030D-6E8A-4147-A177-3AD203B41FA5}">
                      <a16:colId xmlns:a16="http://schemas.microsoft.com/office/drawing/2014/main" val="1307938413"/>
                    </a:ext>
                  </a:extLst>
                </a:gridCol>
                <a:gridCol w="3486132">
                  <a:extLst>
                    <a:ext uri="{9D8B030D-6E8A-4147-A177-3AD203B41FA5}">
                      <a16:colId xmlns:a16="http://schemas.microsoft.com/office/drawing/2014/main" val="3427500741"/>
                    </a:ext>
                  </a:extLst>
                </a:gridCol>
              </a:tblGrid>
              <a:tr h="371454">
                <a:tc>
                  <a:txBody>
                    <a:bodyPr/>
                    <a:lstStyle/>
                    <a:p>
                      <a:r>
                        <a:rPr lang="en-DE" sz="1400" b="1" dirty="0"/>
                        <a:t>Function</a:t>
                      </a:r>
                    </a:p>
                  </a:txBody>
                  <a:tcPr/>
                </a:tc>
                <a:tc>
                  <a:txBody>
                    <a:bodyPr/>
                    <a:lstStyle/>
                    <a:p>
                      <a:r>
                        <a:rPr lang="en-DE" sz="1400" dirty="0"/>
                        <a:t>Anaconda (Windows)</a:t>
                      </a:r>
                    </a:p>
                  </a:txBody>
                  <a:tcPr/>
                </a:tc>
                <a:tc>
                  <a:txBody>
                    <a:bodyPr/>
                    <a:lstStyle/>
                    <a:p>
                      <a:r>
                        <a:rPr lang="en-DE" sz="1400" dirty="0"/>
                        <a:t>Pip / venv (Linux/Mac)</a:t>
                      </a:r>
                    </a:p>
                  </a:txBody>
                  <a:tcPr/>
                </a:tc>
                <a:extLst>
                  <a:ext uri="{0D108BD9-81ED-4DB2-BD59-A6C34878D82A}">
                    <a16:rowId xmlns:a16="http://schemas.microsoft.com/office/drawing/2014/main" val="1724170106"/>
                  </a:ext>
                </a:extLst>
              </a:tr>
              <a:tr h="815506">
                <a:tc>
                  <a:txBody>
                    <a:bodyPr/>
                    <a:lstStyle/>
                    <a:p>
                      <a:r>
                        <a:rPr lang="en-DE" sz="1400" b="1" dirty="0"/>
                        <a:t>Show existing Environments</a:t>
                      </a:r>
                    </a:p>
                  </a:txBody>
                  <a:tcPr/>
                </a:tc>
                <a:tc>
                  <a:txBody>
                    <a:bodyPr/>
                    <a:lstStyle/>
                    <a:p>
                      <a:r>
                        <a:rPr lang="en-GB" sz="1400" dirty="0" err="1"/>
                        <a:t>conda</a:t>
                      </a:r>
                      <a:r>
                        <a:rPr lang="en-GB" sz="1400" dirty="0"/>
                        <a:t> env list</a:t>
                      </a:r>
                      <a:endParaRPr lang="en-DE" sz="1400" dirty="0"/>
                    </a:p>
                  </a:txBody>
                  <a:tcPr/>
                </a:tc>
                <a:tc>
                  <a:txBody>
                    <a:bodyPr/>
                    <a:lstStyle/>
                    <a:p>
                      <a:r>
                        <a:rPr lang="en-DE" sz="1400" dirty="0"/>
                        <a:t>venv stores environment in the folder where you create it. venv does not know about all environments on your machine</a:t>
                      </a:r>
                    </a:p>
                  </a:txBody>
                  <a:tcPr/>
                </a:tc>
                <a:extLst>
                  <a:ext uri="{0D108BD9-81ED-4DB2-BD59-A6C34878D82A}">
                    <a16:rowId xmlns:a16="http://schemas.microsoft.com/office/drawing/2014/main" val="2952035869"/>
                  </a:ext>
                </a:extLst>
              </a:tr>
              <a:tr h="371454">
                <a:tc>
                  <a:txBody>
                    <a:bodyPr/>
                    <a:lstStyle/>
                    <a:p>
                      <a:r>
                        <a:rPr lang="en-DE" sz="1400" b="1" dirty="0"/>
                        <a:t>Create Environment</a:t>
                      </a:r>
                    </a:p>
                  </a:txBody>
                  <a:tcPr/>
                </a:tc>
                <a:tc>
                  <a:txBody>
                    <a:bodyPr/>
                    <a:lstStyle/>
                    <a:p>
                      <a:r>
                        <a:rPr lang="en-GB" sz="1400" dirty="0" err="1"/>
                        <a:t>conda</a:t>
                      </a:r>
                      <a:r>
                        <a:rPr lang="en-DE" sz="1400" dirty="0"/>
                        <a:t> create –n </a:t>
                      </a:r>
                      <a:r>
                        <a:rPr lang="en-DE" sz="1400" i="1" dirty="0"/>
                        <a:t>myEnvName</a:t>
                      </a:r>
                    </a:p>
                  </a:txBody>
                  <a:tcPr/>
                </a:tc>
                <a:tc>
                  <a:txBody>
                    <a:bodyPr/>
                    <a:lstStyle/>
                    <a:p>
                      <a:r>
                        <a:rPr lang="en-GB" sz="1400" dirty="0"/>
                        <a:t>python3 -m </a:t>
                      </a:r>
                      <a:r>
                        <a:rPr lang="en-GB" sz="1400" dirty="0" err="1"/>
                        <a:t>venv</a:t>
                      </a:r>
                      <a:r>
                        <a:rPr lang="en-GB" sz="1400" dirty="0"/>
                        <a:t> </a:t>
                      </a:r>
                      <a:r>
                        <a:rPr lang="en-GB" sz="1400" i="1" dirty="0" err="1"/>
                        <a:t>myEnvName</a:t>
                      </a:r>
                      <a:endParaRPr lang="en-DE" sz="1400" i="1" dirty="0"/>
                    </a:p>
                  </a:txBody>
                  <a:tcPr/>
                </a:tc>
                <a:extLst>
                  <a:ext uri="{0D108BD9-81ED-4DB2-BD59-A6C34878D82A}">
                    <a16:rowId xmlns:a16="http://schemas.microsoft.com/office/drawing/2014/main" val="1292831348"/>
                  </a:ext>
                </a:extLst>
              </a:tr>
              <a:tr h="371454">
                <a:tc>
                  <a:txBody>
                    <a:bodyPr/>
                    <a:lstStyle/>
                    <a:p>
                      <a:r>
                        <a:rPr lang="en-DE" sz="1400" b="1" dirty="0"/>
                        <a:t>Enter Environment</a:t>
                      </a:r>
                    </a:p>
                  </a:txBody>
                  <a:tcPr/>
                </a:tc>
                <a:tc>
                  <a:txBody>
                    <a:bodyPr/>
                    <a:lstStyle/>
                    <a:p>
                      <a:r>
                        <a:rPr lang="en-GB" sz="1400" dirty="0" err="1"/>
                        <a:t>conda</a:t>
                      </a:r>
                      <a:r>
                        <a:rPr lang="en-DE" sz="1400" dirty="0"/>
                        <a:t> activate </a:t>
                      </a:r>
                      <a:r>
                        <a:rPr lang="en-DE" sz="1400" i="1" dirty="0"/>
                        <a:t>myEnvName</a:t>
                      </a:r>
                    </a:p>
                  </a:txBody>
                  <a:tcPr/>
                </a:tc>
                <a:tc>
                  <a:txBody>
                    <a:bodyPr/>
                    <a:lstStyle/>
                    <a:p>
                      <a:r>
                        <a:rPr lang="en-GB" sz="1400" dirty="0"/>
                        <a:t>source </a:t>
                      </a:r>
                      <a:r>
                        <a:rPr lang="en-GB" sz="1400" i="1" dirty="0" err="1"/>
                        <a:t>myEnvName</a:t>
                      </a:r>
                      <a:r>
                        <a:rPr lang="en-GB" sz="1400" dirty="0"/>
                        <a:t>/bin/activate</a:t>
                      </a:r>
                      <a:endParaRPr lang="en-DE" sz="1400" dirty="0"/>
                    </a:p>
                  </a:txBody>
                  <a:tcPr/>
                </a:tc>
                <a:extLst>
                  <a:ext uri="{0D108BD9-81ED-4DB2-BD59-A6C34878D82A}">
                    <a16:rowId xmlns:a16="http://schemas.microsoft.com/office/drawing/2014/main" val="4158240572"/>
                  </a:ext>
                </a:extLst>
              </a:tr>
              <a:tr h="641141">
                <a:tc>
                  <a:txBody>
                    <a:bodyPr/>
                    <a:lstStyle/>
                    <a:p>
                      <a:r>
                        <a:rPr lang="en-DE" sz="1400" b="1" dirty="0"/>
                        <a:t>List Packages of Environment</a:t>
                      </a:r>
                    </a:p>
                  </a:txBody>
                  <a:tcPr/>
                </a:tc>
                <a:tc>
                  <a:txBody>
                    <a:bodyPr/>
                    <a:lstStyle/>
                    <a:p>
                      <a:r>
                        <a:rPr lang="en-DE" sz="1400" dirty="0"/>
                        <a:t>conda list</a:t>
                      </a:r>
                    </a:p>
                    <a:p>
                      <a:r>
                        <a:rPr lang="en-DE" sz="1400" dirty="0"/>
                        <a:t>(while environment activated) </a:t>
                      </a:r>
                    </a:p>
                  </a:txBody>
                  <a:tcPr/>
                </a:tc>
                <a:tc>
                  <a:txBody>
                    <a:bodyPr/>
                    <a:lstStyle/>
                    <a:p>
                      <a:r>
                        <a:rPr lang="en-DE" sz="1400" dirty="0"/>
                        <a:t>pip list</a:t>
                      </a:r>
                    </a:p>
                  </a:txBody>
                  <a:tcPr/>
                </a:tc>
                <a:extLst>
                  <a:ext uri="{0D108BD9-81ED-4DB2-BD59-A6C34878D82A}">
                    <a16:rowId xmlns:a16="http://schemas.microsoft.com/office/drawing/2014/main" val="2164261721"/>
                  </a:ext>
                </a:extLst>
              </a:tr>
              <a:tr h="37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400" b="1" dirty="0"/>
                        <a:t>Install Package</a:t>
                      </a:r>
                    </a:p>
                  </a:txBody>
                  <a:tcPr/>
                </a:tc>
                <a:tc>
                  <a:txBody>
                    <a:bodyPr/>
                    <a:lstStyle/>
                    <a:p>
                      <a:r>
                        <a:rPr lang="en-DE" sz="1400" dirty="0"/>
                        <a:t>conda install </a:t>
                      </a:r>
                      <a:r>
                        <a:rPr lang="en-DE" sz="1400" i="1" dirty="0"/>
                        <a:t>packageName</a:t>
                      </a:r>
                      <a:endParaRPr lang="en-DE" sz="1400" dirty="0"/>
                    </a:p>
                  </a:txBody>
                  <a:tcPr/>
                </a:tc>
                <a:tc>
                  <a:txBody>
                    <a:bodyPr/>
                    <a:lstStyle/>
                    <a:p>
                      <a:r>
                        <a:rPr lang="en-DE" sz="1400" dirty="0"/>
                        <a:t>pip install </a:t>
                      </a:r>
                      <a:r>
                        <a:rPr lang="en-DE" sz="1400" i="1" dirty="0"/>
                        <a:t>packageName</a:t>
                      </a:r>
                    </a:p>
                  </a:txBody>
                  <a:tcPr/>
                </a:tc>
                <a:extLst>
                  <a:ext uri="{0D108BD9-81ED-4DB2-BD59-A6C34878D82A}">
                    <a16:rowId xmlns:a16="http://schemas.microsoft.com/office/drawing/2014/main" val="2611058835"/>
                  </a:ext>
                </a:extLst>
              </a:tr>
              <a:tr h="371454">
                <a:tc>
                  <a:txBody>
                    <a:bodyPr/>
                    <a:lstStyle/>
                    <a:p>
                      <a:r>
                        <a:rPr lang="en-DE" sz="1400" b="1" dirty="0"/>
                        <a:t>Exit Environment</a:t>
                      </a:r>
                    </a:p>
                  </a:txBody>
                  <a:tcPr/>
                </a:tc>
                <a:tc>
                  <a:txBody>
                    <a:bodyPr/>
                    <a:lstStyle/>
                    <a:p>
                      <a:r>
                        <a:rPr lang="en-DE" sz="1400" dirty="0"/>
                        <a:t>conda deactivate</a:t>
                      </a:r>
                    </a:p>
                  </a:txBody>
                  <a:tcPr/>
                </a:tc>
                <a:tc>
                  <a:txBody>
                    <a:bodyPr/>
                    <a:lstStyle/>
                    <a:p>
                      <a:r>
                        <a:rPr lang="en-DE" sz="1400" dirty="0"/>
                        <a:t>deactivate</a:t>
                      </a:r>
                    </a:p>
                  </a:txBody>
                  <a:tcPr/>
                </a:tc>
                <a:extLst>
                  <a:ext uri="{0D108BD9-81ED-4DB2-BD59-A6C34878D82A}">
                    <a16:rowId xmlns:a16="http://schemas.microsoft.com/office/drawing/2014/main" val="3781513911"/>
                  </a:ext>
                </a:extLst>
              </a:tr>
            </a:tbl>
          </a:graphicData>
        </a:graphic>
      </p:graphicFrame>
    </p:spTree>
    <p:extLst>
      <p:ext uri="{BB962C8B-B14F-4D97-AF65-F5344CB8AC3E}">
        <p14:creationId xmlns:p14="http://schemas.microsoft.com/office/powerpoint/2010/main" val="2778631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Übersicht Schnellladegesetz</Template>
  <TotalTime>1668</TotalTime>
  <Words>882</Words>
  <Application>Microsoft Macintosh PowerPoint</Application>
  <PresentationFormat>On-screen Show (16:9)</PresentationFormat>
  <Paragraphs>137</Paragraphs>
  <Slides>8</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Roboto</vt:lpstr>
      <vt:lpstr>Roboto Light</vt:lpstr>
      <vt:lpstr>Symbol</vt:lpstr>
      <vt:lpstr>Times New Roman</vt:lpstr>
      <vt:lpstr>Vollkorn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Reiner Lemoine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Übersicht über den SchnellLG-Entwurf vom 10.02.2021</dc:title>
  <dc:subject/>
  <dc:creator>Moritz Schiel</dc:creator>
  <dc:description/>
  <cp:lastModifiedBy>TU-Pseudonym 6399170177908628</cp:lastModifiedBy>
  <cp:revision>72</cp:revision>
  <cp:lastPrinted>2017-12-10T08:48:30Z</cp:lastPrinted>
  <dcterms:created xsi:type="dcterms:W3CDTF">2021-03-02T08:45:21Z</dcterms:created>
  <dcterms:modified xsi:type="dcterms:W3CDTF">2022-06-01T08:45:04Z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3</vt:i4>
  </property>
  <property fmtid="{D5CDD505-2E9C-101B-9397-08002B2CF9AE}" pid="7" name="PresentationFormat">
    <vt:lpwstr>Bildschirmpräsentation (16:9)</vt:lpwstr>
  </property>
  <property fmtid="{D5CDD505-2E9C-101B-9397-08002B2CF9AE}" pid="8" name="ScaleCrop">
    <vt:bool>false</vt:bool>
  </property>
  <property fmtid="{D5CDD505-2E9C-101B-9397-08002B2CF9AE}" pid="9" name="ShareDoc">
    <vt:bool>false</vt:bool>
  </property>
  <property fmtid="{D5CDD505-2E9C-101B-9397-08002B2CF9AE}" pid="10" name="Slides">
    <vt:i4>7</vt:i4>
  </property>
</Properties>
</file>