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jpeg" ContentType="image/jpeg"/>
  <Override PartName="/ppt/media/image9.png" ContentType="image/png"/>
  <Override PartName="/ppt/media/image10.png" ContentType="image/png"/>
  <Override PartName="/ppt/media/image1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DCA6ED5-2CFE-4F27-A356-9DC393C9262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6A723EF-BF64-4BB0-AFE4-C7C8D54A0CA7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34727C2-7F60-4098-91BA-139A8FCFE493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3B5924D-B486-47EA-9F4F-8A90E330E8FB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60360"/>
            <a:ext cx="9142200" cy="2815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800" cy="595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860360"/>
            <a:ext cx="9142560" cy="281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160" cy="595800"/>
          </a:xfrm>
          <a:prstGeom prst="rect">
            <a:avLst/>
          </a:prstGeom>
          <a:ln w="0">
            <a:noFill/>
          </a:ln>
        </p:spPr>
      </p:pic>
      <p:sp>
        <p:nvSpPr>
          <p:cNvPr id="42" name="Line 3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Line 8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60360"/>
            <a:ext cx="9142200" cy="2815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800" cy="595440"/>
          </a:xfrm>
          <a:prstGeom prst="rect">
            <a:avLst/>
          </a:prstGeom>
          <a:ln w="0">
            <a:noFill/>
          </a:ln>
        </p:spPr>
      </p:pic>
      <p:sp>
        <p:nvSpPr>
          <p:cNvPr id="84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860360"/>
            <a:ext cx="9142200" cy="28152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1800" cy="595440"/>
          </a:xfrm>
          <a:prstGeom prst="rect">
            <a:avLst/>
          </a:prstGeom>
          <a:ln w="0">
            <a:noFill/>
          </a:ln>
        </p:spPr>
      </p:pic>
      <p:sp>
        <p:nvSpPr>
          <p:cNvPr id="126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your_email@example.com" TargetMode="External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28560" y="2775600"/>
            <a:ext cx="3187800" cy="19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2e50"/>
                </a:solidFill>
                <a:latin typeface="Vollkorn"/>
                <a:ea typeface="Vollkorn"/>
              </a:rPr>
              <a:t>—  </a:t>
            </a:r>
            <a:r>
              <a:rPr b="0" i="1" lang="de-DE" sz="1800" spc="-1" strike="noStrike">
                <a:solidFill>
                  <a:srgbClr val="002e50"/>
                </a:solidFill>
                <a:latin typeface="Roboto Light"/>
                <a:ea typeface="Roboto Light"/>
              </a:rPr>
              <a:t>Moritz Schiel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28560" y="1525320"/>
            <a:ext cx="3598560" cy="11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50"/>
                </a:solidFill>
                <a:latin typeface="Roboto"/>
                <a:ea typeface="Roboto"/>
              </a:rPr>
              <a:t>Running python tools with PyCharm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 rot="2700000">
            <a:off x="5040720" y="-1167840"/>
            <a:ext cx="1971360" cy="3110760"/>
          </a:xfrm>
          <a:custGeom>
            <a:avLst/>
            <a:gdLst/>
            <a:ahLst/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5" name="Group 4"/>
          <p:cNvGrpSpPr/>
          <p:nvPr/>
        </p:nvGrpSpPr>
        <p:grpSpPr>
          <a:xfrm>
            <a:off x="2738160" y="864000"/>
            <a:ext cx="6034320" cy="6869160"/>
            <a:chOff x="2738160" y="864000"/>
            <a:chExt cx="6034320" cy="6869160"/>
          </a:xfrm>
        </p:grpSpPr>
        <p:sp>
          <p:nvSpPr>
            <p:cNvPr id="176" name="CustomShape 5"/>
            <p:cNvSpPr/>
            <p:nvPr/>
          </p:nvSpPr>
          <p:spPr>
            <a:xfrm rot="18900000">
              <a:off x="6240600" y="1206000"/>
              <a:ext cx="1966680" cy="24120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6"/>
            <p:cNvSpPr/>
            <p:nvPr/>
          </p:nvSpPr>
          <p:spPr>
            <a:xfrm rot="18900000">
              <a:off x="3412440" y="3235680"/>
              <a:ext cx="4057560" cy="3588120"/>
            </a:xfrm>
            <a:custGeom>
              <a:avLst/>
              <a:gdLst/>
              <a:ahLst/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8" name="CustomShape 7"/>
          <p:cNvSpPr/>
          <p:nvPr/>
        </p:nvSpPr>
        <p:spPr>
          <a:xfrm rot="18900000">
            <a:off x="7795080" y="2881080"/>
            <a:ext cx="2455920" cy="2017440"/>
          </a:xfrm>
          <a:custGeom>
            <a:avLst/>
            <a:gdLst/>
            <a:ahLst/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8"/>
          <p:cNvSpPr/>
          <p:nvPr/>
        </p:nvSpPr>
        <p:spPr>
          <a:xfrm>
            <a:off x="0" y="1325520"/>
            <a:ext cx="369540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E24FB273-B7B4-4732-811F-791DA3D8F8F0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F6830EE-8CCE-4FDE-8812-56C52FCBC794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4. PyCharm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Environment, Projects, Terminal, VCS etc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30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1AEDB017-A785-453D-A89D-D8A6C2B5ECBE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49" name="CustomShape 31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0" name="CustomShape 32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E4C633B-BCA9-4F14-94C7-848FD3CEB270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5. Running the tool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34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Run Config, Console, Results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/>
          <p:nvPr/>
        </p:nvSpPr>
        <p:spPr>
          <a:xfrm>
            <a:off x="628560" y="277560"/>
            <a:ext cx="7900920" cy="5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Topics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TextShape 2"/>
          <p:cNvSpPr/>
          <p:nvPr/>
        </p:nvSpPr>
        <p:spPr>
          <a:xfrm>
            <a:off x="628560" y="4860360"/>
            <a:ext cx="2055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9C85A24F-1521-4FFE-A714-DA6449C45CDC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2" name="TextShape 3"/>
          <p:cNvSpPr/>
          <p:nvPr/>
        </p:nvSpPr>
        <p:spPr>
          <a:xfrm>
            <a:off x="3029040" y="4860360"/>
            <a:ext cx="3084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3" name="TextShape 4"/>
          <p:cNvSpPr/>
          <p:nvPr/>
        </p:nvSpPr>
        <p:spPr>
          <a:xfrm>
            <a:off x="6458040" y="4860360"/>
            <a:ext cx="2055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20D900B-3CE4-4544-8E03-919C81A982AB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grpSp>
        <p:nvGrpSpPr>
          <p:cNvPr id="184" name="Diagram1"/>
          <p:cNvGrpSpPr/>
          <p:nvPr/>
        </p:nvGrpSpPr>
        <p:grpSpPr>
          <a:xfrm>
            <a:off x="-3655080" y="224640"/>
            <a:ext cx="11502360" cy="5150880"/>
            <a:chOff x="-3655080" y="224640"/>
            <a:chExt cx="11502360" cy="5150880"/>
          </a:xfrm>
        </p:grpSpPr>
        <p:sp>
          <p:nvSpPr>
            <p:cNvPr id="185" name=""/>
            <p:cNvSpPr/>
            <p:nvPr/>
          </p:nvSpPr>
          <p:spPr>
            <a:xfrm>
              <a:off x="669240" y="888120"/>
              <a:ext cx="7178040" cy="382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>
              <a:off x="-3655080" y="224640"/>
              <a:ext cx="5150880" cy="5150880"/>
            </a:xfrm>
            <a:prstGeom prst="blockArc">
              <a:avLst>
                <a:gd name="adj1" fmla="val 18900000"/>
                <a:gd name="adj2" fmla="val 2700000"/>
                <a:gd name="adj3" fmla="val 419"/>
              </a:avLst>
            </a:prstGeom>
            <a:solidFill>
              <a:srgbClr val="002e50"/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>
              <a:off x="1031760" y="1092240"/>
              <a:ext cx="6764400" cy="47736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GitHub Overview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732600" y="1067400"/>
              <a:ext cx="596880" cy="59688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>
              <a:off x="1374480" y="1827000"/>
              <a:ext cx="6421680" cy="47736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SSH/PAT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"/>
            <p:cNvSpPr/>
            <p:nvPr/>
          </p:nvSpPr>
          <p:spPr>
            <a:xfrm>
              <a:off x="1075680" y="1784520"/>
              <a:ext cx="596880" cy="59688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>
              <a:off x="1479600" y="2561760"/>
              <a:ext cx="6316560" cy="47736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Cloning a repository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1180800" y="2501640"/>
              <a:ext cx="596880" cy="59688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>
              <a:off x="1374480" y="3278880"/>
              <a:ext cx="6421680" cy="47736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PyCharm basics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4" name=""/>
            <p:cNvSpPr/>
            <p:nvPr/>
          </p:nvSpPr>
          <p:spPr>
            <a:xfrm>
              <a:off x="1075680" y="3219120"/>
              <a:ext cx="596880" cy="59688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5" name=""/>
            <p:cNvSpPr/>
            <p:nvPr/>
          </p:nvSpPr>
          <p:spPr>
            <a:xfrm>
              <a:off x="1031760" y="3996000"/>
              <a:ext cx="6764400" cy="47736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Running the tool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"/>
            <p:cNvSpPr/>
            <p:nvPr/>
          </p:nvSpPr>
          <p:spPr>
            <a:xfrm>
              <a:off x="732600" y="3936240"/>
              <a:ext cx="596880" cy="59688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7E2D9A2A-F306-4F64-98E4-1FF317FC7006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C33170F8-6FFF-4011-8E3A-4B2A9C1C5998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GitHub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628560" y="1006920"/>
            <a:ext cx="5315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https://github.com/rl-institut/simbev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122840" y="1371600"/>
            <a:ext cx="6649560" cy="328824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/>
          <p:nvPr/>
        </p:nvSpPr>
        <p:spPr>
          <a:xfrm flipH="1">
            <a:off x="665280" y="2048400"/>
            <a:ext cx="914400" cy="457200"/>
          </a:xfrm>
          <a:prstGeom prst="wedgeRoundRectCallout">
            <a:avLst>
              <a:gd name="adj1" fmla="val -31425"/>
              <a:gd name="adj2" fmla="val 81939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Select branch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 flipH="1">
            <a:off x="4771080" y="2057400"/>
            <a:ext cx="914400" cy="457200"/>
          </a:xfrm>
          <a:prstGeom prst="wedgeRoundRectCallout">
            <a:avLst>
              <a:gd name="adj1" fmla="val -31425"/>
              <a:gd name="adj2" fmla="val 81939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Clone link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037240" y="1600200"/>
            <a:ext cx="1129320" cy="457200"/>
          </a:xfrm>
          <a:prstGeom prst="wedgeRoundRectCallout">
            <a:avLst>
              <a:gd name="adj1" fmla="val -47833"/>
              <a:gd name="adj2" fmla="val 102870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Submit bug reports here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77FA90E9-E896-4384-B352-D661FBD8F6F9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5369E874-79F3-4850-B1AC-B5F2F60509E0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 Personal Access Token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 fontScale="96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Recommended for Windows users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to GitHub and go to Settings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Scroll down and select </a:t>
            </a:r>
            <a:br>
              <a:rPr sz="2400"/>
            </a:b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“Developer Settings”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“Personal access tokens”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r>
              <a:rPr b="0" lang="de-DE" sz="1400" spc="-1" strike="noStrike">
                <a:solidFill>
                  <a:srgbClr val="002e4f"/>
                </a:solidFill>
                <a:latin typeface="Roboto Light"/>
                <a:ea typeface="Roboto Light"/>
              </a:rPr>
              <a:t>https://docs.github.com/en/authentication/keeping-your-account-and-data-secure/creating-a-personal-access-token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6400800" y="957960"/>
            <a:ext cx="1074960" cy="299556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/>
          <p:nvPr/>
        </p:nvSpPr>
        <p:spPr>
          <a:xfrm>
            <a:off x="6405840" y="3487320"/>
            <a:ext cx="438840" cy="164520"/>
          </a:xfrm>
          <a:prstGeom prst="ellipse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0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065B82E3-611E-4BDB-8F3A-0A776E3A21D8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B5543D1-0465-4D6B-A46A-F4AFD4CA5986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4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 Personal Access Token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14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  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Click “Generate new token”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Necessary scopes:</a:t>
            </a:r>
            <a:br>
              <a:rPr sz="2400"/>
            </a:b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gist, read:org, repo, workflow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Save the token in a text file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7372440" cy="160020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6400800" y="3264480"/>
            <a:ext cx="914400" cy="164520"/>
          </a:xfrm>
          <a:prstGeom prst="ellipse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5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E07881C-2CB3-421E-B3C5-4AC43D59B421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DB96FFC-74B8-4354-81CD-2856474A79B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5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an SSH key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Recommended for Linux users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Open the terminal and input: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mkdir /home/&lt;user name&gt;/.ssh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cd .ssh/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ssh-keygen -t ed25519 -C "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  <a:hlinkClick r:id="rId1"/>
              </a:rPr>
              <a:t>your_email@example.com</a:t>
            </a: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Press Enter to save the file to the default location</a:t>
            </a:r>
            <a:br>
              <a:rPr sz="2400"/>
            </a:br>
            <a:r>
              <a:rPr b="0" lang="de-DE" sz="2400" spc="-1" strike="noStrike">
                <a:solidFill>
                  <a:srgbClr val="002e4f"/>
                </a:solidFill>
                <a:latin typeface="Roboto Light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24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E5BFFD1B-1EDC-487A-BE93-3416F7C93632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6" name="CustomShape 25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7" name="CustomShape 26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BADA3EE-A770-44CF-A0DA-D6678D8706A1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6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8" name="CustomShape 27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Creating an SSH key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28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 fontScale="94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Add your SSH key to ssh-agent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eval "$(ssh-agent -s)"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ssh-add ~/.ssh/id_ed25519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Copy your public key via Terminal or by opening the file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clip &lt; ~/.ssh/id_ed25519.pub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Go to GitHub =&gt; Settings =&gt; SSH and GPG keys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Click „New SSH key“ and paste your copied key</a:t>
            </a:r>
            <a:br>
              <a:rPr sz="2400"/>
            </a:br>
            <a:r>
              <a:rPr b="0" lang="de-DE" sz="2400" spc="-1" strike="noStrike">
                <a:solidFill>
                  <a:srgbClr val="002e4f"/>
                </a:solidFill>
                <a:latin typeface="Roboto Light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748E726A-717A-45F9-863A-F1AF83652279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1751507-46A4-4CBC-A9A2-4BE32063EB7C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7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Cloning a repository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Open PyCharm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Go to VCS =&gt; Get from Version Control or Git =&gt; Clone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via token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your desired repository from the list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For this exercise, choose rl-institut/simbev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5486400" y="3429000"/>
            <a:ext cx="2606040" cy="121608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1330200" y="3429000"/>
            <a:ext cx="3241800" cy="12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20"/>
          <p:cNvSpPr/>
          <p:nvPr/>
        </p:nvSpPr>
        <p:spPr>
          <a:xfrm>
            <a:off x="62856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AE08AE2C-0285-44C9-BBB8-41354BF66C7D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31.05.2022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38" name="CustomShape 21"/>
          <p:cNvSpPr/>
          <p:nvPr/>
        </p:nvSpPr>
        <p:spPr>
          <a:xfrm>
            <a:off x="3029040" y="4860360"/>
            <a:ext cx="3084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" name="CustomShape 22"/>
          <p:cNvSpPr/>
          <p:nvPr/>
        </p:nvSpPr>
        <p:spPr>
          <a:xfrm>
            <a:off x="6458040" y="4860360"/>
            <a:ext cx="2055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6E033B07-3A82-47C9-A956-1D8AB6137B86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8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40" name="CustomShape 23"/>
          <p:cNvSpPr/>
          <p:nvPr/>
        </p:nvSpPr>
        <p:spPr>
          <a:xfrm>
            <a:off x="628560" y="277560"/>
            <a:ext cx="716364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Cloning a repository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CustomShape 29"/>
          <p:cNvSpPr/>
          <p:nvPr/>
        </p:nvSpPr>
        <p:spPr>
          <a:xfrm>
            <a:off x="636480" y="957960"/>
            <a:ext cx="7884720" cy="35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For repositories that are not in your organization or if you want to use ssh: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Log in via GitHub or token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Choose “Repository URL”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895320" y="3124440"/>
            <a:ext cx="5048280" cy="12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 Schnellladegesetz</Template>
  <TotalTime>564</TotalTime>
  <Application>LibreOffice/7.3.3.2$Windows_X86_64 LibreOffice_project/d1d0ea68f081ee2800a922cac8f79445e4603348</Application>
  <AppVersion>15.0000</AppVersion>
  <Words>171</Words>
  <Paragraphs>61</Paragraphs>
  <Company>Reiner Lemoine Institut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2021-03-02T08:45:21Z</dcterms:created>
  <dc:creator>Moritz Schiel</dc:creator>
  <dc:description/>
  <dc:language>de-DE</dc:language>
  <cp:lastModifiedBy/>
  <cp:lastPrinted>2017-12-10T08:48:30Z</cp:lastPrinted>
  <dcterms:modified xsi:type="dcterms:W3CDTF">2022-05-31T15:30:15Z</dcterms:modified>
  <cp:revision>69</cp:revision>
  <dc:subject/>
  <dc:title>Übersicht über den SchnellLG-Entwurf vom 10.02.2021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Bildschirmpräsentation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