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9.png" ContentType="image/png"/>
  <Override PartName="/ppt/media/image11.png" ContentType="image/png"/>
  <Override PartName="/ppt/media/image7.jpeg" ContentType="image/jpeg"/>
  <Override PartName="/ppt/media/image17.png" ContentType="image/png"/>
  <Override PartName="/ppt/media/image4.jpeg" ContentType="image/jpeg"/>
  <Override PartName="/ppt/media/image16.png" ContentType="image/png"/>
  <Override PartName="/ppt/media/image14.png" ContentType="image/png"/>
  <Override PartName="/ppt/media/image1.jpeg" ContentType="image/jpe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</a:t>
            </a:r>
            <a:r>
              <a:rPr b="0" lang="de-DE" sz="2000" spc="-1" strike="noStrike">
                <a:latin typeface="Arial"/>
              </a:rPr>
              <a:t>o</a:t>
            </a:r>
            <a:r>
              <a:rPr b="0" lang="de-DE" sz="2000" spc="-1" strike="noStrike">
                <a:latin typeface="Arial"/>
              </a:rPr>
              <a:t>r</a:t>
            </a:r>
            <a:r>
              <a:rPr b="0" lang="de-DE" sz="2000" spc="-1" strike="noStrike">
                <a:latin typeface="Arial"/>
              </a:rPr>
              <a:t>m</a:t>
            </a:r>
            <a:r>
              <a:rPr b="0" lang="de-DE" sz="2000" spc="-1" strike="noStrike">
                <a:latin typeface="Arial"/>
              </a:rPr>
              <a:t>a</a:t>
            </a:r>
            <a:r>
              <a:rPr b="0" lang="de-DE" sz="2000" spc="-1" strike="noStrike">
                <a:latin typeface="Arial"/>
              </a:rPr>
              <a:t>t</a:t>
            </a:r>
            <a:r>
              <a:rPr b="0" lang="de-DE" sz="2000" spc="-1" strike="noStrike">
                <a:latin typeface="Arial"/>
              </a:rPr>
              <a:t> </a:t>
            </a:r>
            <a:r>
              <a:rPr b="0" lang="de-DE" sz="2000" spc="-1" strike="noStrike">
                <a:latin typeface="Arial"/>
              </a:rPr>
              <a:t>d</a:t>
            </a:r>
            <a:r>
              <a:rPr b="0" lang="de-DE" sz="2000" spc="-1" strike="noStrike">
                <a:latin typeface="Arial"/>
              </a:rPr>
              <a:t>e</a:t>
            </a:r>
            <a:r>
              <a:rPr b="0" lang="de-DE" sz="2000" spc="-1" strike="noStrike">
                <a:latin typeface="Arial"/>
              </a:rPr>
              <a:t>r</a:t>
            </a:r>
            <a:r>
              <a:rPr b="0" lang="de-DE" sz="2000" spc="-1" strike="noStrike">
                <a:latin typeface="Arial"/>
              </a:rPr>
              <a:t> </a:t>
            </a:r>
            <a:r>
              <a:rPr b="0" lang="de-DE" sz="2000" spc="-1" strike="noStrike">
                <a:latin typeface="Arial"/>
              </a:rPr>
              <a:t>N</a:t>
            </a:r>
            <a:r>
              <a:rPr b="0" lang="de-DE" sz="2000" spc="-1" strike="noStrike">
                <a:latin typeface="Arial"/>
              </a:rPr>
              <a:t>o</a:t>
            </a:r>
            <a:r>
              <a:rPr b="0" lang="de-DE" sz="2000" spc="-1" strike="noStrike">
                <a:latin typeface="Arial"/>
              </a:rPr>
              <a:t>t</a:t>
            </a:r>
            <a:r>
              <a:rPr b="0" lang="de-DE" sz="2000" spc="-1" strike="noStrike">
                <a:latin typeface="Arial"/>
              </a:rPr>
              <a:t>i</a:t>
            </a:r>
            <a:r>
              <a:rPr b="0" lang="de-DE" sz="2000" spc="-1" strike="noStrike">
                <a:latin typeface="Arial"/>
              </a:rPr>
              <a:t>z</a:t>
            </a:r>
            <a:r>
              <a:rPr b="0" lang="de-DE" sz="2000" spc="-1" strike="noStrike">
                <a:latin typeface="Arial"/>
              </a:rPr>
              <a:t>e</a:t>
            </a:r>
            <a:r>
              <a:rPr b="0" lang="de-DE" sz="2000" spc="-1" strike="noStrike">
                <a:latin typeface="Arial"/>
              </a:rPr>
              <a:t>n</a:t>
            </a:r>
            <a:r>
              <a:rPr b="0" lang="de-DE" sz="2000" spc="-1" strike="noStrike">
                <a:latin typeface="Arial"/>
              </a:rPr>
              <a:t> </a:t>
            </a:r>
            <a:r>
              <a:rPr b="0" lang="de-DE" sz="2000" spc="-1" strike="noStrike">
                <a:latin typeface="Arial"/>
              </a:rPr>
              <a:t>m</a:t>
            </a:r>
            <a:r>
              <a:rPr b="0" lang="de-DE" sz="2000" spc="-1" strike="noStrike">
                <a:latin typeface="Arial"/>
              </a:rPr>
              <a:t>i</a:t>
            </a:r>
            <a:r>
              <a:rPr b="0" lang="de-DE" sz="2000" spc="-1" strike="noStrike">
                <a:latin typeface="Arial"/>
              </a:rPr>
              <a:t>t</a:t>
            </a:r>
            <a:r>
              <a:rPr b="0" lang="de-DE" sz="2000" spc="-1" strike="noStrike">
                <a:latin typeface="Arial"/>
              </a:rPr>
              <a:t>t</a:t>
            </a:r>
            <a:r>
              <a:rPr b="0" lang="de-DE" sz="2000" spc="-1" strike="noStrike">
                <a:latin typeface="Arial"/>
              </a:rPr>
              <a:t>e</a:t>
            </a:r>
            <a:r>
              <a:rPr b="0" lang="de-DE" sz="2000" spc="-1" strike="noStrike">
                <a:latin typeface="Arial"/>
              </a:rPr>
              <a:t>l</a:t>
            </a:r>
            <a:r>
              <a:rPr b="0" lang="de-DE" sz="2000" spc="-1" strike="noStrike">
                <a:latin typeface="Arial"/>
              </a:rPr>
              <a:t>s</a:t>
            </a:r>
            <a:r>
              <a:rPr b="0" lang="de-DE" sz="2000" spc="-1" strike="noStrike">
                <a:latin typeface="Arial"/>
              </a:rPr>
              <a:t> </a:t>
            </a:r>
            <a:r>
              <a:rPr b="0" lang="de-DE" sz="2000" spc="-1" strike="noStrike">
                <a:latin typeface="Arial"/>
              </a:rPr>
              <a:t>K</a:t>
            </a:r>
            <a:r>
              <a:rPr b="0" lang="de-DE" sz="2000" spc="-1" strike="noStrike">
                <a:latin typeface="Arial"/>
              </a:rPr>
              <a:t>l</a:t>
            </a:r>
            <a:r>
              <a:rPr b="0" lang="de-DE" sz="2000" spc="-1" strike="noStrike">
                <a:latin typeface="Arial"/>
              </a:rPr>
              <a:t>i</a:t>
            </a:r>
            <a:r>
              <a:rPr b="0" lang="de-DE" sz="2000" spc="-1" strike="noStrike">
                <a:latin typeface="Arial"/>
              </a:rPr>
              <a:t>c</a:t>
            </a:r>
            <a:r>
              <a:rPr b="0" lang="de-DE" sz="2000" spc="-1" strike="noStrike">
                <a:latin typeface="Arial"/>
              </a:rPr>
              <a:t>k</a:t>
            </a:r>
            <a:r>
              <a:rPr b="0" lang="de-DE" sz="2000" spc="-1" strike="noStrike">
                <a:latin typeface="Arial"/>
              </a:rPr>
              <a:t>e</a:t>
            </a:r>
            <a:r>
              <a:rPr b="0" lang="de-DE" sz="2000" spc="-1" strike="noStrike">
                <a:latin typeface="Arial"/>
              </a:rPr>
              <a:t>n</a:t>
            </a:r>
            <a:r>
              <a:rPr b="0" lang="de-DE" sz="2000" spc="-1" strike="noStrike">
                <a:latin typeface="Arial"/>
              </a:rPr>
              <a:t> </a:t>
            </a:r>
            <a:r>
              <a:rPr b="0" lang="de-DE" sz="2000" spc="-1" strike="noStrike">
                <a:latin typeface="Arial"/>
              </a:rPr>
              <a:t>b</a:t>
            </a:r>
            <a:r>
              <a:rPr b="0" lang="de-DE" sz="2000" spc="-1" strike="noStrike">
                <a:latin typeface="Arial"/>
              </a:rPr>
              <a:t>e</a:t>
            </a:r>
            <a:r>
              <a:rPr b="0" lang="de-DE" sz="2000" spc="-1" strike="noStrike">
                <a:latin typeface="Arial"/>
              </a:rPr>
              <a:t>a</a:t>
            </a:r>
            <a:r>
              <a:rPr b="0" lang="de-DE" sz="2000" spc="-1" strike="noStrike">
                <a:latin typeface="Arial"/>
              </a:rPr>
              <a:t>r</a:t>
            </a:r>
            <a:r>
              <a:rPr b="0" lang="de-DE" sz="2000" spc="-1" strike="noStrike">
                <a:latin typeface="Arial"/>
              </a:rPr>
              <a:t>b</a:t>
            </a:r>
            <a:r>
              <a:rPr b="0" lang="de-DE" sz="2000" spc="-1" strike="noStrike">
                <a:latin typeface="Arial"/>
              </a:rPr>
              <a:t>e</a:t>
            </a:r>
            <a:r>
              <a:rPr b="0" lang="de-DE" sz="2000" spc="-1" strike="noStrike">
                <a:latin typeface="Arial"/>
              </a:rPr>
              <a:t>i</a:t>
            </a:r>
            <a:r>
              <a:rPr b="0" lang="de-DE" sz="2000" spc="-1" strike="noStrike">
                <a:latin typeface="Arial"/>
              </a:rPr>
              <a:t>t</a:t>
            </a:r>
            <a:r>
              <a:rPr b="0" lang="de-DE" sz="2000" spc="-1" strike="noStrike">
                <a:latin typeface="Arial"/>
              </a:rPr>
              <a:t>e</a:t>
            </a:r>
            <a:r>
              <a:rPr b="0" lang="de-DE" sz="2000" spc="-1" strike="noStrike">
                <a:latin typeface="Arial"/>
              </a:rPr>
              <a:t>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D6EA45C-A965-483B-8627-20E03EDA52F2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BD2CC36-0DC8-47F5-938C-A626DEB7888E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Why is python good for these things?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5399E7-FB1E-4676-A8C9-7D25F7B51F9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Why is python good for these things?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D957D4-C62B-4A74-9A57-46328F76007E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60360"/>
            <a:ext cx="9141840" cy="28116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1440" cy="5950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860360"/>
            <a:ext cx="9142200" cy="28152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1800" cy="59544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</a:t>
            </a:r>
            <a:r>
              <a:rPr b="0" lang="de-DE" sz="4400" spc="-1" strike="noStrike">
                <a:latin typeface="Arial"/>
              </a:rPr>
              <a:t>des </a:t>
            </a:r>
            <a:r>
              <a:rPr b="0" lang="de-DE" sz="4400" spc="-1" strike="noStrike">
                <a:latin typeface="Arial"/>
              </a:rPr>
              <a:t>Titeltex</a:t>
            </a:r>
            <a:r>
              <a:rPr b="0" lang="de-DE" sz="4400" spc="-1" strike="noStrike">
                <a:latin typeface="Arial"/>
              </a:rPr>
              <a:t>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</a:t>
            </a:r>
            <a:r>
              <a:rPr b="0" lang="de-DE" sz="4400" spc="-1" strike="noStrike">
                <a:latin typeface="Arial"/>
              </a:rPr>
              <a:t>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60360"/>
            <a:ext cx="9141840" cy="28116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1440" cy="595080"/>
          </a:xfrm>
          <a:prstGeom prst="rect">
            <a:avLst/>
          </a:prstGeom>
          <a:ln>
            <a:noFill/>
          </a:ln>
        </p:spPr>
      </p:pic>
      <p:sp>
        <p:nvSpPr>
          <p:cNvPr id="84" name="Line 2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Line 3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4860360"/>
            <a:ext cx="9141840" cy="28116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1440" cy="595080"/>
          </a:xfrm>
          <a:prstGeom prst="rect">
            <a:avLst/>
          </a:prstGeom>
          <a:ln>
            <a:noFill/>
          </a:ln>
        </p:spPr>
      </p:pic>
      <p:sp>
        <p:nvSpPr>
          <p:cNvPr id="126" name="Line 2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Line 3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4860360"/>
            <a:ext cx="9141840" cy="28116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1440" cy="595080"/>
          </a:xfrm>
          <a:prstGeom prst="rect">
            <a:avLst/>
          </a:prstGeom>
          <a:ln>
            <a:noFill/>
          </a:ln>
        </p:spPr>
      </p:pic>
      <p:sp>
        <p:nvSpPr>
          <p:cNvPr id="168" name="Line 2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Line 3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28560" y="2775600"/>
            <a:ext cx="3187440" cy="19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2e50"/>
                </a:solidFill>
                <a:latin typeface="Vollkorn"/>
                <a:ea typeface="Vollkorn"/>
              </a:rPr>
              <a:t>—  </a:t>
            </a:r>
            <a:r>
              <a:rPr b="0" i="1" lang="de-DE" sz="1800" spc="-1" strike="noStrike">
                <a:solidFill>
                  <a:srgbClr val="002e50"/>
                </a:solidFill>
                <a:latin typeface="Roboto Light"/>
                <a:ea typeface="Roboto Light"/>
              </a:rPr>
              <a:t>Moritz Schiel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28560" y="1525320"/>
            <a:ext cx="3598200" cy="11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50"/>
                </a:solidFill>
                <a:latin typeface="Roboto"/>
                <a:ea typeface="Roboto"/>
              </a:rPr>
              <a:t>Running python tools with PyCharm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 rot="2700000">
            <a:off x="5040720" y="-1167840"/>
            <a:ext cx="1971000" cy="3110400"/>
          </a:xfrm>
          <a:custGeom>
            <a:avLst/>
            <a:gdLst/>
            <a:ahLst/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" name="Group 4"/>
          <p:cNvGrpSpPr/>
          <p:nvPr/>
        </p:nvGrpSpPr>
        <p:grpSpPr>
          <a:xfrm>
            <a:off x="2738160" y="864360"/>
            <a:ext cx="6033240" cy="6868440"/>
            <a:chOff x="2738160" y="864360"/>
            <a:chExt cx="6033240" cy="6868440"/>
          </a:xfrm>
        </p:grpSpPr>
        <p:sp>
          <p:nvSpPr>
            <p:cNvPr id="218" name="CustomShape 5"/>
            <p:cNvSpPr/>
            <p:nvPr/>
          </p:nvSpPr>
          <p:spPr>
            <a:xfrm rot="18900000">
              <a:off x="6240240" y="1206000"/>
              <a:ext cx="1966320" cy="2411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6"/>
            <p:cNvSpPr/>
            <p:nvPr/>
          </p:nvSpPr>
          <p:spPr>
            <a:xfrm rot="18900000">
              <a:off x="3412440" y="3235680"/>
              <a:ext cx="4057200" cy="3587760"/>
            </a:xfrm>
            <a:custGeom>
              <a:avLst/>
              <a:gdLst/>
              <a:ahLst/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7"/>
          <p:cNvSpPr/>
          <p:nvPr/>
        </p:nvSpPr>
        <p:spPr>
          <a:xfrm rot="18900000">
            <a:off x="7795080" y="2881080"/>
            <a:ext cx="2455560" cy="2017080"/>
          </a:xfrm>
          <a:custGeom>
            <a:avLst/>
            <a:gdLst/>
            <a:ahLst/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8"/>
          <p:cNvSpPr/>
          <p:nvPr/>
        </p:nvSpPr>
        <p:spPr>
          <a:xfrm>
            <a:off x="0" y="1325520"/>
            <a:ext cx="369540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7C4BDE8-E508-4CF2-A428-71AF4B8650C4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C680799-EE98-447B-8648-60F1CEB65527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&lt;Foliennummer&gt;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4. PyCharm overview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812880" y="853200"/>
            <a:ext cx="6459120" cy="3970800"/>
          </a:xfrm>
          <a:prstGeom prst="rect">
            <a:avLst/>
          </a:prstGeom>
          <a:ln>
            <a:noFill/>
          </a:ln>
        </p:spPr>
      </p:pic>
      <p:sp>
        <p:nvSpPr>
          <p:cNvPr id="291" name="CustomShape 6"/>
          <p:cNvSpPr/>
          <p:nvPr/>
        </p:nvSpPr>
        <p:spPr>
          <a:xfrm>
            <a:off x="6696000" y="4007160"/>
            <a:ext cx="1128960" cy="456840"/>
          </a:xfrm>
          <a:prstGeom prst="wedgeRoundRectCallout">
            <a:avLst>
              <a:gd name="adj1" fmla="val -47833"/>
              <a:gd name="adj2" fmla="val 10287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 your branch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2" name="CustomShape 7"/>
          <p:cNvSpPr/>
          <p:nvPr/>
        </p:nvSpPr>
        <p:spPr>
          <a:xfrm flipH="1">
            <a:off x="4607640" y="4002120"/>
            <a:ext cx="1128960" cy="456840"/>
          </a:xfrm>
          <a:prstGeom prst="wedgeRoundRectCallout">
            <a:avLst>
              <a:gd name="adj1" fmla="val -47833"/>
              <a:gd name="adj2" fmla="val 10287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 your environment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3" name="CustomShape 8"/>
          <p:cNvSpPr/>
          <p:nvPr/>
        </p:nvSpPr>
        <p:spPr>
          <a:xfrm>
            <a:off x="2232000" y="1152000"/>
            <a:ext cx="1128960" cy="456840"/>
          </a:xfrm>
          <a:prstGeom prst="wedgeRoundRectCallout">
            <a:avLst>
              <a:gd name="adj1" fmla="val 34698"/>
              <a:gd name="adj2" fmla="val -8763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Git/VCS settings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4" name="CustomShape 9"/>
          <p:cNvSpPr/>
          <p:nvPr/>
        </p:nvSpPr>
        <p:spPr>
          <a:xfrm>
            <a:off x="636480" y="1152000"/>
            <a:ext cx="1128960" cy="456840"/>
          </a:xfrm>
          <a:prstGeom prst="wedgeRoundRectCallout">
            <a:avLst>
              <a:gd name="adj1" fmla="val -28578"/>
              <a:gd name="adj2" fmla="val -8763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Projects &amp; Settings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5" name="CustomShape 10"/>
          <p:cNvSpPr/>
          <p:nvPr/>
        </p:nvSpPr>
        <p:spPr>
          <a:xfrm>
            <a:off x="3983040" y="1343160"/>
            <a:ext cx="1128960" cy="456840"/>
          </a:xfrm>
          <a:prstGeom prst="wedgeRoundRectCallout">
            <a:avLst>
              <a:gd name="adj1" fmla="val -1896"/>
              <a:gd name="adj2" fmla="val -8511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Run configuration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6" name="CustomShape 11"/>
          <p:cNvSpPr/>
          <p:nvPr/>
        </p:nvSpPr>
        <p:spPr>
          <a:xfrm>
            <a:off x="6048000" y="1343160"/>
            <a:ext cx="1128960" cy="456840"/>
          </a:xfrm>
          <a:prstGeom prst="wedgeRoundRectCallout">
            <a:avLst>
              <a:gd name="adj1" fmla="val 2470"/>
              <a:gd name="adj2" fmla="val -8511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Git shortcuts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B10B9734-F2D9-45CB-99B6-F8D478045B07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1C0B28-ADA9-427A-BEAC-434FD138338F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&lt;Foliennummer&gt;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5. Running the tool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Set your environment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Create a run configuration</a:t>
            </a:r>
            <a:br/>
            <a:br/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easiest way:</a:t>
            </a:r>
            <a:br/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right click in script and</a:t>
            </a:r>
            <a:br/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select „run“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4896000" y="957960"/>
            <a:ext cx="1592640" cy="107532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4608000" y="2260800"/>
            <a:ext cx="3935520" cy="241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7CF82E83-8B15-451D-A64E-5588C38EA5BF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F8F804-D9E8-4FAF-A4C6-866022606922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&lt;Foliennummer&gt;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5. Running the tool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Adv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anc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ed 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run 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con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fig 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exa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mpl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e: 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Sim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BEV 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2.0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Font typeface="Wingdings" charset="2"/>
              <a:buAutoNum type="arabicPeriod"/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682200" y="1368000"/>
            <a:ext cx="7525080" cy="3456000"/>
          </a:xfrm>
          <a:prstGeom prst="rect">
            <a:avLst/>
          </a:prstGeom>
          <a:ln>
            <a:noFill/>
          </a:ln>
        </p:spPr>
      </p:pic>
      <p:sp>
        <p:nvSpPr>
          <p:cNvPr id="310" name="Line 6"/>
          <p:cNvSpPr/>
          <p:nvPr/>
        </p:nvSpPr>
        <p:spPr>
          <a:xfrm>
            <a:off x="3168000" y="3168000"/>
            <a:ext cx="648000" cy="0"/>
          </a:xfrm>
          <a:prstGeom prst="line">
            <a:avLst/>
          </a:prstGeom>
          <a:ln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7"/>
          <p:cNvSpPr/>
          <p:nvPr/>
        </p:nvSpPr>
        <p:spPr>
          <a:xfrm>
            <a:off x="3168000" y="2880000"/>
            <a:ext cx="1296000" cy="0"/>
          </a:xfrm>
          <a:prstGeom prst="line">
            <a:avLst/>
          </a:prstGeom>
          <a:ln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8"/>
          <p:cNvSpPr/>
          <p:nvPr/>
        </p:nvSpPr>
        <p:spPr>
          <a:xfrm>
            <a:off x="3168000" y="4680000"/>
            <a:ext cx="1008000" cy="0"/>
          </a:xfrm>
          <a:prstGeom prst="line">
            <a:avLst/>
          </a:prstGeom>
          <a:ln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28560" y="277560"/>
            <a:ext cx="790056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Topics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38B009A-B8B0-463A-B242-8C5140678013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B8BC5B6-BFE5-4B0E-A370-3A5610A872F6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de-DE" sz="900" spc="-1" strike="noStrike">
              <a:latin typeface="Arial"/>
            </a:endParaRPr>
          </a:p>
        </p:txBody>
      </p:sp>
      <p:grpSp>
        <p:nvGrpSpPr>
          <p:cNvPr id="226" name="Group 5"/>
          <p:cNvGrpSpPr/>
          <p:nvPr/>
        </p:nvGrpSpPr>
        <p:grpSpPr>
          <a:xfrm>
            <a:off x="-3655080" y="224640"/>
            <a:ext cx="11502000" cy="5150520"/>
            <a:chOff x="-3655080" y="224640"/>
            <a:chExt cx="11502000" cy="5150520"/>
          </a:xfrm>
        </p:grpSpPr>
        <p:sp>
          <p:nvSpPr>
            <p:cNvPr id="227" name="CustomShape 6"/>
            <p:cNvSpPr/>
            <p:nvPr/>
          </p:nvSpPr>
          <p:spPr>
            <a:xfrm>
              <a:off x="669240" y="888120"/>
              <a:ext cx="7177680" cy="382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7"/>
            <p:cNvSpPr/>
            <p:nvPr/>
          </p:nvSpPr>
          <p:spPr>
            <a:xfrm>
              <a:off x="-3655080" y="224640"/>
              <a:ext cx="5150520" cy="5150520"/>
            </a:xfrm>
            <a:prstGeom prst="blockArc">
              <a:avLst>
                <a:gd name="adj1" fmla="val 18900000"/>
                <a:gd name="adj2" fmla="val 2700000"/>
                <a:gd name="adj3" fmla="val 419"/>
              </a:avLst>
            </a:prstGeom>
            <a:solidFill>
              <a:srgbClr val="002e50"/>
            </a:solidFill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9" name="CustomShape 8"/>
            <p:cNvSpPr/>
            <p:nvPr/>
          </p:nvSpPr>
          <p:spPr>
            <a:xfrm>
              <a:off x="1031760" y="1092240"/>
              <a:ext cx="6764040" cy="47700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6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GitHub Overview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30" name="CustomShape 9"/>
            <p:cNvSpPr/>
            <p:nvPr/>
          </p:nvSpPr>
          <p:spPr>
            <a:xfrm>
              <a:off x="732600" y="1067400"/>
              <a:ext cx="596520" cy="59652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1" name="CustomShape 10"/>
            <p:cNvSpPr/>
            <p:nvPr/>
          </p:nvSpPr>
          <p:spPr>
            <a:xfrm>
              <a:off x="1374480" y="1827000"/>
              <a:ext cx="6421320" cy="47700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6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SSH/PAT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32" name="CustomShape 11"/>
            <p:cNvSpPr/>
            <p:nvPr/>
          </p:nvSpPr>
          <p:spPr>
            <a:xfrm>
              <a:off x="1075680" y="1784520"/>
              <a:ext cx="596520" cy="59652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3" name="CustomShape 12"/>
            <p:cNvSpPr/>
            <p:nvPr/>
          </p:nvSpPr>
          <p:spPr>
            <a:xfrm>
              <a:off x="1479600" y="2561760"/>
              <a:ext cx="6316200" cy="47700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6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Cloning a repository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34" name="CustomShape 13"/>
            <p:cNvSpPr/>
            <p:nvPr/>
          </p:nvSpPr>
          <p:spPr>
            <a:xfrm>
              <a:off x="1180800" y="2501640"/>
              <a:ext cx="596520" cy="59652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5" name="CustomShape 14"/>
            <p:cNvSpPr/>
            <p:nvPr/>
          </p:nvSpPr>
          <p:spPr>
            <a:xfrm>
              <a:off x="1374480" y="3278880"/>
              <a:ext cx="6421320" cy="47700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6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PyCharm basics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36" name="CustomShape 15"/>
            <p:cNvSpPr/>
            <p:nvPr/>
          </p:nvSpPr>
          <p:spPr>
            <a:xfrm>
              <a:off x="1075680" y="3219120"/>
              <a:ext cx="596520" cy="59652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7" name="CustomShape 16"/>
            <p:cNvSpPr/>
            <p:nvPr/>
          </p:nvSpPr>
          <p:spPr>
            <a:xfrm>
              <a:off x="1031760" y="3996000"/>
              <a:ext cx="6764040" cy="47700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6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Running the tool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38" name="CustomShape 17"/>
            <p:cNvSpPr/>
            <p:nvPr/>
          </p:nvSpPr>
          <p:spPr>
            <a:xfrm>
              <a:off x="732600" y="3936240"/>
              <a:ext cx="596520" cy="59652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9FA3EA7-B8AB-4169-B182-BFC0A5237F69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1B1BC8-E1EF-4A0A-811C-25498849645E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1. GitHub Overview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28560" y="1006920"/>
            <a:ext cx="5314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https://github.com/rl-institut/simbev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122840" y="1371600"/>
            <a:ext cx="6649200" cy="328788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 flipH="1">
            <a:off x="664560" y="2048400"/>
            <a:ext cx="914040" cy="456840"/>
          </a:xfrm>
          <a:prstGeom prst="wedgeRoundRectCallout">
            <a:avLst>
              <a:gd name="adj1" fmla="val -31425"/>
              <a:gd name="adj2" fmla="val 8193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 branch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 flipH="1">
            <a:off x="4770360" y="2057400"/>
            <a:ext cx="914040" cy="456840"/>
          </a:xfrm>
          <a:prstGeom prst="wedgeRoundRectCallout">
            <a:avLst>
              <a:gd name="adj1" fmla="val -31425"/>
              <a:gd name="adj2" fmla="val 8193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Clone link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47" name="CustomShape 8"/>
          <p:cNvSpPr/>
          <p:nvPr/>
        </p:nvSpPr>
        <p:spPr>
          <a:xfrm>
            <a:off x="2037240" y="1600200"/>
            <a:ext cx="1128960" cy="456840"/>
          </a:xfrm>
          <a:prstGeom prst="wedgeRoundRectCallout">
            <a:avLst>
              <a:gd name="adj1" fmla="val -47833"/>
              <a:gd name="adj2" fmla="val 10287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Submit bug reports here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AF3FD5EA-65C2-465B-A41E-98A40A359D4C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259377-0190-4AF3-B4B6-A99FBDE9B1BD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Creating a Personal Access Token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 fontScale="97000"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Recommended for Windows users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Log in to GitHub and go to Settings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Scroll down and select </a:t>
            </a:r>
            <a:br/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“Developer Settings” from the sidebar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Choose “Personal access tokens”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de-DE" sz="1400" spc="-1" strike="noStrike">
                <a:solidFill>
                  <a:srgbClr val="002e4f"/>
                </a:solidFill>
                <a:latin typeface="Roboto Light"/>
                <a:ea typeface="Roboto Light"/>
              </a:rPr>
              <a:t>https://docs.github.com/en/authentication/keeping-your-account-and-data-secure/creating-a-personal-access-token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6400800" y="957960"/>
            <a:ext cx="1074600" cy="2995200"/>
          </a:xfrm>
          <a:prstGeom prst="rect">
            <a:avLst/>
          </a:prstGeom>
          <a:ln>
            <a:noFill/>
          </a:ln>
        </p:spPr>
      </p:pic>
      <p:sp>
        <p:nvSpPr>
          <p:cNvPr id="254" name="CustomShape 6"/>
          <p:cNvSpPr/>
          <p:nvPr/>
        </p:nvSpPr>
        <p:spPr>
          <a:xfrm>
            <a:off x="6405840" y="3487320"/>
            <a:ext cx="438480" cy="164160"/>
          </a:xfrm>
          <a:prstGeom prst="ellipse">
            <a:avLst/>
          </a:prstGeom>
          <a:noFill/>
          <a:ln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CBE5FCF-B289-4D1E-9BAA-7587511C1B25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E0AAAC-7C61-4C94-AA18-9F025818AE65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4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Creating a Personal Access Token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 marL="216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  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Click “Generate new token”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Necessary scopes:</a:t>
            </a:r>
            <a:br/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gist, read:org, repo, workflow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Save the token in a text file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685800" y="2743200"/>
            <a:ext cx="7372080" cy="1599840"/>
          </a:xfrm>
          <a:prstGeom prst="rect">
            <a:avLst/>
          </a:prstGeom>
          <a:ln>
            <a:noFill/>
          </a:ln>
        </p:spPr>
      </p:pic>
      <p:sp>
        <p:nvSpPr>
          <p:cNvPr id="261" name="CustomShape 6"/>
          <p:cNvSpPr/>
          <p:nvPr/>
        </p:nvSpPr>
        <p:spPr>
          <a:xfrm>
            <a:off x="6400800" y="3264480"/>
            <a:ext cx="914040" cy="164160"/>
          </a:xfrm>
          <a:prstGeom prst="ellipse">
            <a:avLst/>
          </a:prstGeom>
          <a:noFill/>
          <a:ln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3659F63-CC2B-496D-929F-27AB88178295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2F4785-D5A1-4316-8256-C89B936616F7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5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Creating an SSH key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Recommended for Linux users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Open the terminal and input: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2400" spc="-1" strike="noStrike">
                <a:solidFill>
                  <a:srgbClr val="0563c1"/>
                </a:solidFill>
                <a:latin typeface="Roboto Light"/>
                <a:ea typeface="Roboto Light"/>
              </a:rPr>
              <a:t>mkdir /home/&lt;user name&gt;/.ssh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2400" spc="-1" strike="noStrike">
                <a:solidFill>
                  <a:srgbClr val="0563c1"/>
                </a:solidFill>
                <a:latin typeface="Roboto Light"/>
                <a:ea typeface="Roboto Light"/>
              </a:rPr>
              <a:t>cd .ssh/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2400" spc="-1" strike="noStrike">
                <a:solidFill>
                  <a:srgbClr val="0563c1"/>
                </a:solidFill>
                <a:latin typeface="Roboto Light"/>
                <a:ea typeface="Roboto Light"/>
              </a:rPr>
              <a:t>ssh-keygen -t ed25519 -C "your_email@example.com"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Press Enter to save the file to the default location</a:t>
            </a:r>
            <a:br/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B18DF6D-C235-4A97-ABC8-E5AABDA665FE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AD4F3EC-357E-4124-801C-8D4FBEB1E5BC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6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Creating an SSH key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 fontScale="94000"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Add your SSH key to ssh-agent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2400" spc="-1" strike="noStrike">
                <a:solidFill>
                  <a:srgbClr val="0563c1"/>
                </a:solidFill>
                <a:latin typeface="Roboto Light"/>
                <a:ea typeface="Roboto Light"/>
              </a:rPr>
              <a:t>eval "$(ssh-agent -s)"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2400" spc="-1" strike="noStrike">
                <a:solidFill>
                  <a:srgbClr val="0563c1"/>
                </a:solidFill>
                <a:latin typeface="Roboto Light"/>
                <a:ea typeface="Roboto Light"/>
              </a:rPr>
              <a:t>ssh-add ~/.ssh/id_ed25519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Copy your public key via Terminal or by opening the file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2400" spc="-1" strike="noStrike">
                <a:solidFill>
                  <a:srgbClr val="0563c1"/>
                </a:solidFill>
                <a:latin typeface="Roboto Light"/>
                <a:ea typeface="Roboto Light"/>
              </a:rPr>
              <a:t>clip &lt; ~/.ssh/id_ed25519.pub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Go to GitHub =&gt; Settings =&gt; SSH and GPG keys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Click „New SSH key“ and paste your copied key</a:t>
            </a:r>
            <a:br/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3F85289-52ED-4F1F-9B51-91FB9A09CDAF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A9AD77-4EE7-4A96-8A3E-88B591CD5015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7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3. Cloning a repository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Open PyCharm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Go to VCS =&gt; Get from Version Control or Git =&gt; Clone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Log in via token</a:t>
            </a:r>
            <a:endParaRPr b="0" lang="de-DE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Choose your desired repository from the list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For this exercise, choose rl-institut/simbev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5486400" y="3429000"/>
            <a:ext cx="2605680" cy="121572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1330200" y="3429000"/>
            <a:ext cx="3241440" cy="121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2856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BF4F7AD7-833D-4EFA-8FE8-DE3037B6937E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01.06.2022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029040" y="4860360"/>
            <a:ext cx="3084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6458040" y="4860360"/>
            <a:ext cx="2055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F9DE146-2C48-40A5-83A3-116407E5D1AF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&lt;Foliennummer&gt;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628560" y="277560"/>
            <a:ext cx="71632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3. Cloning a repository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636480" y="957960"/>
            <a:ext cx="788436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For repositories that are not in your organization or if you want to use ssh: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Log in via GitHub or token</a:t>
            </a:r>
            <a:endParaRPr b="0" lang="de-DE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Choose “Repository URL”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895320" y="3124440"/>
            <a:ext cx="5047920" cy="121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 Schnellladegesetz</Template>
  <TotalTime>591</TotalTime>
  <Application>LibreOffice/6.4.7.2$Linux_X86_64 LibreOffice_project/40$Build-2</Application>
  <Words>171</Words>
  <Paragraphs>61</Paragraphs>
  <Company>Reiner Lemoine Institut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2021-03-02T08:45:21Z</dcterms:created>
  <dc:creator>Moritz Schiel</dc:creator>
  <dc:description/>
  <dc:language>de-DE</dc:language>
  <cp:lastModifiedBy/>
  <cp:lastPrinted>2017-12-10T08:48:30Z</cp:lastPrinted>
  <dcterms:modified xsi:type="dcterms:W3CDTF">2022-06-01T10:09:43Z</dcterms:modified>
  <cp:revision>73</cp:revision>
  <dc:subject/>
  <dc:title>Übersicht über den SchnellLG-Entwurf vom 10.02.2021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Reiner Lemoine Institut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