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325" r:id="rId3"/>
    <p:sldId id="329" r:id="rId4"/>
    <p:sldId id="304" r:id="rId5"/>
    <p:sldId id="328" r:id="rId6"/>
    <p:sldId id="327" r:id="rId7"/>
    <p:sldId id="333" r:id="rId8"/>
    <p:sldId id="330" r:id="rId9"/>
    <p:sldId id="341" r:id="rId10"/>
    <p:sldId id="334" r:id="rId11"/>
    <p:sldId id="336" r:id="rId12"/>
    <p:sldId id="337" r:id="rId13"/>
    <p:sldId id="338" r:id="rId14"/>
    <p:sldId id="339" r:id="rId15"/>
    <p:sldId id="344" r:id="rId16"/>
    <p:sldId id="340" r:id="rId17"/>
    <p:sldId id="345" r:id="rId18"/>
    <p:sldId id="343" r:id="rId19"/>
    <p:sldId id="346" r:id="rId20"/>
    <p:sldId id="347" r:id="rId21"/>
    <p:sldId id="348" r:id="rId22"/>
    <p:sldId id="302" r:id="rId2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-102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Basic Components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de-DE" sz="1200"/>
        </a:p>
      </dgm:t>
    </dgm:pt>
    <dgm:pt modelId="{E526FFF5-95EB-4CB3-ADF1-1BD26A5F3B2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98A12E9-52EF-4B8A-B2AA-5E99339A9A86}" type="parTrans" cxnId="{FF6DD83B-738B-46B5-85B4-0E9BAD087ABF}">
      <dgm:prSet/>
      <dgm:spPr/>
      <dgm:t>
        <a:bodyPr/>
        <a:lstStyle/>
        <a:p>
          <a:endParaRPr lang="en-GB"/>
        </a:p>
      </dgm:t>
    </dgm:pt>
    <dgm:pt modelId="{8259652A-0357-4CAB-A80F-ABCE777F3C19}" type="sibTrans" cxnId="{FF6DD83B-738B-46B5-85B4-0E9BAD087ABF}">
      <dgm:prSet/>
      <dgm:spPr/>
      <dgm:t>
        <a:bodyPr/>
        <a:lstStyle/>
        <a:p>
          <a:endParaRPr lang="en-GB"/>
        </a:p>
      </dgm:t>
    </dgm:pt>
    <dgm:pt modelId="{FECA50D4-9007-46BA-9802-7F335D40637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Custom Components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81B162D-80E1-4D2F-9325-6922ED9C01A4}" type="parTrans" cxnId="{919DEA89-22E2-4A58-9D7B-0901BB71CA78}">
      <dgm:prSet/>
      <dgm:spPr/>
      <dgm:t>
        <a:bodyPr/>
        <a:lstStyle/>
        <a:p>
          <a:endParaRPr lang="en-GB"/>
        </a:p>
      </dgm:t>
    </dgm:pt>
    <dgm:pt modelId="{A4D6C5BD-6D20-414B-951B-00EC8D94A2EC}" type="sibTrans" cxnId="{919DEA89-22E2-4A58-9D7B-0901BB71CA78}">
      <dgm:prSet/>
      <dgm:spPr/>
      <dgm:t>
        <a:bodyPr/>
        <a:lstStyle/>
        <a:p>
          <a:endParaRPr lang="en-GB"/>
        </a:p>
      </dgm:t>
    </dgm:pt>
    <dgm:pt modelId="{E299581D-AF09-45E6-B72B-9CD3E557C0E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169758F-F467-4465-9880-9C8DAA3F6187}" type="parTrans" cxnId="{E5127958-91F5-46EC-BFFC-A7E0FD9AC777}">
      <dgm:prSet/>
      <dgm:spPr/>
      <dgm:t>
        <a:bodyPr/>
        <a:lstStyle/>
        <a:p>
          <a:endParaRPr lang="en-GB"/>
        </a:p>
      </dgm:t>
    </dgm:pt>
    <dgm:pt modelId="{7F01999A-799A-4EA1-B8FD-B69166138C4F}" type="sibTrans" cxnId="{E5127958-91F5-46EC-BFFC-A7E0FD9AC777}">
      <dgm:prSet/>
      <dgm:spPr/>
      <dgm:t>
        <a:bodyPr/>
        <a:lstStyle/>
        <a:p>
          <a:endParaRPr lang="en-GB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866D7CF6-6188-4E86-AF95-349170F71F4F}" type="pres">
      <dgm:prSet presAssocID="{A38D9F13-4DB4-4AA3-BDCE-F486F77FD89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8EB0EB-CC01-47BE-88D3-AF21083ECED9}" type="pres">
      <dgm:prSet presAssocID="{A38D9F13-4DB4-4AA3-BDCE-F486F77FD89A}" presName="accent_1" presStyleCnt="0"/>
      <dgm:spPr/>
    </dgm:pt>
    <dgm:pt modelId="{86FC79F2-DF18-487D-B562-E3BFD33701AF}" type="pres">
      <dgm:prSet presAssocID="{A38D9F13-4DB4-4AA3-BDCE-F486F77FD89A}" presName="accentRepeatNode" presStyleLbl="solidFgAcc1" presStyleIdx="0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265DC6F9-DD02-4429-91DC-A1E634FCFE7C}" type="pres">
      <dgm:prSet presAssocID="{D016C784-A624-4B5D-8D93-96F8437C691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FF7905-BE70-4C99-84BB-823645FA88B9}" type="pres">
      <dgm:prSet presAssocID="{D016C784-A624-4B5D-8D93-96F8437C6913}" presName="accent_2" presStyleCnt="0"/>
      <dgm:spPr/>
    </dgm:pt>
    <dgm:pt modelId="{0013BDED-379B-4FE3-86B6-E90587A69C4D}" type="pres">
      <dgm:prSet presAssocID="{D016C784-A624-4B5D-8D93-96F8437C6913}" presName="accentRepeatNode" presStyleLbl="solidFgAcc1" presStyleIdx="1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972AD27B-DA06-4990-A4C4-EC4AEF11CB48}" type="pres">
      <dgm:prSet presAssocID="{E526FFF5-95EB-4CB3-ADF1-1BD26A5F3B2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968023-D24A-4105-93EF-CDA078119527}" type="pres">
      <dgm:prSet presAssocID="{E526FFF5-95EB-4CB3-ADF1-1BD26A5F3B2A}" presName="accent_3" presStyleCnt="0"/>
      <dgm:spPr/>
    </dgm:pt>
    <dgm:pt modelId="{6698D964-6C6A-4B2F-86F8-9EC944F8BEBE}" type="pres">
      <dgm:prSet presAssocID="{E526FFF5-95EB-4CB3-ADF1-1BD26A5F3B2A}" presName="accentRepeatNode" presStyleLbl="solidFgAcc1" presStyleIdx="2" presStyleCnt="6"/>
      <dgm:spPr/>
    </dgm:pt>
    <dgm:pt modelId="{1A132E12-EF61-4893-B215-5AE8DD2F55E0}" type="pres">
      <dgm:prSet presAssocID="{FECA50D4-9007-46BA-9802-7F335D40637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71B0D7-C3EA-4E27-944D-CEB819FFC4D0}" type="pres">
      <dgm:prSet presAssocID="{FECA50D4-9007-46BA-9802-7F335D40637D}" presName="accent_4" presStyleCnt="0"/>
      <dgm:spPr/>
    </dgm:pt>
    <dgm:pt modelId="{71EF5528-25BF-44DC-B0BB-5A3077CB932C}" type="pres">
      <dgm:prSet presAssocID="{FECA50D4-9007-46BA-9802-7F335D40637D}" presName="accentRepeatNode" presStyleLbl="solidFgAcc1" presStyleIdx="3" presStyleCnt="6"/>
      <dgm:spPr/>
    </dgm:pt>
    <dgm:pt modelId="{AF4A4116-8D76-41AA-BCAB-3575A8657368}" type="pres">
      <dgm:prSet presAssocID="{E299581D-AF09-45E6-B72B-9CD3E557C0E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9649DE-BCEB-4F49-824B-CFB2F848D959}" type="pres">
      <dgm:prSet presAssocID="{E299581D-AF09-45E6-B72B-9CD3E557C0E3}" presName="accent_5" presStyleCnt="0"/>
      <dgm:spPr/>
    </dgm:pt>
    <dgm:pt modelId="{1F90218D-B37E-486B-A3C7-150AD49E39A4}" type="pres">
      <dgm:prSet presAssocID="{E299581D-AF09-45E6-B72B-9CD3E557C0E3}" presName="accentRepeatNode" presStyleLbl="solidFgAcc1" presStyleIdx="4" presStyleCnt="6"/>
      <dgm:spPr/>
    </dgm:pt>
    <dgm:pt modelId="{E39B15E0-6E39-4376-913D-BFC49FF2E450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158B09-EE93-40DE-85B5-5CAD58E42545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FF6DD83B-738B-46B5-85B4-0E9BAD087ABF}" srcId="{B6813A49-D63D-4CB6-BD9E-8210BEF8732B}" destId="{E526FFF5-95EB-4CB3-ADF1-1BD26A5F3B2A}" srcOrd="2" destOrd="0" parTransId="{998A12E9-52EF-4B8A-B2AA-5E99339A9A86}" sibTransId="{8259652A-0357-4CAB-A80F-ABCE777F3C19}"/>
    <dgm:cxn modelId="{60E0E11F-18F2-459B-8EC8-E3EBE7BEBE0B}" type="presOf" srcId="{99B1E2E9-05C1-42CF-ADC7-707C5720F23D}" destId="{E39B15E0-6E39-4376-913D-BFC49FF2E450}" srcOrd="0" destOrd="0" presId="urn:microsoft.com/office/officeart/2008/layout/VerticalCurvedList"/>
    <dgm:cxn modelId="{FB21422B-03A6-4969-B067-FBBB933F55F8}" type="presOf" srcId="{FECA50D4-9007-46BA-9802-7F335D40637D}" destId="{1A132E12-EF61-4893-B215-5AE8DD2F55E0}" srcOrd="0" destOrd="0" presId="urn:microsoft.com/office/officeart/2008/layout/VerticalCurvedList"/>
    <dgm:cxn modelId="{1E5B6F9B-DD39-47F4-B50D-61D76170D392}" type="presOf" srcId="{A38D9F13-4DB4-4AA3-BDCE-F486F77FD89A}" destId="{866D7CF6-6188-4E86-AF95-349170F71F4F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E5127958-91F5-46EC-BFFC-A7E0FD9AC777}" srcId="{B6813A49-D63D-4CB6-BD9E-8210BEF8732B}" destId="{E299581D-AF09-45E6-B72B-9CD3E557C0E3}" srcOrd="4" destOrd="0" parTransId="{E169758F-F467-4465-9880-9C8DAA3F6187}" sibTransId="{7F01999A-799A-4EA1-B8FD-B69166138C4F}"/>
    <dgm:cxn modelId="{EC900230-D080-47EE-81D8-40B1D195897C}" type="presOf" srcId="{D016C784-A624-4B5D-8D93-96F8437C6913}" destId="{265DC6F9-DD02-4429-91DC-A1E634FCFE7C}" srcOrd="0" destOrd="0" presId="urn:microsoft.com/office/officeart/2008/layout/VerticalCurvedList"/>
    <dgm:cxn modelId="{9AEE7B4E-DCE1-4666-BA2A-3FBDE9A057E0}" srcId="{B6813A49-D63D-4CB6-BD9E-8210BEF8732B}" destId="{A38D9F13-4DB4-4AA3-BDCE-F486F77FD89A}" srcOrd="0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0BFBF9AA-0F59-4CE4-8EF8-201AF636410C}" type="presOf" srcId="{E299581D-AF09-45E6-B72B-9CD3E557C0E3}" destId="{AF4A4116-8D76-41AA-BCAB-3575A8657368}" srcOrd="0" destOrd="0" presId="urn:microsoft.com/office/officeart/2008/layout/VerticalCurvedList"/>
    <dgm:cxn modelId="{36FB54BA-B2CF-4BEF-A7FF-F8217AFA1393}" type="presOf" srcId="{E526FFF5-95EB-4CB3-ADF1-1BD26A5F3B2A}" destId="{972AD27B-DA06-4990-A4C4-EC4AEF11CB48}" srcOrd="0" destOrd="0" presId="urn:microsoft.com/office/officeart/2008/layout/VerticalCurvedList"/>
    <dgm:cxn modelId="{34BA5E18-56BE-4E4E-88FA-B73471D769C4}" srcId="{B6813A49-D63D-4CB6-BD9E-8210BEF8732B}" destId="{D016C784-A624-4B5D-8D93-96F8437C6913}" srcOrd="1" destOrd="0" parTransId="{F1EDCA60-7714-4064-A579-93F0963BBC2B}" sibTransId="{6E7E0739-EC5E-4542-BF62-EC40F5B09B7F}"/>
    <dgm:cxn modelId="{B38C76C6-BB8F-4F67-ACD4-64A01A629029}" type="presOf" srcId="{692AE4A8-5DA4-4333-BA79-AC755188C332}" destId="{100E8889-8820-4F40-BD92-5CA8010DB304}" srcOrd="0" destOrd="0" presId="urn:microsoft.com/office/officeart/2008/layout/VerticalCurvedList"/>
    <dgm:cxn modelId="{919DEA89-22E2-4A58-9D7B-0901BB71CA78}" srcId="{B6813A49-D63D-4CB6-BD9E-8210BEF8732B}" destId="{FECA50D4-9007-46BA-9802-7F335D40637D}" srcOrd="3" destOrd="0" parTransId="{781B162D-80E1-4D2F-9325-6922ED9C01A4}" sibTransId="{A4D6C5BD-6D20-414B-951B-00EC8D94A2EC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FCD3D96C-D178-46D1-ABF8-079A6420DC2F}" type="presParOf" srcId="{4DEE34CD-9E05-4EAE-892E-DCDFE68F18C2}" destId="{866D7CF6-6188-4E86-AF95-349170F71F4F}" srcOrd="1" destOrd="0" presId="urn:microsoft.com/office/officeart/2008/layout/VerticalCurvedList"/>
    <dgm:cxn modelId="{5A3318D6-8EC4-4A2C-878D-A823BFF91382}" type="presParOf" srcId="{4DEE34CD-9E05-4EAE-892E-DCDFE68F18C2}" destId="{B18EB0EB-CC01-47BE-88D3-AF21083ECED9}" srcOrd="2" destOrd="0" presId="urn:microsoft.com/office/officeart/2008/layout/VerticalCurvedList"/>
    <dgm:cxn modelId="{258EA5C1-3862-4AFE-B6EE-28E6F7EF6494}" type="presParOf" srcId="{B18EB0EB-CC01-47BE-88D3-AF21083ECED9}" destId="{86FC79F2-DF18-487D-B562-E3BFD33701AF}" srcOrd="0" destOrd="0" presId="urn:microsoft.com/office/officeart/2008/layout/VerticalCurvedList"/>
    <dgm:cxn modelId="{118B4737-AF5F-49B1-A51A-49E009F3C03F}" type="presParOf" srcId="{4DEE34CD-9E05-4EAE-892E-DCDFE68F18C2}" destId="{265DC6F9-DD02-4429-91DC-A1E634FCFE7C}" srcOrd="3" destOrd="0" presId="urn:microsoft.com/office/officeart/2008/layout/VerticalCurvedList"/>
    <dgm:cxn modelId="{A2E1F2C9-C705-46E9-AB0B-B2C5EFF9799F}" type="presParOf" srcId="{4DEE34CD-9E05-4EAE-892E-DCDFE68F18C2}" destId="{83FF7905-BE70-4C99-84BB-823645FA88B9}" srcOrd="4" destOrd="0" presId="urn:microsoft.com/office/officeart/2008/layout/VerticalCurvedList"/>
    <dgm:cxn modelId="{2982833A-9C1A-45B5-AB28-5BA6E1517306}" type="presParOf" srcId="{83FF7905-BE70-4C99-84BB-823645FA88B9}" destId="{0013BDED-379B-4FE3-86B6-E90587A69C4D}" srcOrd="0" destOrd="0" presId="urn:microsoft.com/office/officeart/2008/layout/VerticalCurvedList"/>
    <dgm:cxn modelId="{7C691253-566D-4CBE-9027-28D4BE36DCAB}" type="presParOf" srcId="{4DEE34CD-9E05-4EAE-892E-DCDFE68F18C2}" destId="{972AD27B-DA06-4990-A4C4-EC4AEF11CB48}" srcOrd="5" destOrd="0" presId="urn:microsoft.com/office/officeart/2008/layout/VerticalCurvedList"/>
    <dgm:cxn modelId="{72A634C7-866E-4009-BDCF-601A5200241B}" type="presParOf" srcId="{4DEE34CD-9E05-4EAE-892E-DCDFE68F18C2}" destId="{92968023-D24A-4105-93EF-CDA078119527}" srcOrd="6" destOrd="0" presId="urn:microsoft.com/office/officeart/2008/layout/VerticalCurvedList"/>
    <dgm:cxn modelId="{DD20B50C-796F-4D55-9BBB-C14259D8F024}" type="presParOf" srcId="{92968023-D24A-4105-93EF-CDA078119527}" destId="{6698D964-6C6A-4B2F-86F8-9EC944F8BEBE}" srcOrd="0" destOrd="0" presId="urn:microsoft.com/office/officeart/2008/layout/VerticalCurvedList"/>
    <dgm:cxn modelId="{65616AD8-1E85-41BA-9375-D65AF13EDA92}" type="presParOf" srcId="{4DEE34CD-9E05-4EAE-892E-DCDFE68F18C2}" destId="{1A132E12-EF61-4893-B215-5AE8DD2F55E0}" srcOrd="7" destOrd="0" presId="urn:microsoft.com/office/officeart/2008/layout/VerticalCurvedList"/>
    <dgm:cxn modelId="{8961E974-5DF5-47EC-8FFD-2E9E3AF34313}" type="presParOf" srcId="{4DEE34CD-9E05-4EAE-892E-DCDFE68F18C2}" destId="{2371B0D7-C3EA-4E27-944D-CEB819FFC4D0}" srcOrd="8" destOrd="0" presId="urn:microsoft.com/office/officeart/2008/layout/VerticalCurvedList"/>
    <dgm:cxn modelId="{1193F7CC-B0EF-47BC-BF33-9FBDE55B7746}" type="presParOf" srcId="{2371B0D7-C3EA-4E27-944D-CEB819FFC4D0}" destId="{71EF5528-25BF-44DC-B0BB-5A3077CB932C}" srcOrd="0" destOrd="0" presId="urn:microsoft.com/office/officeart/2008/layout/VerticalCurvedList"/>
    <dgm:cxn modelId="{5C23003F-42A1-4C8B-B4C1-EB43596A2D17}" type="presParOf" srcId="{4DEE34CD-9E05-4EAE-892E-DCDFE68F18C2}" destId="{AF4A4116-8D76-41AA-BCAB-3575A8657368}" srcOrd="9" destOrd="0" presId="urn:microsoft.com/office/officeart/2008/layout/VerticalCurvedList"/>
    <dgm:cxn modelId="{88FC0E2F-7CE0-4D1A-8244-8DFF9963051F}" type="presParOf" srcId="{4DEE34CD-9E05-4EAE-892E-DCDFE68F18C2}" destId="{8E9649DE-BCEB-4F49-824B-CFB2F848D959}" srcOrd="10" destOrd="0" presId="urn:microsoft.com/office/officeart/2008/layout/VerticalCurvedList"/>
    <dgm:cxn modelId="{0A3E4D1F-8003-47F1-AC11-2ACC0D3BC0BB}" type="presParOf" srcId="{8E9649DE-BCEB-4F49-824B-CFB2F848D959}" destId="{1F90218D-B37E-486B-A3C7-150AD49E39A4}" srcOrd="0" destOrd="0" presId="urn:microsoft.com/office/officeart/2008/layout/VerticalCurvedList"/>
    <dgm:cxn modelId="{9F223575-10BF-44C5-857A-39FF6D784A65}" type="presParOf" srcId="{4DEE34CD-9E05-4EAE-892E-DCDFE68F18C2}" destId="{E39B15E0-6E39-4376-913D-BFC49FF2E450}" srcOrd="11" destOrd="0" presId="urn:microsoft.com/office/officeart/2008/layout/VerticalCurvedList"/>
    <dgm:cxn modelId="{0EE2BD97-DEEF-4CC7-B62B-228DE67B8222}" type="presParOf" srcId="{4DEE34CD-9E05-4EAE-892E-DCDFE68F18C2}" destId="{56158B09-EE93-40DE-85B5-5CAD58E42545}" srcOrd="12" destOrd="0" presId="urn:microsoft.com/office/officeart/2008/layout/VerticalCurvedList"/>
    <dgm:cxn modelId="{E4497A21-9634-4988-AFF7-2F6C8F2DE04E}" type="presParOf" srcId="{56158B09-EE93-40DE-85B5-5CAD58E42545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7CF6-6188-4E86-AF95-349170F71F4F}">
      <dsp:nvSpPr>
        <dsp:cNvPr id="0" name=""/>
        <dsp:cNvSpPr/>
      </dsp:nvSpPr>
      <dsp:spPr>
        <a:xfrm>
          <a:off x="409410" y="268585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268585"/>
        <a:ext cx="6698386" cy="536967"/>
      </dsp:txXfrm>
    </dsp:sp>
    <dsp:sp modelId="{86FC79F2-DF18-487D-B562-E3BFD33701AF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DC6F9-DD02-4429-91DC-A1E634FCFE7C}">
      <dsp:nvSpPr>
        <dsp:cNvPr id="0" name=""/>
        <dsp:cNvSpPr/>
      </dsp:nvSpPr>
      <dsp:spPr>
        <a:xfrm>
          <a:off x="851102" y="1073934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Basic Components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1073934"/>
        <a:ext cx="6256694" cy="536967"/>
      </dsp:txXfrm>
    </dsp:sp>
    <dsp:sp modelId="{0013BDED-379B-4FE3-86B6-E90587A69C4D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AD27B-DA06-4990-A4C4-EC4AEF11CB48}">
      <dsp:nvSpPr>
        <dsp:cNvPr id="0" name=""/>
        <dsp:cNvSpPr/>
      </dsp:nvSpPr>
      <dsp:spPr>
        <a:xfrm>
          <a:off x="1053077" y="1879283"/>
          <a:ext cx="6054719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53077" y="1879283"/>
        <a:ext cx="6054719" cy="536967"/>
      </dsp:txXfrm>
    </dsp:sp>
    <dsp:sp modelId="{6698D964-6C6A-4B2F-86F8-9EC944F8BEBE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32E12-EF61-4893-B215-5AE8DD2F55E0}">
      <dsp:nvSpPr>
        <dsp:cNvPr id="0" name=""/>
        <dsp:cNvSpPr/>
      </dsp:nvSpPr>
      <dsp:spPr>
        <a:xfrm>
          <a:off x="1053077" y="2684121"/>
          <a:ext cx="6054719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Custom Components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53077" y="2684121"/>
        <a:ext cx="6054719" cy="536967"/>
      </dsp:txXfrm>
    </dsp:sp>
    <dsp:sp modelId="{71EF5528-25BF-44DC-B0BB-5A3077CB932C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A4116-8D76-41AA-BCAB-3575A8657368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1F90218D-B37E-486B-A3C7-150AD49E39A4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B15E0-6E39-4376-913D-BFC49FF2E450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17.09.2019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smtClean="0"/>
              <a:t>September 17,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.readthedocs.io/en/stable/api/oemof.solph.html#module-oemof.solph.custom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iner-lemoine-institut.de/en/oemof_heat/" TargetMode="External"/><Relationship Id="rId2" Type="http://schemas.openxmlformats.org/officeDocument/2006/relationships/hyperlink" Target="https://github.com/oemof/oemof-tabula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emof-hea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/tree/master/Day_2_Components_Oemof/03_oemof_basic_component.ipynb" TargetMode="External"/><Relationship Id="rId2" Type="http://schemas.openxmlformats.org/officeDocument/2006/relationships/hyperlink" Target="https://oemof.readthedocs.io/en/stable/api/oemof.solph.html#module-oemof.solph.networ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.readthedocs.io/en/stable/api/oemof.solph.html#module-oemof.solph.component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Sarah Berendes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3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17.09.2019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Component Models </a:t>
            </a:r>
            <a:endParaRPr lang="en-US" sz="2200" b="0" dirty="0"/>
          </a:p>
          <a:p>
            <a:r>
              <a:rPr lang="en-US" sz="2600" dirty="0" err="1" smtClean="0"/>
              <a:t>oemof</a:t>
            </a:r>
            <a:r>
              <a:rPr lang="en-US" sz="2600" dirty="0" smtClean="0"/>
              <a:t> v0.3.1</a:t>
            </a:r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Components.GenericStorage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2519"/>
              </p:ext>
            </p:extLst>
          </p:nvPr>
        </p:nvGraphicFramePr>
        <p:xfrm>
          <a:off x="730744" y="1476356"/>
          <a:ext cx="60960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Model class to model basic</a:t>
                      </a:r>
                      <a:r>
                        <a:rPr lang="en-GB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characteristics of (energy) storages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nominal_storage_capacity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initial_storage_level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balanced,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loss_rate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inflow_conversion_factor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outflow_conversion_factor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min_storage_level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max_storage_level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Battery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Energy System, Pumped Hydro Storage, </a:t>
                      </a:r>
                      <a:r>
                        <a:rPr lang="en-GB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etc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Components.GenericCHP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81825"/>
              </p:ext>
            </p:extLst>
          </p:nvPr>
        </p:nvGraphicFramePr>
        <p:xfrm>
          <a:off x="730744" y="1398534"/>
          <a:ext cx="6096000" cy="413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Component </a:t>
                      </a:r>
                      <a:r>
                        <a:rPr lang="en-US" b="1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GenericCHP</a:t>
                      </a:r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to model combined heat and power plants.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fuel_input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électrical_output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heat_output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beta (power loss  index)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back_pressure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Combined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Cycle, </a:t>
                      </a:r>
                    </a:p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Back pressure turbines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Components.ExtractionTurbineCHP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29769"/>
              </p:ext>
            </p:extLst>
          </p:nvPr>
        </p:nvGraphicFramePr>
        <p:xfrm>
          <a:off x="730744" y="1398534"/>
          <a:ext cx="6096000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Model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combined heat and power plant with extraction turbine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conversion_factor_full_condensation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(no 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tapped flow extraction)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Simplified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CHP model,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Extraction Turbine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Components.OffsetTransformer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67507"/>
              </p:ext>
            </p:extLst>
          </p:nvPr>
        </p:nvGraphicFramePr>
        <p:xfrm>
          <a:off x="730744" y="1398534"/>
          <a:ext cx="6096000" cy="35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Model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Transformers 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with an offset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conversion_factor_full_condensation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(no 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tapped flow extraction)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Diesel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Generator, </a:t>
                      </a:r>
                    </a:p>
                    <a:p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628652" y="3160350"/>
            <a:ext cx="6871375" cy="2529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1" y="3696488"/>
            <a:ext cx="4788008" cy="22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Components.OffsetTransformer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27009"/>
              </p:ext>
            </p:extLst>
          </p:nvPr>
        </p:nvGraphicFramePr>
        <p:xfrm>
          <a:off x="730744" y="1398534"/>
          <a:ext cx="6096000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Model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Transformers 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with an offset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coefficients (y-intersection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and slope)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Diesel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Generator, </a:t>
                      </a: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CAES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0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Customs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0" name="Abgerundetes Rechteck 9"/>
          <p:cNvSpPr/>
          <p:nvPr/>
        </p:nvSpPr>
        <p:spPr>
          <a:xfrm>
            <a:off x="1001947" y="1546708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Link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001947" y="2688644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ElectricalLine</a:t>
            </a:r>
            <a:endParaRPr lang="en-GB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01947" y="4972516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GenericCAES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494178" y="1546708"/>
            <a:ext cx="4357991" cy="455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/>
              <a:t>Module: </a:t>
            </a:r>
            <a:r>
              <a:rPr lang="en-GB" sz="2000" dirty="0" err="1" smtClean="0"/>
              <a:t>oemof.solph.custom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API-Documentation: </a:t>
            </a: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oemof.readthedocs.io/en/stable/api/oemof.solph.html#module-oemof.solph.customs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</p:txBody>
      </p:sp>
      <p:sp>
        <p:nvSpPr>
          <p:cNvPr id="16" name="Abgerundetes Rechteck 15"/>
          <p:cNvSpPr/>
          <p:nvPr/>
        </p:nvSpPr>
        <p:spPr>
          <a:xfrm>
            <a:off x="1001947" y="3830580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ElectricalBus</a:t>
            </a:r>
            <a:endParaRPr lang="en-GB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Custom.Link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17091"/>
              </p:ext>
            </p:extLst>
          </p:nvPr>
        </p:nvGraphicFramePr>
        <p:xfrm>
          <a:off x="730744" y="1398534"/>
          <a:ext cx="6096000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To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directly link two nodes Buses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Pyomo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conversion_factors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Transshipment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L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ink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30744" y="4640551"/>
            <a:ext cx="7669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Needs </a:t>
            </a:r>
            <a:r>
              <a:rPr lang="en-US" sz="16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improvment</a:t>
            </a:r>
            <a:endParaRPr lang="en-US" sz="16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Custom.ElectricalLine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89131"/>
              </p:ext>
            </p:extLst>
          </p:nvPr>
        </p:nvGraphicFramePr>
        <p:xfrm>
          <a:off x="730744" y="1398534"/>
          <a:ext cx="6096000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o do </a:t>
                      </a:r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linear optimal power flow calculations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</a:t>
                      </a:r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based on angle formulation.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either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in or out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Flow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reactance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Grid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model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30744" y="4640551"/>
            <a:ext cx="76690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connected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buses need to be of the type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ElectricalBus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It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does not work together with flows that have set the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.`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nonconvex`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Input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 output of this component are set equal, therefore just use either only the input or the output to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parameterize.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Default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attribute min of in/outflows is overwritten by -1 if not set differently by the user</a:t>
            </a:r>
          </a:p>
        </p:txBody>
      </p:sp>
    </p:spTree>
    <p:extLst>
      <p:ext uri="{BB962C8B-B14F-4D97-AF65-F5344CB8AC3E}">
        <p14:creationId xmlns:p14="http://schemas.microsoft.com/office/powerpoint/2010/main" val="9853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Custom.ElectricalBus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60245"/>
              </p:ext>
            </p:extLst>
          </p:nvPr>
        </p:nvGraphicFramePr>
        <p:xfrm>
          <a:off x="730744" y="1398534"/>
          <a:ext cx="6096000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Bus object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to be used with Electrical Line for LOPF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Bus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slack</a:t>
                      </a: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max_voltage_angle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min_voltage_angle</a:t>
                      </a:r>
                      <a:endParaRPr lang="en-GB" dirty="0" smtClean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Grid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model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Custom.GenericCAES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92664"/>
              </p:ext>
            </p:extLst>
          </p:nvPr>
        </p:nvGraphicFramePr>
        <p:xfrm>
          <a:off x="730744" y="1398534"/>
          <a:ext cx="609600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To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model a 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arbitrary </a:t>
                      </a:r>
                      <a:r>
                        <a:rPr lang="en-US" b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compressed air energy storage</a:t>
                      </a:r>
                      <a:endParaRPr lang="en-GB" b="1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Input(s)/Output(s)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n/m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Transformer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Mixed Integer Linear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Parameterization (not complete)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electrical_input</a:t>
                      </a: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fuel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 input, </a:t>
                      </a:r>
                    </a:p>
                    <a:p>
                      <a:r>
                        <a:rPr lang="en-GB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electrical_output</a:t>
                      </a:r>
                      <a:r>
                        <a:rPr lang="en-GB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,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Examples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-</a:t>
                      </a:r>
                      <a:endParaRPr lang="en-GB" dirty="0"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30744" y="4640551"/>
            <a:ext cx="76690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Set of equations can be found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Kaldemeyer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C.;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Boysen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C.;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Tuschy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I.</a:t>
            </a:r>
          </a:p>
          <a:p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 Formulation of Compressed Air Energy Storage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 Mixed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Integer Linear Program – Unit Commitment of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Specific Technical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Concepts in Arbitrary Market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Environments Materials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Today: Proceedings 00 (2018) </a:t>
            </a:r>
            <a:endParaRPr lang="en-US" sz="16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experimental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724409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de-DE" smtClean="0"/>
              <a:t>September 17,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Components- Current Developments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u="sng" dirty="0" err="1" smtClean="0"/>
              <a:t>oemof-tabular.facades</a:t>
            </a:r>
            <a:endParaRPr lang="en-GB" b="1" u="sng" dirty="0" smtClean="0"/>
          </a:p>
          <a:p>
            <a:pPr marL="0" indent="0">
              <a:buNone/>
            </a:pPr>
            <a:r>
              <a:rPr lang="en-US" dirty="0"/>
              <a:t>provide </a:t>
            </a:r>
            <a:r>
              <a:rPr lang="en-US" dirty="0" smtClean="0"/>
              <a:t>energy </a:t>
            </a:r>
            <a:r>
              <a:rPr lang="en-US" dirty="0"/>
              <a:t>specific </a:t>
            </a:r>
            <a:r>
              <a:rPr lang="en-US" dirty="0" smtClean="0"/>
              <a:t>access; </a:t>
            </a:r>
            <a:r>
              <a:rPr lang="en-US" dirty="0" smtClean="0"/>
              <a:t>provide </a:t>
            </a:r>
            <a:r>
              <a:rPr lang="en-US" dirty="0" smtClean="0"/>
              <a:t>interface </a:t>
            </a:r>
            <a:r>
              <a:rPr lang="en-US" dirty="0"/>
              <a:t>to tabular data sources </a:t>
            </a:r>
            <a:r>
              <a:rPr lang="en-US" dirty="0" smtClean="0"/>
              <a:t>that </a:t>
            </a:r>
            <a:r>
              <a:rPr lang="en-US" dirty="0"/>
              <a:t>models can be created </a:t>
            </a:r>
            <a:r>
              <a:rPr lang="en-US" dirty="0" smtClean="0"/>
              <a:t>easily. Map </a:t>
            </a:r>
            <a:r>
              <a:rPr lang="en-US" dirty="0" smtClean="0"/>
              <a:t>technology specific parameterization</a:t>
            </a:r>
            <a:r>
              <a:rPr lang="en-US" dirty="0" smtClean="0"/>
              <a:t> </a:t>
            </a:r>
            <a:r>
              <a:rPr lang="en-US" dirty="0" smtClean="0"/>
              <a:t>to energy </a:t>
            </a:r>
            <a:r>
              <a:rPr lang="en-US" dirty="0" smtClean="0"/>
              <a:t>system model principles in </a:t>
            </a:r>
            <a:r>
              <a:rPr lang="en-US" dirty="0" err="1" smtClean="0"/>
              <a:t>oemof.solph</a:t>
            </a:r>
            <a:r>
              <a:rPr lang="en-US" dirty="0" smtClean="0"/>
              <a:t> using </a:t>
            </a:r>
            <a:r>
              <a:rPr lang="en-US" dirty="0" err="1" smtClean="0"/>
              <a:t>oemof.tabular.facades</a:t>
            </a:r>
            <a:r>
              <a:rPr lang="en-US" dirty="0" smtClean="0"/>
              <a:t> .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Link: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://github.com/oemof/oemof-tabular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u="sng" dirty="0" smtClean="0"/>
              <a:t>Project: </a:t>
            </a:r>
            <a:r>
              <a:rPr lang="en-GB" b="1" u="sng" dirty="0" err="1" smtClean="0"/>
              <a:t>oemof_heat</a:t>
            </a:r>
            <a:endParaRPr lang="en-GB" b="1" u="sng" dirty="0"/>
          </a:p>
          <a:p>
            <a:pPr marL="0" indent="0">
              <a:buNone/>
            </a:pPr>
            <a:r>
              <a:rPr lang="en-GB" dirty="0" smtClean="0"/>
              <a:t>Heat components for </a:t>
            </a:r>
            <a:r>
              <a:rPr lang="en-GB" dirty="0" err="1" smtClean="0"/>
              <a:t>oemof</a:t>
            </a:r>
            <a:r>
              <a:rPr lang="en-GB" dirty="0"/>
              <a:t> </a:t>
            </a:r>
            <a:r>
              <a:rPr lang="en-GB" dirty="0" smtClean="0"/>
              <a:t>e.g. heat pump, solar thermal collector, hot water storage, concentrating solar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https://reiner-lemoine-institut.de/en/oemof_heat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https://github.com/oemof-heat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 smtClean="0"/>
              <a:t>Project</a:t>
            </a:r>
            <a:r>
              <a:rPr lang="en-GB" b="1" u="sng" dirty="0" smtClean="0"/>
              <a:t>: </a:t>
            </a:r>
            <a:r>
              <a:rPr lang="en-GB" b="1" u="sng" dirty="0" err="1" smtClean="0"/>
              <a:t>oemof_mobility</a:t>
            </a:r>
            <a:endParaRPr lang="en-GB" b="1" u="sng" dirty="0" smtClean="0"/>
          </a:p>
          <a:p>
            <a:pPr marL="0" indent="0">
              <a:buNone/>
            </a:pPr>
            <a:r>
              <a:rPr lang="en-GB" dirty="0" smtClean="0"/>
              <a:t>Non-linear Transformer, </a:t>
            </a:r>
            <a:r>
              <a:rPr lang="en-GB" dirty="0" err="1" smtClean="0"/>
              <a:t>Timestep</a:t>
            </a:r>
            <a:r>
              <a:rPr lang="en-GB" dirty="0" smtClean="0"/>
              <a:t> approach rather than Perfect Foresight.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b="1" dirty="0" smtClean="0"/>
              <a:t>Questions?</a:t>
            </a:r>
          </a:p>
          <a:p>
            <a:pPr marL="0" indent="0" algn="ctr">
              <a:buNone/>
            </a:pPr>
            <a:r>
              <a:rPr lang="en-GB" sz="3600" b="1" dirty="0" smtClean="0"/>
              <a:t>Comments?</a:t>
            </a:r>
            <a:endParaRPr lang="en-GB" sz="3600" b="1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21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940764" y="4472325"/>
            <a:ext cx="3719142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1208 434 0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sarah.berendes@rl-institut.de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September 17,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</a:t>
            </a:r>
            <a:r>
              <a:rPr lang="en-GB" sz="1400" dirty="0" err="1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Component Models”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extplatzhalter 6"/>
          <p:cNvSpPr>
            <a:spLocks noGrp="1"/>
          </p:cNvSpPr>
          <p:nvPr>
            <p:ph type="body" orient="vert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GB" dirty="0" smtClean="0"/>
              <a:t>We define all technologies (e.g. power plants), energy carriers (e.g. diesel) and demands (e.g. electricity demand) of the physical energy system as components. A component model describes </a:t>
            </a:r>
            <a:r>
              <a:rPr lang="en-US" dirty="0" smtClean="0"/>
              <a:t>an abstract representation </a:t>
            </a:r>
            <a:r>
              <a:rPr lang="en-US" dirty="0"/>
              <a:t>of a</a:t>
            </a:r>
            <a:r>
              <a:rPr lang="en-US" dirty="0" smtClean="0"/>
              <a:t> component in the </a:t>
            </a:r>
            <a:r>
              <a:rPr lang="en-US" dirty="0"/>
              <a:t>physical </a:t>
            </a:r>
            <a:r>
              <a:rPr lang="en-US" dirty="0" smtClean="0"/>
              <a:t>system.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Intro: Components (Models)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emof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Characteristics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7" y="1878908"/>
            <a:ext cx="2533966" cy="253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9234C931-625C-459E-87E8-76E33940052E}"/>
              </a:ext>
            </a:extLst>
          </p:cNvPr>
          <p:cNvSpPr txBox="1"/>
          <p:nvPr/>
        </p:nvSpPr>
        <p:spPr>
          <a:xfrm>
            <a:off x="1731538" y="4592741"/>
            <a:ext cx="559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Modularity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generalization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have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been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key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principles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behind</a:t>
            </a:r>
            <a:r>
              <a:rPr lang="de-DE" sz="28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8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endParaRPr lang="en-US" sz="28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</a:t>
            </a:r>
            <a:r>
              <a:rPr lang="en-US" dirty="0" err="1" smtClean="0"/>
              <a:t>oemof</a:t>
            </a:r>
            <a:r>
              <a:rPr lang="en-US" dirty="0" smtClean="0"/>
              <a:t> 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1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3204275" y="2013626"/>
            <a:ext cx="2827101" cy="8463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Package Structure: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oemof.solph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Relevant modules that contain components:</a:t>
            </a:r>
          </a:p>
          <a:p>
            <a:r>
              <a:rPr lang="en-GB" dirty="0"/>
              <a:t>n</a:t>
            </a:r>
            <a:r>
              <a:rPr lang="en-GB" dirty="0" smtClean="0"/>
              <a:t>etwork (basic components)</a:t>
            </a:r>
          </a:p>
          <a:p>
            <a:r>
              <a:rPr lang="en-GB" dirty="0"/>
              <a:t>c</a:t>
            </a:r>
            <a:r>
              <a:rPr lang="en-GB" dirty="0" smtClean="0"/>
              <a:t>omponents</a:t>
            </a:r>
          </a:p>
          <a:p>
            <a:r>
              <a:rPr lang="en-GB" dirty="0"/>
              <a:t>c</a:t>
            </a:r>
            <a:r>
              <a:rPr lang="en-GB" dirty="0" smtClean="0"/>
              <a:t>ustom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496110" y="3842425"/>
            <a:ext cx="8486168" cy="2187248"/>
            <a:chOff x="496110" y="3842425"/>
            <a:chExt cx="8486168" cy="2187248"/>
          </a:xfrm>
        </p:grpSpPr>
        <p:sp>
          <p:nvSpPr>
            <p:cNvPr id="7" name="Rechteck 6"/>
            <p:cNvSpPr/>
            <p:nvPr/>
          </p:nvSpPr>
          <p:spPr>
            <a:xfrm>
              <a:off x="1031132" y="3842425"/>
              <a:ext cx="7260482" cy="18288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/>
            <p:cNvSpPr/>
            <p:nvPr/>
          </p:nvSpPr>
          <p:spPr>
            <a:xfrm>
              <a:off x="496110" y="3978613"/>
              <a:ext cx="1381328" cy="15661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g</a:t>
              </a:r>
              <a:r>
                <a:rPr lang="en-GB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eneric</a:t>
              </a:r>
              <a:endPara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For developers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Reduced to a common model concept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600950" y="3973747"/>
              <a:ext cx="1381328" cy="15661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specific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For 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Concrete for a specific use case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1932157" y="4440675"/>
              <a:ext cx="1507787" cy="4182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basic</a:t>
              </a:r>
              <a:endParaRPr lang="en-GB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5912344" y="4440674"/>
              <a:ext cx="1507787" cy="4182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custom</a:t>
              </a:r>
              <a:endParaRPr lang="en-GB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907479" y="4447158"/>
              <a:ext cx="1507787" cy="4182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components</a:t>
              </a:r>
              <a:endParaRPr lang="en-GB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86051" y="5729591"/>
              <a:ext cx="437812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</a:t>
              </a:r>
              <a:r>
                <a:rPr lang="en-GB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wn elaboration,  © Reiner </a:t>
              </a:r>
              <a:r>
                <a:rPr lang="en-GB" dirty="0" err="1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Lemoine</a:t>
              </a:r>
              <a:r>
                <a:rPr lang="en-GB" dirty="0" smtClean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Institut | CC BY 4.0 </a:t>
              </a:r>
              <a:endParaRPr lang="en-GB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Reminder: </a:t>
            </a:r>
            <a:r>
              <a:rPr lang="en-GB" dirty="0" err="1" smtClean="0"/>
              <a:t>oemof</a:t>
            </a:r>
            <a:r>
              <a:rPr lang="en-GB" dirty="0" smtClean="0"/>
              <a:t> Modelling Principles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(Mixed Integer) Linear Programming + Graph Theory</a:t>
            </a:r>
          </a:p>
          <a:p>
            <a:r>
              <a:rPr lang="en-GB" dirty="0" smtClean="0"/>
              <a:t>Models composed of Nodes and Edges</a:t>
            </a:r>
          </a:p>
          <a:p>
            <a:pPr lvl="1"/>
            <a:r>
              <a:rPr lang="en-GB" dirty="0" smtClean="0"/>
              <a:t>Node / Bus or Component (</a:t>
            </a:r>
            <a:r>
              <a:rPr lang="en-GB" dirty="0" err="1" smtClean="0"/>
              <a:t>oemof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Edge / </a:t>
            </a:r>
            <a:r>
              <a:rPr lang="en-GB" dirty="0" smtClean="0"/>
              <a:t>Flow (</a:t>
            </a:r>
            <a:r>
              <a:rPr lang="en-GB" dirty="0" err="1" smtClean="0"/>
              <a:t>oemof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2 Components can’t be directly connected, Bus required in between</a:t>
            </a:r>
          </a:p>
          <a:p>
            <a:r>
              <a:rPr lang="en-GB" dirty="0" smtClean="0"/>
              <a:t>Bus balance (example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8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Basic Components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231531" y="1546708"/>
            <a:ext cx="4357991" cy="455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/>
              <a:t>Module: </a:t>
            </a:r>
            <a:r>
              <a:rPr lang="en-GB" sz="2000" dirty="0" err="1" smtClean="0"/>
              <a:t>oemof.solph.network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b="1" dirty="0"/>
              <a:t>API-Documentation: </a:t>
            </a: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oemof.readthedocs.io/en/stable/api/oemof.solph.html#module-oemof.solph.network</a:t>
            </a:r>
            <a:endParaRPr lang="en-GB" sz="2000" dirty="0" smtClean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Note!</a:t>
            </a:r>
            <a:r>
              <a:rPr lang="en-GB" sz="2000" dirty="0"/>
              <a:t> See example and further information here: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github.com/smartie2076/oemof_workshop/tree/master/Day_2_Components_Oemof/03_oemof_basic_component.ipynb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7" name="Abgerundetes Rechteck 6"/>
          <p:cNvSpPr/>
          <p:nvPr/>
        </p:nvSpPr>
        <p:spPr>
          <a:xfrm>
            <a:off x="1001949" y="1546708"/>
            <a:ext cx="3025302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Sink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001949" y="2758638"/>
            <a:ext cx="3025302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01949" y="3970568"/>
            <a:ext cx="3025302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Transformer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Components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smtClean="0"/>
              <a:t>September 17, 2019</a:t>
            </a:r>
            <a:endParaRPr lang="en-US" noProof="0" dirty="0"/>
          </a:p>
        </p:txBody>
      </p:sp>
      <p:sp>
        <p:nvSpPr>
          <p:cNvPr id="10" name="Abgerundetes Rechteck 9"/>
          <p:cNvSpPr/>
          <p:nvPr/>
        </p:nvSpPr>
        <p:spPr>
          <a:xfrm>
            <a:off x="1001948" y="1546708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GenericStorage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001948" y="2765351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GenericCHP</a:t>
            </a:r>
            <a:endParaRPr lang="en-GB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01949" y="3983994"/>
            <a:ext cx="3271737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ExtractionTurbineCHP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001949" y="5202636"/>
            <a:ext cx="3271736" cy="820265"/>
          </a:xfrm>
          <a:prstGeom prst="round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OffSetTransformer</a:t>
            </a:r>
            <a:endParaRPr lang="en-GB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387173" y="1546708"/>
            <a:ext cx="4357991" cy="455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/>
              <a:t>Module: </a:t>
            </a:r>
            <a:r>
              <a:rPr lang="en-GB" sz="2000" dirty="0" err="1" smtClean="0"/>
              <a:t>oemof.solph.components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 smtClean="0"/>
              <a:t>API-Documentation</a:t>
            </a:r>
            <a:r>
              <a:rPr lang="en-GB" sz="2000" b="1" dirty="0"/>
              <a:t>: </a:t>
            </a:r>
            <a:r>
              <a:rPr lang="en-GB" sz="2000" dirty="0">
                <a:hlinkClick r:id="rId2"/>
              </a:rPr>
              <a:t>https://oemof.readthedocs.io/en/stable/api/oemof.solph.html#module-oemof.solph.components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821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1044</Words>
  <Application>Microsoft Office PowerPoint</Application>
  <PresentationFormat>Bildschirmpräsentation (4:3)</PresentationFormat>
  <Paragraphs>310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4_3_ENGLISH_OpenSource</vt:lpstr>
      <vt:lpstr>PowerPoint-Präsentation</vt:lpstr>
      <vt:lpstr>Agenda</vt:lpstr>
      <vt:lpstr>Intro: Components (Models)</vt:lpstr>
      <vt:lpstr>Intro: oemof Characteristics</vt:lpstr>
      <vt:lpstr>Intro: oemof Package Structure</vt:lpstr>
      <vt:lpstr>Package Structure: oemof.solph </vt:lpstr>
      <vt:lpstr>Reminder: oemof Modelling Principles</vt:lpstr>
      <vt:lpstr>Overview Basic Components</vt:lpstr>
      <vt:lpstr>Overview Components</vt:lpstr>
      <vt:lpstr>Components.GenericStorage</vt:lpstr>
      <vt:lpstr>Components.GenericCHP</vt:lpstr>
      <vt:lpstr>Components.ExtractionTurbineCHP</vt:lpstr>
      <vt:lpstr>Components.OffsetTransformer</vt:lpstr>
      <vt:lpstr>Components.OffsetTransformer</vt:lpstr>
      <vt:lpstr>Overview Customs</vt:lpstr>
      <vt:lpstr>Custom.Link</vt:lpstr>
      <vt:lpstr>Custom.ElectricalLine</vt:lpstr>
      <vt:lpstr>Custom.ElectricalBus</vt:lpstr>
      <vt:lpstr>Custom.GenericCAES</vt:lpstr>
      <vt:lpstr>Components- Current Developments</vt:lpstr>
      <vt:lpstr>Discussion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Sarah Berendes</cp:lastModifiedBy>
  <cp:revision>57</cp:revision>
  <cp:lastPrinted>2017-12-10T08:48:30Z</cp:lastPrinted>
  <dcterms:created xsi:type="dcterms:W3CDTF">2018-10-08T09:51:01Z</dcterms:created>
  <dcterms:modified xsi:type="dcterms:W3CDTF">2019-09-17T12:54:18Z</dcterms:modified>
</cp:coreProperties>
</file>