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772" r:id="rId1"/>
  </p:sldMasterIdLst>
  <p:notesMasterIdLst>
    <p:notesMasterId r:id="rId7"/>
  </p:notesMasterIdLst>
  <p:sldIdLst>
    <p:sldId id="265" r:id="rId2"/>
    <p:sldId id="266" r:id="rId3"/>
    <p:sldId id="269" r:id="rId4"/>
    <p:sldId id="267" r:id="rId5"/>
    <p:sldId id="257" r:id="rId6"/>
  </p:sldIdLst>
  <p:sldSz cx="12192000" cy="6858000"/>
  <p:notesSz cx="6858000" cy="9144000"/>
  <p:embeddedFontLst>
    <p:embeddedFont>
      <p:font typeface="HY헤드라인M" panose="020B0600000101010101" charset="-127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k Warren" initials="RBW" lastIdx="4" clrIdx="0"/>
  <p:cmAuthor id="2" name="Stan Schneider" initials="S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CE5"/>
    <a:srgbClr val="392D70"/>
    <a:srgbClr val="F38B00"/>
    <a:srgbClr val="EF1C24"/>
    <a:srgbClr val="E2D3EF"/>
    <a:srgbClr val="F1C9C8"/>
    <a:srgbClr val="516C5D"/>
    <a:srgbClr val="A0A0A0"/>
    <a:srgbClr val="8D7D6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0" autoAdjust="0"/>
    <p:restoredTop sz="95256" autoAdjust="0"/>
  </p:normalViewPr>
  <p:slideViewPr>
    <p:cSldViewPr snapToGrid="0">
      <p:cViewPr varScale="1">
        <p:scale>
          <a:sx n="114" d="100"/>
          <a:sy n="114" d="100"/>
        </p:scale>
        <p:origin x="58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5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FB241-1455-4781-AEEA-6B6B2294DEA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809D9-452D-440B-B03F-1F8D2B5A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8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 타이틀(서경 한글 로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293096"/>
            <a:ext cx="8534400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201x.xx.xx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164659" y="57871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>
                <a:solidFill>
                  <a:prstClr val="black"/>
                </a:solidFill>
              </a:rPr>
              <a:t>서경대학교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36075" y="5003774"/>
            <a:ext cx="8534400" cy="360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/>
              <a:t>작성자</a:t>
            </a:r>
            <a:r>
              <a:rPr lang="en-US" altLang="ko-KR"/>
              <a:t>(</a:t>
            </a:r>
            <a:r>
              <a:rPr lang="ko-KR" altLang="en-US"/>
              <a:t>이메일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1" y="4679056"/>
            <a:ext cx="8541674" cy="324718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기관명</a:t>
            </a:r>
          </a:p>
        </p:txBody>
      </p:sp>
    </p:spTree>
    <p:extLst>
      <p:ext uri="{BB962C8B-B14F-4D97-AF65-F5344CB8AC3E}">
        <p14:creationId xmlns:p14="http://schemas.microsoft.com/office/powerpoint/2010/main" val="644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(Unused) 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051563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86" y="4678224"/>
            <a:ext cx="7862956" cy="945336"/>
          </a:xfrm>
          <a:effectLst>
            <a:outerShdw blurRad="12700" dist="12700" dir="5400000" algn="ctr" rotWithShape="0">
              <a:schemeClr val="tx1">
                <a:alpha val="50000"/>
              </a:schemeClr>
            </a:outerShdw>
          </a:effectLst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3840"/>
              </a:lnSpc>
              <a:defRPr lang="en-US" sz="4800" dirty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88" y="5715000"/>
            <a:ext cx="11410555" cy="739670"/>
          </a:xfrm>
        </p:spPr>
        <p:txBody>
          <a:bodyPr lIns="0" tIns="0" rIns="0" bIns="0" anchor="b">
            <a:noAutofit/>
          </a:bodyPr>
          <a:lstStyle>
            <a:lvl1pPr marL="411480" marR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1">
                    <a:lumMod val="65000"/>
                  </a:schemeClr>
                </a:solidFill>
                <a:effectLst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11480" marR="0" lvl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360" b="0" i="0" u="none" strike="noStrike" kern="1200" cap="none" spc="0" normalizeH="0" baseline="0" noProof="0">
                <a:ln>
                  <a:noFill/>
                </a:ln>
                <a:solidFill>
                  <a:srgbClr val="8080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  <a:endParaRPr kumimoji="0" lang="en-US" sz="3360" b="0" i="0" u="none" strike="noStrike" kern="1200" cap="none" spc="0" normalizeH="0" baseline="0" noProof="0" dirty="0">
              <a:ln>
                <a:noFill/>
              </a:ln>
              <a:solidFill>
                <a:srgbClr val="8080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7" y="2606040"/>
            <a:ext cx="2692400" cy="1783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052" y="2606041"/>
            <a:ext cx="1595120" cy="17647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2606041"/>
            <a:ext cx="1584960" cy="17647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2763" y="2613661"/>
            <a:ext cx="165608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397035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2" y="4174821"/>
            <a:ext cx="10283372" cy="837277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6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787754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  <a:noFill/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  <a:noFill/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09600" y="1447800"/>
            <a:ext cx="10972800" cy="49300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67543" y="2710661"/>
            <a:ext cx="1110124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0" algn="ctr">
              <a:spcBef>
                <a:spcPct val="20000"/>
              </a:spcBef>
              <a:buSzPct val="100000"/>
              <a:buFontTx/>
              <a:buNone/>
              <a:defRPr sz="3600" b="1" baseline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00" b="1">
                <a:latin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ko-KR" altLang="en-US" sz="4000" noProof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00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lnSpc>
                <a:spcPct val="100000"/>
              </a:lnSpc>
              <a:defRPr sz="24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35101"/>
            <a:ext cx="10972800" cy="48895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4320" b="0" i="0" u="none" strike="noStrike" kern="1200" cap="none" spc="0" normalizeH="0" baseline="0" noProof="0" dirty="0">
                <a:ln>
                  <a:noFill/>
                </a:ln>
                <a:solidFill>
                  <a:srgbClr val="0069A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6503652"/>
            <a:ext cx="12204700" cy="361249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01600" y="6454056"/>
            <a:ext cx="4572000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8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77D98-EF84-479F-B0A6-B3152D61A2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47270-D85F-691D-8EF6-D0D14812CFC4}"/>
              </a:ext>
            </a:extLst>
          </p:cNvPr>
          <p:cNvSpPr txBox="1"/>
          <p:nvPr userDrawn="1"/>
        </p:nvSpPr>
        <p:spPr>
          <a:xfrm>
            <a:off x="3999470" y="6557750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41986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774" r:id="rId2"/>
    <p:sldLayoutId id="2147483775" r:id="rId3"/>
    <p:sldLayoutId id="2147483893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73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548640" rtl="0" eaLnBrk="1" latinLnBrk="0" hangingPunct="1">
        <a:lnSpc>
          <a:spcPts val="4320"/>
        </a:lnSpc>
        <a:spcBef>
          <a:spcPct val="0"/>
        </a:spcBef>
        <a:buNone/>
        <a:defRPr sz="3840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50520" indent="-350520" algn="l" defTabSz="54864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FCE8-6120-2CC0-97B0-224D31F0E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RTI</a:t>
            </a:r>
            <a:r>
              <a:rPr lang="ko-KR" altLang="en-US" dirty="0"/>
              <a:t> </a:t>
            </a:r>
            <a:r>
              <a:rPr lang="en-US" altLang="ko-KR" dirty="0"/>
              <a:t>DDS</a:t>
            </a:r>
            <a:r>
              <a:rPr lang="ko-KR" altLang="en-US" dirty="0"/>
              <a:t> </a:t>
            </a:r>
            <a:r>
              <a:rPr lang="en-US" altLang="ko-KR" dirty="0"/>
              <a:t>Pub/Sub with PostgreSQL based Docker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C8C29-89B5-128B-2FB6-A7452B261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437" y="4293096"/>
            <a:ext cx="8534400" cy="3600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b="0" dirty="0"/>
              <a:t>2023.05.11</a:t>
            </a:r>
            <a:endParaRPr lang="ko-KR" altLang="en-US" b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D821A-6CCB-C3C9-3CE2-77BACAC1D4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28800" y="4666096"/>
            <a:ext cx="8541674" cy="324718"/>
          </a:xfrm>
        </p:spPr>
        <p:txBody>
          <a:bodyPr/>
          <a:lstStyle/>
          <a:p>
            <a:r>
              <a:rPr lang="ko-KR" altLang="en-US" sz="1700" dirty="0"/>
              <a:t>김영현</a:t>
            </a:r>
            <a:r>
              <a:rPr lang="en-US" altLang="ko-KR" sz="1700" dirty="0"/>
              <a:t>(happykimyh9182@skuniv.ac.kr)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51070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9E33-C96F-477A-B0E4-429209D1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Until Now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F5D0F-AC9E-4270-9D1B-D046FF73AC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96" name="Graphic 95" descr="Paper outline">
            <a:extLst>
              <a:ext uri="{FF2B5EF4-FFF2-40B4-BE49-F238E27FC236}">
                <a16:creationId xmlns:a16="http://schemas.microsoft.com/office/drawing/2014/main" id="{E11ECE4C-D8AE-42F1-ACA6-44B106D53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3973" y="1618795"/>
            <a:ext cx="2126095" cy="2058942"/>
          </a:xfrm>
          <a:prstGeom prst="rect">
            <a:avLst/>
          </a:prstGeom>
        </p:spPr>
      </p:pic>
      <p:pic>
        <p:nvPicPr>
          <p:cNvPr id="61" name="Graphic 60" descr="Folder outline">
            <a:extLst>
              <a:ext uri="{FF2B5EF4-FFF2-40B4-BE49-F238E27FC236}">
                <a16:creationId xmlns:a16="http://schemas.microsoft.com/office/drawing/2014/main" id="{27032BD0-80F9-4B28-94BC-20F0C570A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8971" y="1219201"/>
            <a:ext cx="2667773" cy="283014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24EB44-8F39-4FDF-9116-685820408A38}"/>
              </a:ext>
            </a:extLst>
          </p:cNvPr>
          <p:cNvSpPr/>
          <p:nvPr/>
        </p:nvSpPr>
        <p:spPr>
          <a:xfrm>
            <a:off x="1305183" y="1484492"/>
            <a:ext cx="10027479" cy="4530056"/>
          </a:xfrm>
          <a:prstGeom prst="roundRect">
            <a:avLst>
              <a:gd name="adj" fmla="val 9815"/>
            </a:avLst>
          </a:prstGeom>
          <a:noFill/>
          <a:ln w="57150">
            <a:solidFill>
              <a:srgbClr val="F38B00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34" name="Picture 10" descr="Press and Media Resources - Docker">
            <a:extLst>
              <a:ext uri="{FF2B5EF4-FFF2-40B4-BE49-F238E27FC236}">
                <a16:creationId xmlns:a16="http://schemas.microsoft.com/office/drawing/2014/main" id="{9949076A-5C1A-481E-A498-E01EC65F9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200" y="3084312"/>
            <a:ext cx="837954" cy="71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40D78D5F-0BF9-400D-9C91-52DC45B6EF43}"/>
              </a:ext>
            </a:extLst>
          </p:cNvPr>
          <p:cNvSpPr/>
          <p:nvPr/>
        </p:nvSpPr>
        <p:spPr>
          <a:xfrm>
            <a:off x="4750354" y="2466854"/>
            <a:ext cx="587904" cy="295672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6" name="Graphic 55" descr="Paper outline">
            <a:extLst>
              <a:ext uri="{FF2B5EF4-FFF2-40B4-BE49-F238E27FC236}">
                <a16:creationId xmlns:a16="http://schemas.microsoft.com/office/drawing/2014/main" id="{71729BB3-B3B5-4E68-A763-516631A2FA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14120" y="2110439"/>
            <a:ext cx="800502" cy="800502"/>
          </a:xfrm>
          <a:prstGeom prst="rect">
            <a:avLst/>
          </a:prstGeom>
        </p:spPr>
      </p:pic>
      <p:pic>
        <p:nvPicPr>
          <p:cNvPr id="67" name="Graphic 66" descr="Paper outline">
            <a:extLst>
              <a:ext uri="{FF2B5EF4-FFF2-40B4-BE49-F238E27FC236}">
                <a16:creationId xmlns:a16="http://schemas.microsoft.com/office/drawing/2014/main" id="{0FBE5C33-A977-4EA0-89AB-AF56B58414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30041" y="2110439"/>
            <a:ext cx="800502" cy="800502"/>
          </a:xfrm>
          <a:prstGeom prst="rect">
            <a:avLst/>
          </a:prstGeom>
        </p:spPr>
      </p:pic>
      <p:pic>
        <p:nvPicPr>
          <p:cNvPr id="68" name="Graphic 67" descr="Paper outline">
            <a:extLst>
              <a:ext uri="{FF2B5EF4-FFF2-40B4-BE49-F238E27FC236}">
                <a16:creationId xmlns:a16="http://schemas.microsoft.com/office/drawing/2014/main" id="{F8E2BBEE-766B-4A23-A18C-EE6E3F7AF6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56111" y="2110439"/>
            <a:ext cx="800502" cy="800502"/>
          </a:xfrm>
          <a:prstGeom prst="rect">
            <a:avLst/>
          </a:prstGeom>
        </p:spPr>
      </p:pic>
      <p:pic>
        <p:nvPicPr>
          <p:cNvPr id="69" name="Graphic 68" descr="Paper outline">
            <a:extLst>
              <a:ext uri="{FF2B5EF4-FFF2-40B4-BE49-F238E27FC236}">
                <a16:creationId xmlns:a16="http://schemas.microsoft.com/office/drawing/2014/main" id="{AAB9F707-9890-4E97-8BDF-E5ED81C74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75316" y="2472930"/>
            <a:ext cx="800502" cy="800502"/>
          </a:xfrm>
          <a:prstGeom prst="rect">
            <a:avLst/>
          </a:prstGeom>
        </p:spPr>
      </p:pic>
      <p:pic>
        <p:nvPicPr>
          <p:cNvPr id="70" name="Graphic 69" descr="Paper outline">
            <a:extLst>
              <a:ext uri="{FF2B5EF4-FFF2-40B4-BE49-F238E27FC236}">
                <a16:creationId xmlns:a16="http://schemas.microsoft.com/office/drawing/2014/main" id="{E89D6C29-508D-43A6-8239-547620B77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85790" y="2483716"/>
            <a:ext cx="800502" cy="80050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3849D64-6745-49E0-B36D-75375E67EA01}"/>
              </a:ext>
            </a:extLst>
          </p:cNvPr>
          <p:cNvSpPr txBox="1"/>
          <p:nvPr/>
        </p:nvSpPr>
        <p:spPr>
          <a:xfrm>
            <a:off x="5646218" y="2276136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.java</a:t>
            </a:r>
            <a:endParaRPr lang="ko-KR" alt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847D37-A687-4D25-9894-D4E170A9D023}"/>
              </a:ext>
            </a:extLst>
          </p:cNvPr>
          <p:cNvSpPr txBox="1"/>
          <p:nvPr/>
        </p:nvSpPr>
        <p:spPr>
          <a:xfrm>
            <a:off x="6222016" y="2276136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.class</a:t>
            </a:r>
            <a:endParaRPr lang="ko-KR" alt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459984-122C-49A5-9531-C7858A7D35BC}"/>
              </a:ext>
            </a:extLst>
          </p:cNvPr>
          <p:cNvSpPr txBox="1"/>
          <p:nvPr/>
        </p:nvSpPr>
        <p:spPr>
          <a:xfrm>
            <a:off x="6904916" y="2276136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.jar</a:t>
            </a:r>
            <a:endParaRPr lang="ko-KR" altLang="en-US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69280A1-3ACD-4856-89AC-6D186A6CEC68}"/>
              </a:ext>
            </a:extLst>
          </p:cNvPr>
          <p:cNvSpPr txBox="1"/>
          <p:nvPr/>
        </p:nvSpPr>
        <p:spPr>
          <a:xfrm>
            <a:off x="6044202" y="2818690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.lib</a:t>
            </a:r>
            <a:endParaRPr lang="ko-KR" altLang="en-US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7EEFFF-ABAD-4B87-9DB0-A199CFE00C5B}"/>
              </a:ext>
            </a:extLst>
          </p:cNvPr>
          <p:cNvSpPr txBox="1"/>
          <p:nvPr/>
        </p:nvSpPr>
        <p:spPr>
          <a:xfrm>
            <a:off x="6585148" y="2820429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license</a:t>
            </a:r>
            <a:endParaRPr lang="ko-KR" altLang="en-US" sz="1600" dirty="0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FDF28BAF-D84A-417E-8009-33E3983680EE}"/>
              </a:ext>
            </a:extLst>
          </p:cNvPr>
          <p:cNvSpPr/>
          <p:nvPr/>
        </p:nvSpPr>
        <p:spPr>
          <a:xfrm>
            <a:off x="7951536" y="2470666"/>
            <a:ext cx="587904" cy="295672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1" name="Picture 10" descr="Press and Media Resources - Docker">
            <a:extLst>
              <a:ext uri="{FF2B5EF4-FFF2-40B4-BE49-F238E27FC236}">
                <a16:creationId xmlns:a16="http://schemas.microsoft.com/office/drawing/2014/main" id="{E431C68A-A2D0-46A5-8D49-F462F2C1D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983" y="2353704"/>
            <a:ext cx="974345" cy="83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B2F00F16-8FB0-4F81-93E5-6FE6F47E6C53}"/>
              </a:ext>
            </a:extLst>
          </p:cNvPr>
          <p:cNvSpPr/>
          <p:nvPr/>
        </p:nvSpPr>
        <p:spPr>
          <a:xfrm>
            <a:off x="1633626" y="1669214"/>
            <a:ext cx="2931935" cy="2064226"/>
          </a:xfrm>
          <a:prstGeom prst="roundRect">
            <a:avLst/>
          </a:prstGeom>
          <a:noFill/>
          <a:ln w="38100">
            <a:solidFill>
              <a:srgbClr val="392D70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36" name="Picture 12" descr="이클립스 아이콘을 작업 표시줄에 고정시키기 - 개발자스럽다">
            <a:extLst>
              <a:ext uri="{FF2B5EF4-FFF2-40B4-BE49-F238E27FC236}">
                <a16:creationId xmlns:a16="http://schemas.microsoft.com/office/drawing/2014/main" id="{637331F0-D158-4C9F-BCCD-76E8E4AA0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056" y="3413210"/>
            <a:ext cx="1532584" cy="36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B41E7EA0-BBCA-4FC3-8572-3F4F03A6D1D5}"/>
              </a:ext>
            </a:extLst>
          </p:cNvPr>
          <p:cNvSpPr/>
          <p:nvPr/>
        </p:nvSpPr>
        <p:spPr>
          <a:xfrm>
            <a:off x="4157274" y="4986557"/>
            <a:ext cx="924305" cy="363287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A2C6D45-C5FF-4EC0-8E31-4C690F039563}"/>
              </a:ext>
            </a:extLst>
          </p:cNvPr>
          <p:cNvSpPr/>
          <p:nvPr/>
        </p:nvSpPr>
        <p:spPr>
          <a:xfrm>
            <a:off x="6053112" y="2558679"/>
            <a:ext cx="284012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4F4E67A-833F-4C90-8D07-6375623ABEE4}"/>
              </a:ext>
            </a:extLst>
          </p:cNvPr>
          <p:cNvSpPr/>
          <p:nvPr/>
        </p:nvSpPr>
        <p:spPr>
          <a:xfrm>
            <a:off x="6225001" y="2738084"/>
            <a:ext cx="284012" cy="1418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0389004-0918-4895-8C0E-E1132B6FC02F}"/>
              </a:ext>
            </a:extLst>
          </p:cNvPr>
          <p:cNvSpPr/>
          <p:nvPr/>
        </p:nvSpPr>
        <p:spPr>
          <a:xfrm>
            <a:off x="6665701" y="2567305"/>
            <a:ext cx="284012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E0C02E4-705B-4C30-AC5A-AD3C4A4B8F78}"/>
              </a:ext>
            </a:extLst>
          </p:cNvPr>
          <p:cNvSpPr/>
          <p:nvPr/>
        </p:nvSpPr>
        <p:spPr>
          <a:xfrm>
            <a:off x="6828964" y="2755336"/>
            <a:ext cx="284012" cy="1418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47931F68-8070-4357-8703-29213675649A}"/>
              </a:ext>
            </a:extLst>
          </p:cNvPr>
          <p:cNvSpPr/>
          <p:nvPr/>
        </p:nvSpPr>
        <p:spPr>
          <a:xfrm>
            <a:off x="7650292" y="4637124"/>
            <a:ext cx="875378" cy="857261"/>
          </a:xfrm>
          <a:prstGeom prst="cube">
            <a:avLst>
              <a:gd name="adj" fmla="val 20294"/>
            </a:avLst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Cube 86">
            <a:extLst>
              <a:ext uri="{FF2B5EF4-FFF2-40B4-BE49-F238E27FC236}">
                <a16:creationId xmlns:a16="http://schemas.microsoft.com/office/drawing/2014/main" id="{4756D59D-6516-414E-B104-2481620EA716}"/>
              </a:ext>
            </a:extLst>
          </p:cNvPr>
          <p:cNvSpPr/>
          <p:nvPr/>
        </p:nvSpPr>
        <p:spPr>
          <a:xfrm>
            <a:off x="8355361" y="4635692"/>
            <a:ext cx="875378" cy="857261"/>
          </a:xfrm>
          <a:prstGeom prst="cube">
            <a:avLst>
              <a:gd name="adj" fmla="val 20294"/>
            </a:avLst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B361C9E-F986-46E1-AE9B-4B21A86A86F4}"/>
              </a:ext>
            </a:extLst>
          </p:cNvPr>
          <p:cNvSpPr txBox="1"/>
          <p:nvPr/>
        </p:nvSpPr>
        <p:spPr>
          <a:xfrm>
            <a:off x="7727364" y="495651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Pub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B4E1651-389A-40D5-971B-62F7DB890EBC}"/>
              </a:ext>
            </a:extLst>
          </p:cNvPr>
          <p:cNvSpPr txBox="1"/>
          <p:nvPr/>
        </p:nvSpPr>
        <p:spPr>
          <a:xfrm>
            <a:off x="8453301" y="494797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6" name="Cube 135">
            <a:extLst>
              <a:ext uri="{FF2B5EF4-FFF2-40B4-BE49-F238E27FC236}">
                <a16:creationId xmlns:a16="http://schemas.microsoft.com/office/drawing/2014/main" id="{FD5C2A11-49B3-4113-8ED7-2003E8946DD2}"/>
              </a:ext>
            </a:extLst>
          </p:cNvPr>
          <p:cNvSpPr/>
          <p:nvPr/>
        </p:nvSpPr>
        <p:spPr>
          <a:xfrm>
            <a:off x="8355361" y="3943028"/>
            <a:ext cx="875378" cy="857261"/>
          </a:xfrm>
          <a:prstGeom prst="cube">
            <a:avLst>
              <a:gd name="adj" fmla="val 20294"/>
            </a:avLst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33A81D1-1767-41E1-8CDE-0D9677D8A344}"/>
              </a:ext>
            </a:extLst>
          </p:cNvPr>
          <p:cNvSpPr txBox="1"/>
          <p:nvPr/>
        </p:nvSpPr>
        <p:spPr>
          <a:xfrm>
            <a:off x="8494177" y="426406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0" name="Picture 149" descr="A picture containing text&#10;&#10;Description automatically generated">
            <a:extLst>
              <a:ext uri="{FF2B5EF4-FFF2-40B4-BE49-F238E27FC236}">
                <a16:creationId xmlns:a16="http://schemas.microsoft.com/office/drawing/2014/main" id="{C4AD256A-F0F5-448A-93C1-9FB0299AA2E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29" y="1789020"/>
            <a:ext cx="2573264" cy="1792316"/>
          </a:xfrm>
          <a:prstGeom prst="rect">
            <a:avLst/>
          </a:prstGeom>
        </p:spPr>
      </p:pic>
      <p:pic>
        <p:nvPicPr>
          <p:cNvPr id="156" name="Graphic 155" descr="Paper outline">
            <a:extLst>
              <a:ext uri="{FF2B5EF4-FFF2-40B4-BE49-F238E27FC236}">
                <a16:creationId xmlns:a16="http://schemas.microsoft.com/office/drawing/2014/main" id="{C940BDE8-E963-450D-A4E1-24B2FAEF9F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26659" y="4839215"/>
            <a:ext cx="766785" cy="755340"/>
          </a:xfrm>
          <a:prstGeom prst="rect">
            <a:avLst/>
          </a:prstGeom>
        </p:spPr>
      </p:pic>
      <p:pic>
        <p:nvPicPr>
          <p:cNvPr id="157" name="Picture 10" descr="Press and Media Resources - Docker">
            <a:extLst>
              <a:ext uri="{FF2B5EF4-FFF2-40B4-BE49-F238E27FC236}">
                <a16:creationId xmlns:a16="http://schemas.microsoft.com/office/drawing/2014/main" id="{AB0F0981-2FAA-453F-A5CA-2743263D9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057" y="5360995"/>
            <a:ext cx="351402" cy="30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Graphic 165" descr="Paper outline">
            <a:extLst>
              <a:ext uri="{FF2B5EF4-FFF2-40B4-BE49-F238E27FC236}">
                <a16:creationId xmlns:a16="http://schemas.microsoft.com/office/drawing/2014/main" id="{DB7BE467-4D31-4D65-A613-BC887A52DE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79610" y="4835986"/>
            <a:ext cx="766785" cy="755340"/>
          </a:xfrm>
          <a:prstGeom prst="rect">
            <a:avLst/>
          </a:prstGeom>
        </p:spPr>
      </p:pic>
      <p:pic>
        <p:nvPicPr>
          <p:cNvPr id="167" name="Picture 10" descr="Press and Media Resources - Docker">
            <a:extLst>
              <a:ext uri="{FF2B5EF4-FFF2-40B4-BE49-F238E27FC236}">
                <a16:creationId xmlns:a16="http://schemas.microsoft.com/office/drawing/2014/main" id="{92F7E078-B5EB-4640-9514-0345B8909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28" y="5349844"/>
            <a:ext cx="351402" cy="30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Graphic 168" descr="Paper outline">
            <a:extLst>
              <a:ext uri="{FF2B5EF4-FFF2-40B4-BE49-F238E27FC236}">
                <a16:creationId xmlns:a16="http://schemas.microsoft.com/office/drawing/2014/main" id="{A5265112-1655-41F9-8869-8838F3030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17812" y="4101728"/>
            <a:ext cx="766785" cy="755340"/>
          </a:xfrm>
          <a:prstGeom prst="rect">
            <a:avLst/>
          </a:prstGeom>
        </p:spPr>
      </p:pic>
      <p:pic>
        <p:nvPicPr>
          <p:cNvPr id="170" name="Picture 10" descr="Press and Media Resources - Docker">
            <a:extLst>
              <a:ext uri="{FF2B5EF4-FFF2-40B4-BE49-F238E27FC236}">
                <a16:creationId xmlns:a16="http://schemas.microsoft.com/office/drawing/2014/main" id="{BDFC235E-F4D1-41A2-AFDB-0F9560639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866" y="4605868"/>
            <a:ext cx="351402" cy="30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B5410929-4BB2-48B0-96F3-92F642463EB1}"/>
              </a:ext>
            </a:extLst>
          </p:cNvPr>
          <p:cNvSpPr txBox="1"/>
          <p:nvPr/>
        </p:nvSpPr>
        <p:spPr>
          <a:xfrm>
            <a:off x="1553577" y="5044379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Pub</a:t>
            </a:r>
            <a:endParaRPr lang="ko-KR" altLang="en-US" sz="16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7D2CB42-40FC-4FBB-9D37-C90A91F4DBB1}"/>
              </a:ext>
            </a:extLst>
          </p:cNvPr>
          <p:cNvSpPr txBox="1"/>
          <p:nvPr/>
        </p:nvSpPr>
        <p:spPr>
          <a:xfrm>
            <a:off x="2226985" y="5044351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Sub</a:t>
            </a:r>
            <a:endParaRPr lang="ko-KR" altLang="en-US" sz="16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CC795AA-2A4D-4403-9B68-B006D84C92E5}"/>
              </a:ext>
            </a:extLst>
          </p:cNvPr>
          <p:cNvSpPr txBox="1"/>
          <p:nvPr/>
        </p:nvSpPr>
        <p:spPr>
          <a:xfrm>
            <a:off x="1895468" y="4284836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DB</a:t>
            </a:r>
            <a:endParaRPr lang="ko-KR" altLang="en-US" sz="1600" dirty="0"/>
          </a:p>
        </p:txBody>
      </p:sp>
      <p:pic>
        <p:nvPicPr>
          <p:cNvPr id="1037" name="Picture 103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67ED1D0-3AEE-47A2-A1AE-7F53F9B0406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86" y="4051455"/>
            <a:ext cx="821654" cy="906708"/>
          </a:xfrm>
          <a:prstGeom prst="rect">
            <a:avLst/>
          </a:prstGeom>
        </p:spPr>
      </p:pic>
      <p:sp>
        <p:nvSpPr>
          <p:cNvPr id="1039" name="Cloud 1038">
            <a:extLst>
              <a:ext uri="{FF2B5EF4-FFF2-40B4-BE49-F238E27FC236}">
                <a16:creationId xmlns:a16="http://schemas.microsoft.com/office/drawing/2014/main" id="{8A68CDF0-7502-4143-8ED0-E4D1A9BC350E}"/>
              </a:ext>
            </a:extLst>
          </p:cNvPr>
          <p:cNvSpPr/>
          <p:nvPr/>
        </p:nvSpPr>
        <p:spPr>
          <a:xfrm>
            <a:off x="5162631" y="3865012"/>
            <a:ext cx="1964866" cy="1361419"/>
          </a:xfrm>
          <a:prstGeom prst="cloud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44" name="Picture 20" descr="Docker ] Docker hub 를 이용해 Portainer 이미지 다운받기">
            <a:extLst>
              <a:ext uri="{FF2B5EF4-FFF2-40B4-BE49-F238E27FC236}">
                <a16:creationId xmlns:a16="http://schemas.microsoft.com/office/drawing/2014/main" id="{F3A88E99-6753-453F-B0FF-46F72BD86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262" y="4636506"/>
            <a:ext cx="1216842" cy="9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98CD4091-E34E-4057-A822-F973C4232BB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50564"/>
          <a:stretch/>
        </p:blipFill>
        <p:spPr>
          <a:xfrm>
            <a:off x="9357710" y="3922955"/>
            <a:ext cx="1847980" cy="990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026" name="Picture 2" descr="VM웨어 워크스테이션 - 위키백과, 우리 모두의 백과사전">
            <a:extLst>
              <a:ext uri="{FF2B5EF4-FFF2-40B4-BE49-F238E27FC236}">
                <a16:creationId xmlns:a16="http://schemas.microsoft.com/office/drawing/2014/main" id="{AEA18CA8-5798-42FA-A82F-7FD6F5A72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154" y="5078277"/>
            <a:ext cx="1331053" cy="132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2E43D2A9-ED14-4DF6-A17E-7007A7C0026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" t="62818" r="4079"/>
          <a:stretch/>
        </p:blipFill>
        <p:spPr>
          <a:xfrm>
            <a:off x="2683530" y="4120606"/>
            <a:ext cx="1772597" cy="744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605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9E33-C96F-477A-B0E4-429209D1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Until Now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F5D0F-AC9E-4270-9D1B-D046FF73AC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AB67D1C-C8F9-434D-9B4D-637BBCF28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98" t="-3985" r="46121"/>
          <a:stretch/>
        </p:blipFill>
        <p:spPr>
          <a:xfrm>
            <a:off x="1032671" y="2041469"/>
            <a:ext cx="3446749" cy="835108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FC0C172-C297-49B1-8798-2FCA638C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924" y="1009642"/>
            <a:ext cx="1734388" cy="1940965"/>
          </a:xfrm>
          <a:prstGeom prst="rec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87FE425-656E-4A52-A9B6-919C0C77B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353" y="1944892"/>
            <a:ext cx="3832811" cy="1112034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9AA0D9-A98D-484A-AB96-0625D1C6C60C}"/>
              </a:ext>
            </a:extLst>
          </p:cNvPr>
          <p:cNvSpPr/>
          <p:nvPr/>
        </p:nvSpPr>
        <p:spPr>
          <a:xfrm>
            <a:off x="1022075" y="2407801"/>
            <a:ext cx="1806032" cy="12921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9CD7F09-6DAE-421F-B051-1BA1BFF74FF3}"/>
              </a:ext>
            </a:extLst>
          </p:cNvPr>
          <p:cNvSpPr/>
          <p:nvPr/>
        </p:nvSpPr>
        <p:spPr>
          <a:xfrm>
            <a:off x="4847382" y="1155563"/>
            <a:ext cx="1613441" cy="7236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9E05BB4-85DD-4340-B1C9-B1F49E7EE1DC}"/>
              </a:ext>
            </a:extLst>
          </p:cNvPr>
          <p:cNvSpPr/>
          <p:nvPr/>
        </p:nvSpPr>
        <p:spPr>
          <a:xfrm>
            <a:off x="7274353" y="2497342"/>
            <a:ext cx="3832811" cy="20937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14926A-6BEA-4768-88FB-CF365F2829B6}"/>
              </a:ext>
            </a:extLst>
          </p:cNvPr>
          <p:cNvSpPr/>
          <p:nvPr/>
        </p:nvSpPr>
        <p:spPr>
          <a:xfrm>
            <a:off x="1502024" y="5237443"/>
            <a:ext cx="8292328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Vmware</a:t>
            </a:r>
            <a:r>
              <a:rPr lang="en-US" altLang="ko-KR" dirty="0">
                <a:solidFill>
                  <a:schemeClr val="tx1"/>
                </a:solidFill>
              </a:rPr>
              <a:t> (Ubuntu)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928889-1E87-4DE2-B4DC-0CB3F3782315}"/>
              </a:ext>
            </a:extLst>
          </p:cNvPr>
          <p:cNvSpPr/>
          <p:nvPr/>
        </p:nvSpPr>
        <p:spPr>
          <a:xfrm>
            <a:off x="1502024" y="4517442"/>
            <a:ext cx="8292327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Docker Engine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6137B2-7AAE-4905-8253-2970FB4BEB8B}"/>
              </a:ext>
            </a:extLst>
          </p:cNvPr>
          <p:cNvSpPr/>
          <p:nvPr/>
        </p:nvSpPr>
        <p:spPr>
          <a:xfrm>
            <a:off x="1502025" y="3482687"/>
            <a:ext cx="2520000" cy="10347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Container 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(Publisher)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IP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: 172.17.0.3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FEE0E0-DE94-4F8B-82B8-D72637705622}"/>
              </a:ext>
            </a:extLst>
          </p:cNvPr>
          <p:cNvSpPr/>
          <p:nvPr/>
        </p:nvSpPr>
        <p:spPr>
          <a:xfrm>
            <a:off x="4382025" y="3482687"/>
            <a:ext cx="2520000" cy="10347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Container 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(Subscriber)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IP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: 172.17.0.4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7DDD04-DFFC-4F30-A808-06321A65F00F}"/>
              </a:ext>
            </a:extLst>
          </p:cNvPr>
          <p:cNvCxnSpPr>
            <a:cxnSpLocks/>
          </p:cNvCxnSpPr>
          <p:nvPr/>
        </p:nvCxnSpPr>
        <p:spPr>
          <a:xfrm>
            <a:off x="3699545" y="4026128"/>
            <a:ext cx="956345" cy="0"/>
          </a:xfrm>
          <a:prstGeom prst="straightConnector1">
            <a:avLst/>
          </a:prstGeom>
          <a:ln w="38100" cap="rnd">
            <a:solidFill>
              <a:srgbClr val="326CE5"/>
            </a:solidFill>
            <a:round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803B57A-B09A-4A89-A3BD-B1C2E1DE0ED7}"/>
              </a:ext>
            </a:extLst>
          </p:cNvPr>
          <p:cNvSpPr txBox="1"/>
          <p:nvPr/>
        </p:nvSpPr>
        <p:spPr>
          <a:xfrm>
            <a:off x="4207079" y="5991304"/>
            <a:ext cx="289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Communication Between Containers</a:t>
            </a:r>
            <a:endParaRPr lang="ko-KR" altLang="en-US" sz="14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ED3073-DA60-4F34-9EC9-50CF0493D2D0}"/>
              </a:ext>
            </a:extLst>
          </p:cNvPr>
          <p:cNvSpPr/>
          <p:nvPr/>
        </p:nvSpPr>
        <p:spPr>
          <a:xfrm>
            <a:off x="7274353" y="3482687"/>
            <a:ext cx="2520000" cy="1041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Container 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(PostgreSQL)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IP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: 172.17.0.2:5432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7902F2-B1BB-4496-8DFF-CD9C94F6A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353" y="1265515"/>
            <a:ext cx="4176619" cy="439319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070FCF-55A0-4CB8-9BF4-59BF1C877E18}"/>
              </a:ext>
            </a:extLst>
          </p:cNvPr>
          <p:cNvCxnSpPr>
            <a:cxnSpLocks/>
          </p:cNvCxnSpPr>
          <p:nvPr/>
        </p:nvCxnSpPr>
        <p:spPr>
          <a:xfrm>
            <a:off x="1022075" y="2876577"/>
            <a:ext cx="3206003" cy="1149551"/>
          </a:xfrm>
          <a:prstGeom prst="line">
            <a:avLst/>
          </a:prstGeom>
          <a:ln w="28575">
            <a:solidFill>
              <a:srgbClr val="326CE5"/>
            </a:solidFill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5D5FB86-B7F6-4F84-9D89-B62C9EDE29E3}"/>
              </a:ext>
            </a:extLst>
          </p:cNvPr>
          <p:cNvCxnSpPr>
            <a:cxnSpLocks/>
          </p:cNvCxnSpPr>
          <p:nvPr/>
        </p:nvCxnSpPr>
        <p:spPr>
          <a:xfrm flipH="1">
            <a:off x="4228078" y="2984468"/>
            <a:ext cx="2364118" cy="1041660"/>
          </a:xfrm>
          <a:prstGeom prst="line">
            <a:avLst/>
          </a:prstGeom>
          <a:ln w="28575">
            <a:solidFill>
              <a:srgbClr val="326CE5"/>
            </a:solidFill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825EFFC-F1FE-4450-A3DD-3C2549CC6EA6}"/>
              </a:ext>
            </a:extLst>
          </p:cNvPr>
          <p:cNvCxnSpPr>
            <a:cxnSpLocks/>
          </p:cNvCxnSpPr>
          <p:nvPr/>
        </p:nvCxnSpPr>
        <p:spPr>
          <a:xfrm flipH="1">
            <a:off x="9794351" y="3074727"/>
            <a:ext cx="1312813" cy="404508"/>
          </a:xfrm>
          <a:prstGeom prst="line">
            <a:avLst/>
          </a:prstGeom>
          <a:ln w="28575">
            <a:solidFill>
              <a:srgbClr val="326CE5"/>
            </a:solidFill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7057C55-BB89-499D-944F-818CDB405D8D}"/>
              </a:ext>
            </a:extLst>
          </p:cNvPr>
          <p:cNvCxnSpPr>
            <a:cxnSpLocks/>
          </p:cNvCxnSpPr>
          <p:nvPr/>
        </p:nvCxnSpPr>
        <p:spPr>
          <a:xfrm>
            <a:off x="7262026" y="3067552"/>
            <a:ext cx="0" cy="404509"/>
          </a:xfrm>
          <a:prstGeom prst="line">
            <a:avLst/>
          </a:prstGeom>
          <a:ln w="28575">
            <a:solidFill>
              <a:srgbClr val="326CE5"/>
            </a:solidFill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5389E82-4ADF-44AF-A515-73BE0F45BC7C}"/>
              </a:ext>
            </a:extLst>
          </p:cNvPr>
          <p:cNvCxnSpPr>
            <a:cxnSpLocks/>
          </p:cNvCxnSpPr>
          <p:nvPr/>
        </p:nvCxnSpPr>
        <p:spPr>
          <a:xfrm>
            <a:off x="6654804" y="4024643"/>
            <a:ext cx="919068" cy="0"/>
          </a:xfrm>
          <a:prstGeom prst="straightConnector1">
            <a:avLst/>
          </a:prstGeom>
          <a:ln w="38100" cap="rnd">
            <a:solidFill>
              <a:srgbClr val="326CE5"/>
            </a:solidFill>
            <a:round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61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EDC7-B0C3-4999-AF2D-FED66D49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97A83-6458-4D03-845F-B2C168E4E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Minikube</a:t>
            </a:r>
            <a:r>
              <a:rPr lang="ko-KR" altLang="en-US" dirty="0"/>
              <a:t>를 사용하여 클러스터를 생성</a:t>
            </a:r>
            <a:endParaRPr lang="en-US" altLang="ko-KR" dirty="0"/>
          </a:p>
          <a:p>
            <a:pPr lvl="1"/>
            <a:r>
              <a:rPr lang="en-US" altLang="ko-KR" dirty="0"/>
              <a:t>Publisher Pod</a:t>
            </a:r>
            <a:r>
              <a:rPr lang="ko-KR" altLang="en-US" dirty="0"/>
              <a:t>를 갖는 노드와 </a:t>
            </a:r>
            <a:r>
              <a:rPr lang="en-US" altLang="ko-KR" dirty="0"/>
              <a:t>Subscriber, PostgreSQL Pod</a:t>
            </a:r>
            <a:r>
              <a:rPr lang="ko-KR" altLang="en-US" dirty="0"/>
              <a:t>를 갖는 노드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  <a:p>
            <a:pPr lvl="1"/>
            <a:r>
              <a:rPr lang="en-US" altLang="ko-KR" dirty="0"/>
              <a:t>Pod</a:t>
            </a:r>
            <a:r>
              <a:rPr lang="ko-KR" altLang="en-US" dirty="0"/>
              <a:t> 간의 통신 및 </a:t>
            </a:r>
            <a:r>
              <a:rPr lang="en-US" altLang="ko-KR" dirty="0"/>
              <a:t>Node </a:t>
            </a:r>
            <a:r>
              <a:rPr lang="ko-KR" altLang="en-US" dirty="0"/>
              <a:t>간의 통신 구현</a:t>
            </a:r>
            <a:endParaRPr lang="en-US" altLang="ko-KR" dirty="0"/>
          </a:p>
          <a:p>
            <a:pPr lvl="1"/>
            <a:r>
              <a:rPr lang="en-US" altLang="ko-KR" dirty="0"/>
              <a:t>* 5/26 </a:t>
            </a:r>
            <a:r>
              <a:rPr lang="ko-KR" altLang="en-US" dirty="0"/>
              <a:t>까지 완료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5A9E7-55DC-43C3-8F2A-2F94C40027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D621BF1-68B3-455A-9C04-46FD0BC9F94C}"/>
              </a:ext>
            </a:extLst>
          </p:cNvPr>
          <p:cNvGrpSpPr/>
          <p:nvPr/>
        </p:nvGrpSpPr>
        <p:grpSpPr>
          <a:xfrm>
            <a:off x="785068" y="3255047"/>
            <a:ext cx="10621863" cy="2971801"/>
            <a:chOff x="787164" y="3428999"/>
            <a:chExt cx="10621863" cy="297180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289B6B2-A570-489B-8E7A-B57F3F8163CE}"/>
                </a:ext>
              </a:extLst>
            </p:cNvPr>
            <p:cNvSpPr/>
            <p:nvPr/>
          </p:nvSpPr>
          <p:spPr>
            <a:xfrm>
              <a:off x="1971488" y="3896005"/>
              <a:ext cx="2512503" cy="21189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D876FEF-117A-4E53-B6C8-258589FA6808}"/>
                </a:ext>
              </a:extLst>
            </p:cNvPr>
            <p:cNvSpPr/>
            <p:nvPr/>
          </p:nvSpPr>
          <p:spPr>
            <a:xfrm>
              <a:off x="2263005" y="4246308"/>
              <a:ext cx="1929468" cy="15582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3FE1306-61FB-411D-B09D-9288F4564B78}"/>
                </a:ext>
              </a:extLst>
            </p:cNvPr>
            <p:cNvSpPr/>
            <p:nvPr/>
          </p:nvSpPr>
          <p:spPr>
            <a:xfrm>
              <a:off x="2405618" y="4584898"/>
              <a:ext cx="1648436" cy="1085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619418E-149F-4CB3-8281-D660BF348EDB}"/>
                </a:ext>
              </a:extLst>
            </p:cNvPr>
            <p:cNvSpPr/>
            <p:nvPr/>
          </p:nvSpPr>
          <p:spPr>
            <a:xfrm>
              <a:off x="2546475" y="4917243"/>
              <a:ext cx="1405513" cy="6392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617409A-C3B7-409D-AE11-C8FE3563A9C2}"/>
                </a:ext>
              </a:extLst>
            </p:cNvPr>
            <p:cNvSpPr txBox="1"/>
            <p:nvPr/>
          </p:nvSpPr>
          <p:spPr>
            <a:xfrm>
              <a:off x="2942514" y="4246307"/>
              <a:ext cx="54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Pod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EEBA0AD-5358-4DAF-B033-F14664790EED}"/>
                </a:ext>
              </a:extLst>
            </p:cNvPr>
            <p:cNvSpPr txBox="1"/>
            <p:nvPr/>
          </p:nvSpPr>
          <p:spPr>
            <a:xfrm>
              <a:off x="2660028" y="4547911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Container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5C31BFA-2EF2-4094-87E4-DA5A4C726258}"/>
                </a:ext>
              </a:extLst>
            </p:cNvPr>
            <p:cNvSpPr txBox="1"/>
            <p:nvPr/>
          </p:nvSpPr>
          <p:spPr>
            <a:xfrm>
              <a:off x="2546476" y="5064922"/>
              <a:ext cx="1405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RTI Publisher</a:t>
              </a:r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0C16D2-2E12-4AAD-B4C1-DF5260A3C590}"/>
                </a:ext>
              </a:extLst>
            </p:cNvPr>
            <p:cNvSpPr txBox="1"/>
            <p:nvPr/>
          </p:nvSpPr>
          <p:spPr>
            <a:xfrm>
              <a:off x="1991842" y="3859564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Node 1</a:t>
              </a:r>
              <a:endParaRPr lang="ko-KR" alt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2ED02EF-F7AA-41DD-B947-550036A08A2F}"/>
                </a:ext>
              </a:extLst>
            </p:cNvPr>
            <p:cNvSpPr/>
            <p:nvPr/>
          </p:nvSpPr>
          <p:spPr>
            <a:xfrm>
              <a:off x="5965351" y="3896005"/>
              <a:ext cx="4861528" cy="21189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CD3ECC5-E0E2-421A-BE1E-B355C5C678D3}"/>
                </a:ext>
              </a:extLst>
            </p:cNvPr>
            <p:cNvSpPr/>
            <p:nvPr/>
          </p:nvSpPr>
          <p:spPr>
            <a:xfrm>
              <a:off x="6152704" y="4274019"/>
              <a:ext cx="1929468" cy="15582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B491D2C-EF51-4747-B4ED-C9C1D47AD6E0}"/>
                </a:ext>
              </a:extLst>
            </p:cNvPr>
            <p:cNvSpPr/>
            <p:nvPr/>
          </p:nvSpPr>
          <p:spPr>
            <a:xfrm>
              <a:off x="6295317" y="4612609"/>
              <a:ext cx="1648436" cy="1085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D52A277-6FEB-45FF-9CF6-20A816E20293}"/>
                </a:ext>
              </a:extLst>
            </p:cNvPr>
            <p:cNvSpPr/>
            <p:nvPr/>
          </p:nvSpPr>
          <p:spPr>
            <a:xfrm>
              <a:off x="6436174" y="4944954"/>
              <a:ext cx="1405513" cy="6392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797E9CC-DFF3-44B0-B547-433D582EBFED}"/>
                </a:ext>
              </a:extLst>
            </p:cNvPr>
            <p:cNvSpPr txBox="1"/>
            <p:nvPr/>
          </p:nvSpPr>
          <p:spPr>
            <a:xfrm>
              <a:off x="6858292" y="4274018"/>
              <a:ext cx="54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Pod</a:t>
              </a:r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204BEB0-A626-4E8E-AC17-1F3B8CB83B77}"/>
                </a:ext>
              </a:extLst>
            </p:cNvPr>
            <p:cNvSpPr txBox="1"/>
            <p:nvPr/>
          </p:nvSpPr>
          <p:spPr>
            <a:xfrm>
              <a:off x="6569863" y="4575622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Container</a:t>
              </a:r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84555E-85E1-43D8-8E7E-68DE1A13F0B4}"/>
                </a:ext>
              </a:extLst>
            </p:cNvPr>
            <p:cNvSpPr txBox="1"/>
            <p:nvPr/>
          </p:nvSpPr>
          <p:spPr>
            <a:xfrm>
              <a:off x="6410185" y="5092633"/>
              <a:ext cx="151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RTI Subscriber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AFADCE1-10A5-4B9B-B188-BB84328C5940}"/>
                </a:ext>
              </a:extLst>
            </p:cNvPr>
            <p:cNvSpPr txBox="1"/>
            <p:nvPr/>
          </p:nvSpPr>
          <p:spPr>
            <a:xfrm>
              <a:off x="5985705" y="3887275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Node 2</a:t>
              </a:r>
              <a:endParaRPr lang="ko-KR" alt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E94164E-9430-4451-875F-EA2496C2E0D8}"/>
                </a:ext>
              </a:extLst>
            </p:cNvPr>
            <p:cNvSpPr/>
            <p:nvPr/>
          </p:nvSpPr>
          <p:spPr>
            <a:xfrm>
              <a:off x="8623262" y="4274019"/>
              <a:ext cx="1929468" cy="15582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0FA3C84-A32F-4E4F-9E7F-3A8D1EFB46A0}"/>
                </a:ext>
              </a:extLst>
            </p:cNvPr>
            <p:cNvSpPr/>
            <p:nvPr/>
          </p:nvSpPr>
          <p:spPr>
            <a:xfrm>
              <a:off x="8765875" y="4612609"/>
              <a:ext cx="1648436" cy="1085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97EC218-9172-48A0-8781-C3BF4C18FD34}"/>
                </a:ext>
              </a:extLst>
            </p:cNvPr>
            <p:cNvSpPr/>
            <p:nvPr/>
          </p:nvSpPr>
          <p:spPr>
            <a:xfrm>
              <a:off x="8906732" y="4944954"/>
              <a:ext cx="1405513" cy="6392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1C94C9E-5C4D-49B3-91C0-EAE856A903D1}"/>
                </a:ext>
              </a:extLst>
            </p:cNvPr>
            <p:cNvSpPr txBox="1"/>
            <p:nvPr/>
          </p:nvSpPr>
          <p:spPr>
            <a:xfrm>
              <a:off x="9334364" y="4274018"/>
              <a:ext cx="54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Pod</a:t>
              </a:r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1469471-EF39-4F5F-A87A-AB8863F0CD4D}"/>
                </a:ext>
              </a:extLst>
            </p:cNvPr>
            <p:cNvSpPr txBox="1"/>
            <p:nvPr/>
          </p:nvSpPr>
          <p:spPr>
            <a:xfrm>
              <a:off x="9053198" y="4575622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Container</a:t>
              </a:r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228F1CA-F33C-499A-BB36-1F9EE4F34F57}"/>
                </a:ext>
              </a:extLst>
            </p:cNvPr>
            <p:cNvSpPr txBox="1"/>
            <p:nvPr/>
          </p:nvSpPr>
          <p:spPr>
            <a:xfrm>
              <a:off x="9041351" y="5079918"/>
              <a:ext cx="1136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PostreSQL</a:t>
              </a:r>
              <a:endParaRPr lang="ko-KR" alt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533A87B-D4D4-4C24-B699-F14958BC3E2B}"/>
                </a:ext>
              </a:extLst>
            </p:cNvPr>
            <p:cNvSpPr/>
            <p:nvPr/>
          </p:nvSpPr>
          <p:spPr>
            <a:xfrm>
              <a:off x="787164" y="3428999"/>
              <a:ext cx="10621863" cy="2971801"/>
            </a:xfrm>
            <a:prstGeom prst="rect">
              <a:avLst/>
            </a:prstGeom>
            <a:noFill/>
            <a:ln w="28575">
              <a:solidFill>
                <a:srgbClr val="326CE5"/>
              </a:solidFill>
              <a:prstDash val="lgDash"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0FDB84D-8056-4E1E-A58B-1419C6F45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07" y="3495788"/>
              <a:ext cx="804392" cy="780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D6F2A02-3C4D-40D7-A4ED-3E567C2D64DF}"/>
                </a:ext>
              </a:extLst>
            </p:cNvPr>
            <p:cNvSpPr txBox="1"/>
            <p:nvPr/>
          </p:nvSpPr>
          <p:spPr>
            <a:xfrm>
              <a:off x="1716899" y="3443179"/>
              <a:ext cx="1964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Kubernetes Cluster</a:t>
              </a:r>
              <a:endParaRPr lang="ko-KR" altLang="en-US" dirty="0"/>
            </a:p>
          </p:txBody>
        </p: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48206ABC-E0DC-4350-9560-1016A0040F86}"/>
                </a:ext>
              </a:extLst>
            </p:cNvPr>
            <p:cNvCxnSpPr>
              <a:cxnSpLocks/>
              <a:stCxn id="68" idx="2"/>
              <a:endCxn id="79" idx="2"/>
            </p:cNvCxnSpPr>
            <p:nvPr/>
          </p:nvCxnSpPr>
          <p:spPr>
            <a:xfrm rot="5400000" flipH="1" flipV="1">
              <a:off x="5811926" y="3430719"/>
              <a:ext cx="1" cy="5168375"/>
            </a:xfrm>
            <a:prstGeom prst="bentConnector3">
              <a:avLst>
                <a:gd name="adj1" fmla="val -228600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315028F-7C20-4BD2-8C0F-C261A88E55D5}"/>
              </a:ext>
            </a:extLst>
          </p:cNvPr>
          <p:cNvCxnSpPr>
            <a:cxnSpLocks/>
            <a:stCxn id="81" idx="3"/>
            <a:endCxn id="89" idx="1"/>
          </p:cNvCxnSpPr>
          <p:nvPr/>
        </p:nvCxnSpPr>
        <p:spPr>
          <a:xfrm>
            <a:off x="8080076" y="4879195"/>
            <a:ext cx="54109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96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26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IN Lab. Template 2017">
  <a:themeElements>
    <a:clrScheme name="RTILightColorsv1">
      <a:dk1>
        <a:srgbClr val="000000"/>
      </a:dk1>
      <a:lt1>
        <a:srgbClr val="FFFFFF"/>
      </a:lt1>
      <a:dk2>
        <a:srgbClr val="E7DEC9"/>
      </a:dk2>
      <a:lt2>
        <a:srgbClr val="4F271C"/>
      </a:lt2>
      <a:accent1>
        <a:srgbClr val="0070C0"/>
      </a:accent1>
      <a:accent2>
        <a:srgbClr val="FF6600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B050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RTI White Template 2015 - Wide.potx</Template>
  <TotalTime>81290</TotalTime>
  <Words>127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HY헤드라인M</vt:lpstr>
      <vt:lpstr>Arial</vt:lpstr>
      <vt:lpstr>Calibri</vt:lpstr>
      <vt:lpstr>PIN Lab. Template 2017</vt:lpstr>
      <vt:lpstr>RTI DDS Pub/Sub with PostgreSQL based Docker</vt:lpstr>
      <vt:lpstr>Until Now</vt:lpstr>
      <vt:lpstr>Until Now</vt:lpstr>
      <vt:lpstr>To 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Lab.</dc:title>
  <dc:creator>PIN Lab.</dc:creator>
  <cp:lastModifiedBy>Pin</cp:lastModifiedBy>
  <cp:revision>1780</cp:revision>
  <dcterms:created xsi:type="dcterms:W3CDTF">2014-09-12T18:39:10Z</dcterms:created>
  <dcterms:modified xsi:type="dcterms:W3CDTF">2023-05-11T08:36:34Z</dcterms:modified>
</cp:coreProperties>
</file>