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06" r:id="rId3"/>
    <p:sldId id="307" r:id="rId4"/>
    <p:sldId id="308" r:id="rId5"/>
    <p:sldId id="309" r:id="rId6"/>
    <p:sldId id="298" r:id="rId7"/>
    <p:sldId id="281" r:id="rId8"/>
    <p:sldId id="299" r:id="rId9"/>
    <p:sldId id="301" r:id="rId10"/>
    <p:sldId id="302" r:id="rId11"/>
    <p:sldId id="315" r:id="rId12"/>
    <p:sldId id="300" r:id="rId13"/>
    <p:sldId id="261" r:id="rId14"/>
    <p:sldId id="303" r:id="rId15"/>
    <p:sldId id="304" r:id="rId16"/>
    <p:sldId id="311" r:id="rId17"/>
    <p:sldId id="312" r:id="rId18"/>
    <p:sldId id="313" r:id="rId19"/>
    <p:sldId id="314" r:id="rId20"/>
    <p:sldId id="322" r:id="rId21"/>
    <p:sldId id="323" r:id="rId22"/>
    <p:sldId id="316" r:id="rId23"/>
    <p:sldId id="317" r:id="rId24"/>
    <p:sldId id="318" r:id="rId25"/>
    <p:sldId id="319" r:id="rId26"/>
    <p:sldId id="320" r:id="rId27"/>
    <p:sldId id="321" r:id="rId28"/>
    <p:sldId id="310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637"/>
    <a:srgbClr val="F3DE50"/>
    <a:srgbClr val="FFFFFF"/>
    <a:srgbClr val="607CB3"/>
    <a:srgbClr val="7D9ABC"/>
    <a:srgbClr val="C6A6B5"/>
    <a:srgbClr val="D28B9A"/>
    <a:srgbClr val="BFBFBF"/>
    <a:srgbClr val="9EABBC"/>
    <a:srgbClr val="C5697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5" autoAdjust="0"/>
    <p:restoredTop sz="96051" autoAdjust="0"/>
  </p:normalViewPr>
  <p:slideViewPr>
    <p:cSldViewPr snapToGrid="0" showGuides="1">
      <p:cViewPr varScale="1">
        <p:scale>
          <a:sx n="111" d="100"/>
          <a:sy n="111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pPr>
            <a:r>
              <a:rPr lang="ko-KR" altLang="en-US" sz="2000" b="1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비자발적 인터넷 미사용 이유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3140484366076466E-2"/>
          <c:y val="0.15508106472939551"/>
          <c:w val="0.88573697674187091"/>
          <c:h val="0.61536246475572054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고령층</c:v>
                </c:pt>
              </c:strCache>
            </c:strRef>
          </c:tx>
          <c:spPr>
            <a:solidFill>
              <a:srgbClr val="F3DE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1732471563830806E-3"/>
                  <c:y val="8.798080586723416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86AA-4DE8-88DF-E79DE8FC7C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cs typeface="함초롬바탕" panose="02030604000101010101" pitchFamily="18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사용방법을 모르거나 어려워서</c:v>
                </c:pt>
                <c:pt idx="1">
                  <c:v>인터넷 이용요금이 부담스러워서</c:v>
                </c:pt>
                <c:pt idx="2">
                  <c:v>이용할 기기가 없어서</c:v>
                </c:pt>
                <c:pt idx="3">
                  <c:v>집에서 인터넷 접속불가</c:v>
                </c:pt>
                <c:pt idx="4">
                  <c:v>신체적 제약으로 이용이 어려워서</c:v>
                </c:pt>
                <c:pt idx="5">
                  <c:v>어려움 해결에 자신이 없어서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75.7</c:v>
                </c:pt>
                <c:pt idx="1">
                  <c:v>41.9</c:v>
                </c:pt>
                <c:pt idx="2">
                  <c:v>35.1</c:v>
                </c:pt>
                <c:pt idx="3">
                  <c:v>10.1</c:v>
                </c:pt>
                <c:pt idx="4">
                  <c:v>17.600000000000001</c:v>
                </c:pt>
                <c:pt idx="5">
                  <c:v>17.600000000000001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6AA-4DE8-88DF-E79DE8FC7C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"/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cs typeface="+mn-cs"/>
                  </a:defRPr>
                </a:pPr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(</a:t>
                </a:r>
                <a:r>
                  <a:rPr lang="ko-KR" altLang="en-US" dirty="0">
                    <a:solidFill>
                      <a:schemeClr val="bg2">
                        <a:lumMod val="50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단위 </a:t>
                </a:r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: %)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c:rich>
          </c:tx>
          <c:layout>
            <c:manualLayout>
              <c:xMode val="edge"/>
              <c:yMode val="edge"/>
              <c:x val="7.5701306127700277E-2"/>
              <c:y val="0.888963981790986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800" b="1" i="0" u="none" strike="noStrike" kern="1200" normalizeH="0" baseline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pPr>
            <a:endParaRPr lang="ko-KR"/>
          </a:p>
        </c:txPr>
      </c:legendEntry>
      <c:layout>
        <c:manualLayout>
          <c:xMode val="edge"/>
          <c:yMode val="edge"/>
          <c:x val="0.76549504176839467"/>
          <c:y val="0.88824327033422201"/>
          <c:w val="0.18434047384973642"/>
          <c:h val="8.05691734653584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 anchor="t" anchorCtr="1"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D0A82-D483-453B-8102-767CD2569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009C9E-8C7E-404A-823A-9ED17278C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3C82A-F4F7-48BB-BC68-B22D3951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12C3F-0F59-4F69-B7A9-A7611707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BA2B6-9245-4D49-BD98-5C04AA07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8889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6322A-BCEA-4E6F-9A38-3E4D7541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33D2C-5CBD-4539-9966-D22ABF091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B8298-ADF1-4615-89C9-83BA7485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0575D-7675-475C-9371-00DE5482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CC08B-6128-4D53-932D-3052331C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6861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EC1F50-3BF1-4317-A85B-C04BB7B67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A03605-0AAE-4F30-A505-5BBB2C7FB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28B2-9119-4902-97F5-9F059FE4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78140-F929-4597-929D-D7FB57F5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DA344-B855-4C41-A121-AF188928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390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77C16-8482-4693-A47D-57363DD1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75CFF-EA4E-4737-9512-A87C7F41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6E91B-8534-4591-9564-07C36F8B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F5936-5259-47B8-9A66-8792BB0D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8FAB7-0042-4C2D-9A84-D48BEF2D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87506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131D0-93B5-401D-AC31-297E2C25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64B59-1283-41CE-9D24-9F7682CB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B631-CF96-442F-9135-B84D66AC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1C4CB-7BDC-4C6C-A7C4-97D81EF7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5AEA1-E28A-476F-9B3C-D057FB74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4665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86CCC-52A9-40C6-A1CA-770648F2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96B46-62C0-4C83-9BBB-AE4423324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672646-36D6-4A9C-BFDD-29E431802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33C6E-936C-4B34-A5F0-233FA7C6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E96CF-F339-402F-B647-37394C26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B233A-3018-4848-9DF5-2A86F4A1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580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E4AC-D819-4029-BAFB-2E38C8CF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2562C-DC2F-4920-9444-7E42825ED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9428E-086C-4681-A482-E5BF02701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55746D-2351-4568-9D21-CB74293AE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1FD2E2-EED2-43C6-B409-684C14DE2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746D30-E1BB-454D-BFCC-FC1BE348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37BDBD-6D89-4481-B68F-6188A863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406826-ADC3-414B-A05F-6CE8791C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8682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A5423-4F77-4004-91A4-54B875E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77ADB5-0D03-4BC3-A80A-7F595025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C7DA00-9407-4DF7-A4E6-7246A90F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4B1F9B-1BC3-47D4-B4EF-19F345F0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68278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FBA3DC-EC83-47B0-AEFF-8E30CEF9F18E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497B08-7D82-41E3-B2A8-8B980C20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D5526E-C328-4844-AC92-0FF7749B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2FA6C5-2875-45F4-AEB0-6852C91E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41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45F2-9BD2-4E69-B78C-3ECB1B8B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0D260-BA7D-41F7-BB8E-CCE20ABBE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792614-EDBF-4DB3-AA89-A01C5388D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9F70BD-F0EE-4246-900B-B50EF409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00FF8-DAEA-41AB-847D-9756D89D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56B4B2-1303-4F8F-B02E-1AFF6CB1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7949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87810-AD2A-48B6-87B3-15172452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F0DE20-0CAD-4BEE-B809-9DB43DE2C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DF2796-B956-4354-A0C2-716E524BC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800BDB-083E-4F65-AC22-DE6D3D64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598EEE-673C-41CD-8312-A1DB066A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086EA-923A-43B6-8A44-08379F5F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0800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E6C03E-F806-483D-94FB-8DE4E05B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579FB-4E06-406A-8B2E-EB3887B82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83B1B-33F6-41AF-BA0B-FD3EB0B4A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6936A-5CAA-4D30-9E0C-3B6082CD7044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E41D3-FDD6-4C2F-B69D-C47B21A8C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96E50-66C0-4C98-849E-676F33BA1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0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A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24D999A-197B-4781-A07F-304788783B2A}"/>
              </a:ext>
            </a:extLst>
          </p:cNvPr>
          <p:cNvGrpSpPr/>
          <p:nvPr/>
        </p:nvGrpSpPr>
        <p:grpSpPr>
          <a:xfrm>
            <a:off x="0" y="2628781"/>
            <a:ext cx="12192000" cy="1343049"/>
            <a:chOff x="0" y="2628781"/>
            <a:chExt cx="12192000" cy="134304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FD67AFD-0B94-4F92-BA6D-FB984844FEC5}"/>
                </a:ext>
              </a:extLst>
            </p:cNvPr>
            <p:cNvSpPr txBox="1"/>
            <p:nvPr/>
          </p:nvSpPr>
          <p:spPr>
            <a:xfrm>
              <a:off x="95609" y="2628781"/>
              <a:ext cx="1786066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600" b="0" i="0" u="none" strike="noStrike" kern="1200" cap="none" spc="-30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모나카</a:t>
              </a:r>
              <a:endParaRPr kumimoji="0" lang="ko-KR" altLang="en-US" sz="4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F783CA3-7DA0-435D-871A-C3B2F63D42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0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4D3BF4-7099-4139-8321-EEB0429E1B3B}"/>
                </a:ext>
              </a:extLst>
            </p:cNvPr>
            <p:cNvSpPr txBox="1"/>
            <p:nvPr/>
          </p:nvSpPr>
          <p:spPr>
            <a:xfrm>
              <a:off x="95609" y="3694831"/>
              <a:ext cx="4232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메타버스 </a:t>
              </a:r>
              <a:r>
                <a:rPr kumimoji="0" lang="ko-KR" altLang="en-US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에듀테크</a:t>
              </a: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 개발자 트랙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2</a:t>
              </a:r>
              <a:r>
                <a:rPr kumimoji="0" lang="ko-KR" alt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회차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 </a:t>
              </a:r>
              <a:r>
                <a:rPr kumimoji="0" lang="ko-KR" alt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모나카팀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 프레젠테이션</a:t>
              </a: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284" y="2817842"/>
            <a:ext cx="2494035" cy="34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9450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35821" y="38746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Part 2,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150635" y="166316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프로젝트</a:t>
            </a:r>
            <a:r>
              <a:rPr lang="ko-KR" altLang="en-US" sz="3600" spc="-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  </a:t>
            </a:r>
            <a:r>
              <a:rPr lang="ko-KR" altLang="en-US" sz="3600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설계</a:t>
            </a:r>
            <a:endParaRPr lang="ko-KR" altLang="en-US" sz="3600" spc="-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E0DD54-51D4-48F2-8A27-37CFB481180E}"/>
              </a:ext>
            </a:extLst>
          </p:cNvPr>
          <p:cNvSpPr txBox="1"/>
          <p:nvPr/>
        </p:nvSpPr>
        <p:spPr>
          <a:xfrm>
            <a:off x="1195149" y="767507"/>
            <a:ext cx="3637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2-2.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데이터베이스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테이블 구조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  <a:cs typeface="함초롬바탕" panose="02030604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63902" y="1337094"/>
            <a:ext cx="11904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F237D679-D370-F2ED-2C46-FA19963540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1687" y="1382164"/>
            <a:ext cx="6836229" cy="544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2630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6BB59-09CF-D6B2-199D-5AD6479E0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097960-A755-EB77-F65B-F4972B65075F}"/>
              </a:ext>
            </a:extLst>
          </p:cNvPr>
          <p:cNvSpPr/>
          <p:nvPr/>
        </p:nvSpPr>
        <p:spPr>
          <a:xfrm>
            <a:off x="0" y="1404335"/>
            <a:ext cx="12192000" cy="5453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28120E3-40BF-9D94-3BB3-192BE1D6A273}"/>
              </a:ext>
            </a:extLst>
          </p:cNvPr>
          <p:cNvGrpSpPr/>
          <p:nvPr/>
        </p:nvGrpSpPr>
        <p:grpSpPr>
          <a:xfrm>
            <a:off x="254000" y="247650"/>
            <a:ext cx="4176864" cy="1128871"/>
            <a:chOff x="35821" y="38746"/>
            <a:chExt cx="4331518" cy="11288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E34992-536D-9169-F598-7866C5DF10AD}"/>
                </a:ext>
              </a:extLst>
            </p:cNvPr>
            <p:cNvSpPr txBox="1"/>
            <p:nvPr/>
          </p:nvSpPr>
          <p:spPr>
            <a:xfrm>
              <a:off x="35821" y="38746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Part </a:t>
              </a:r>
              <a:r>
                <a: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2,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0C52C4-46F6-3200-0B38-7B37F87EE723}"/>
                </a:ext>
              </a:extLst>
            </p:cNvPr>
            <p:cNvSpPr txBox="1"/>
            <p:nvPr/>
          </p:nvSpPr>
          <p:spPr>
            <a:xfrm>
              <a:off x="1150635" y="166316"/>
              <a:ext cx="29044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프로젝트</a:t>
              </a:r>
              <a:r>
                <a:rPr lang="ko-KR" altLang="en-US" sz="3600" spc="-3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  </a:t>
              </a:r>
              <a:r>
                <a:rPr lang="ko-KR" altLang="en-US" sz="3600" spc="-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설계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2AE1EE-0AC5-7FDA-D5FB-1C0B6D6AE730}"/>
                </a:ext>
              </a:extLst>
            </p:cNvPr>
            <p:cNvSpPr txBox="1"/>
            <p:nvPr/>
          </p:nvSpPr>
          <p:spPr>
            <a:xfrm>
              <a:off x="1147023" y="767507"/>
              <a:ext cx="32203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2-3. </a:t>
              </a:r>
              <a:r>
                <a:rPr lang="ko-KR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프로젝트 기간 </a:t>
              </a:r>
              <a:r>
                <a:rPr lang="en-US" altLang="ko-K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/ </a:t>
              </a:r>
              <a:r>
                <a:rPr lang="ko-KR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일정</a:t>
              </a:r>
            </a:p>
          </p:txBody>
        </p:sp>
      </p:grp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E8F5D636-311C-3250-887E-EFD00574C6A8}"/>
              </a:ext>
            </a:extLst>
          </p:cNvPr>
          <p:cNvSpPr/>
          <p:nvPr/>
        </p:nvSpPr>
        <p:spPr>
          <a:xfrm>
            <a:off x="1230444" y="2360476"/>
            <a:ext cx="934011" cy="37404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6CBBEA-9606-EB4D-6027-C2AE05AE9ED6}"/>
              </a:ext>
            </a:extLst>
          </p:cNvPr>
          <p:cNvSpPr txBox="1"/>
          <p:nvPr/>
        </p:nvSpPr>
        <p:spPr>
          <a:xfrm>
            <a:off x="1569344" y="2812388"/>
            <a:ext cx="9180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~ 01-12 </a:t>
            </a:r>
            <a:endParaRPr lang="ko-KR" altLang="en-US" sz="15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BEC774-79F6-D069-7DE8-6DA542457530}"/>
              </a:ext>
            </a:extLst>
          </p:cNvPr>
          <p:cNvSpPr txBox="1"/>
          <p:nvPr/>
        </p:nvSpPr>
        <p:spPr>
          <a:xfrm>
            <a:off x="8581389" y="1035003"/>
            <a:ext cx="358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전체 일정 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2024.01.09 ~ 02.08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6CBBEA-9606-EB4D-6027-C2AE05AE9ED6}"/>
              </a:ext>
            </a:extLst>
          </p:cNvPr>
          <p:cNvSpPr txBox="1"/>
          <p:nvPr/>
        </p:nvSpPr>
        <p:spPr>
          <a:xfrm>
            <a:off x="1468963" y="2360476"/>
            <a:ext cx="3477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endParaRPr lang="ko-KR" altLang="en-US" sz="22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50869" y="1787119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861389" y="3126724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861389" y="4354258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850869" y="569803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6CBBEA-9606-EB4D-6027-C2AE05AE9ED6}"/>
              </a:ext>
            </a:extLst>
          </p:cNvPr>
          <p:cNvSpPr txBox="1"/>
          <p:nvPr/>
        </p:nvSpPr>
        <p:spPr>
          <a:xfrm>
            <a:off x="8036996" y="1931675"/>
            <a:ext cx="3477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endParaRPr lang="ko-KR" altLang="en-US" sz="22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6CBBEA-9606-EB4D-6027-C2AE05AE9ED6}"/>
              </a:ext>
            </a:extLst>
          </p:cNvPr>
          <p:cNvSpPr txBox="1"/>
          <p:nvPr/>
        </p:nvSpPr>
        <p:spPr>
          <a:xfrm>
            <a:off x="8047516" y="3291322"/>
            <a:ext cx="3477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endParaRPr lang="ko-KR" altLang="en-US" sz="22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6CBBEA-9606-EB4D-6027-C2AE05AE9ED6}"/>
              </a:ext>
            </a:extLst>
          </p:cNvPr>
          <p:cNvSpPr txBox="1"/>
          <p:nvPr/>
        </p:nvSpPr>
        <p:spPr>
          <a:xfrm>
            <a:off x="8047516" y="4500206"/>
            <a:ext cx="3477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endParaRPr lang="ko-KR" altLang="en-US" sz="22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6CBBEA-9606-EB4D-6027-C2AE05AE9ED6}"/>
              </a:ext>
            </a:extLst>
          </p:cNvPr>
          <p:cNvSpPr txBox="1"/>
          <p:nvPr/>
        </p:nvSpPr>
        <p:spPr>
          <a:xfrm>
            <a:off x="8036996" y="5842591"/>
            <a:ext cx="3477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endParaRPr lang="ko-KR" altLang="en-US" sz="22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56996" y="1787119"/>
            <a:ext cx="27604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기획 </a:t>
            </a:r>
            <a:r>
              <a:rPr lang="en-US" altLang="ko-KR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회의 단계</a:t>
            </a:r>
            <a:endParaRPr lang="en-US" altLang="ko-KR" sz="1400" dirty="0" smtClean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-  </a:t>
            </a:r>
            <a:r>
              <a:rPr lang="ko-KR" altLang="en-US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기획 </a:t>
            </a:r>
            <a:r>
              <a:rPr lang="en-US" altLang="ko-KR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컨셉 구체화</a:t>
            </a:r>
            <a:endParaRPr lang="en-US" altLang="ko-KR" sz="1400" dirty="0" smtClean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 </a:t>
            </a:r>
            <a:r>
              <a:rPr lang="ko-KR" altLang="en-US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역할 분담 및 자료수집</a:t>
            </a:r>
            <a:endParaRPr lang="en-US" altLang="ko-KR" sz="1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4" name="화살표: 오각형 1">
            <a:extLst>
              <a:ext uri="{FF2B5EF4-FFF2-40B4-BE49-F238E27FC236}">
                <a16:creationId xmlns:a16="http://schemas.microsoft.com/office/drawing/2014/main" id="{E8F5D636-311C-3250-887E-EFD00574C6A8}"/>
              </a:ext>
            </a:extLst>
          </p:cNvPr>
          <p:cNvSpPr/>
          <p:nvPr/>
        </p:nvSpPr>
        <p:spPr>
          <a:xfrm>
            <a:off x="2074981" y="3222267"/>
            <a:ext cx="1007615" cy="37404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6CBBEA-9606-EB4D-6027-C2AE05AE9ED6}"/>
              </a:ext>
            </a:extLst>
          </p:cNvPr>
          <p:cNvSpPr txBox="1"/>
          <p:nvPr/>
        </p:nvSpPr>
        <p:spPr>
          <a:xfrm>
            <a:off x="2413881" y="3674179"/>
            <a:ext cx="9792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~ 01-22 </a:t>
            </a:r>
            <a:endParaRPr lang="ko-KR" altLang="en-US" sz="15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6CBBEA-9606-EB4D-6027-C2AE05AE9ED6}"/>
              </a:ext>
            </a:extLst>
          </p:cNvPr>
          <p:cNvSpPr txBox="1"/>
          <p:nvPr/>
        </p:nvSpPr>
        <p:spPr>
          <a:xfrm>
            <a:off x="2315404" y="3222267"/>
            <a:ext cx="3477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endParaRPr lang="ko-KR" altLang="en-US" sz="22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767516" y="3029711"/>
            <a:ext cx="2760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DB </a:t>
            </a:r>
            <a:r>
              <a:rPr lang="ko-KR" altLang="en-US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설계 단계</a:t>
            </a:r>
            <a:endParaRPr lang="en-US" altLang="ko-KR" sz="1400" dirty="0" smtClean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-  </a:t>
            </a:r>
            <a:r>
              <a:rPr lang="ko-KR" altLang="en-US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베이스 구상</a:t>
            </a:r>
            <a:endParaRPr lang="en-US" altLang="ko-KR" sz="1400" dirty="0" smtClean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-  </a:t>
            </a:r>
            <a:r>
              <a:rPr lang="ko-KR" altLang="en-US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테이블 설계</a:t>
            </a:r>
            <a:r>
              <a:rPr lang="en-US" altLang="ko-KR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 ERD </a:t>
            </a:r>
            <a:r>
              <a:rPr lang="ko-KR" altLang="en-US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작성</a:t>
            </a:r>
            <a:endParaRPr lang="en-US" altLang="ko-KR" sz="1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8" name="화살표: 오각형 1">
            <a:extLst>
              <a:ext uri="{FF2B5EF4-FFF2-40B4-BE49-F238E27FC236}">
                <a16:creationId xmlns:a16="http://schemas.microsoft.com/office/drawing/2014/main" id="{E8F5D636-311C-3250-887E-EFD00574C6A8}"/>
              </a:ext>
            </a:extLst>
          </p:cNvPr>
          <p:cNvSpPr/>
          <p:nvPr/>
        </p:nvSpPr>
        <p:spPr>
          <a:xfrm>
            <a:off x="2935333" y="4091609"/>
            <a:ext cx="1510237" cy="37404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6CBBEA-9606-EB4D-6027-C2AE05AE9ED6}"/>
              </a:ext>
            </a:extLst>
          </p:cNvPr>
          <p:cNvSpPr txBox="1"/>
          <p:nvPr/>
        </p:nvSpPr>
        <p:spPr>
          <a:xfrm>
            <a:off x="3739934" y="4608242"/>
            <a:ext cx="10161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~ 02-05 </a:t>
            </a:r>
            <a:endParaRPr lang="ko-KR" altLang="en-US" sz="15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6CBBEA-9606-EB4D-6027-C2AE05AE9ED6}"/>
              </a:ext>
            </a:extLst>
          </p:cNvPr>
          <p:cNvSpPr txBox="1"/>
          <p:nvPr/>
        </p:nvSpPr>
        <p:spPr>
          <a:xfrm>
            <a:off x="3393147" y="4091609"/>
            <a:ext cx="3467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endParaRPr lang="ko-KR" altLang="en-US" sz="22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67515" y="4265932"/>
            <a:ext cx="2760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초안 제작 단계</a:t>
            </a:r>
            <a:endParaRPr lang="en-US" altLang="ko-KR" sz="1400" dirty="0" smtClean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-  </a:t>
            </a:r>
            <a:r>
              <a:rPr lang="ko-KR" altLang="en-US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백</a:t>
            </a:r>
            <a:r>
              <a:rPr lang="en-US" altLang="ko-KR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프론트 작업</a:t>
            </a:r>
            <a:endParaRPr lang="en-US" altLang="ko-KR" sz="1400" dirty="0" smtClean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-  UI, </a:t>
            </a:r>
            <a:r>
              <a:rPr lang="ko-KR" altLang="en-US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기능 구성 확정</a:t>
            </a:r>
            <a:endParaRPr lang="en-US" altLang="ko-KR" sz="1400" dirty="0" smtClean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 Rest API </a:t>
            </a:r>
            <a:r>
              <a:rPr lang="ko-KR" altLang="en-US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연결</a:t>
            </a:r>
            <a:endParaRPr lang="en-US" altLang="ko-KR" sz="1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67515" y="5707499"/>
            <a:ext cx="27604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테스트 수정 및 발표</a:t>
            </a:r>
            <a:endParaRPr lang="en-US" altLang="ko-KR" sz="1400" dirty="0" smtClean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-  </a:t>
            </a:r>
            <a:r>
              <a:rPr lang="ko-KR" altLang="en-US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연동 완료 후 수정작업</a:t>
            </a:r>
            <a:endParaRPr lang="en-US" altLang="ko-KR" sz="1400" dirty="0" smtClean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-  </a:t>
            </a:r>
            <a:r>
              <a:rPr lang="ko-KR" altLang="en-US" sz="1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발표 대본 준비</a:t>
            </a:r>
            <a:endParaRPr lang="en-US" altLang="ko-KR" sz="1400" dirty="0" smtClean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3" name="화살표: 오각형 1">
            <a:extLst>
              <a:ext uri="{FF2B5EF4-FFF2-40B4-BE49-F238E27FC236}">
                <a16:creationId xmlns:a16="http://schemas.microsoft.com/office/drawing/2014/main" id="{E8F5D636-311C-3250-887E-EFD00574C6A8}"/>
              </a:ext>
            </a:extLst>
          </p:cNvPr>
          <p:cNvSpPr/>
          <p:nvPr/>
        </p:nvSpPr>
        <p:spPr>
          <a:xfrm>
            <a:off x="4295431" y="5073991"/>
            <a:ext cx="1510237" cy="374049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6CBBEA-9606-EB4D-6027-C2AE05AE9ED6}"/>
              </a:ext>
            </a:extLst>
          </p:cNvPr>
          <p:cNvSpPr txBox="1"/>
          <p:nvPr/>
        </p:nvSpPr>
        <p:spPr>
          <a:xfrm>
            <a:off x="5100032" y="5590624"/>
            <a:ext cx="10161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~ 02-08 </a:t>
            </a:r>
            <a:endParaRPr lang="ko-KR" altLang="en-US" sz="15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6CBBEA-9606-EB4D-6027-C2AE05AE9ED6}"/>
              </a:ext>
            </a:extLst>
          </p:cNvPr>
          <p:cNvSpPr txBox="1"/>
          <p:nvPr/>
        </p:nvSpPr>
        <p:spPr>
          <a:xfrm>
            <a:off x="4753245" y="5073991"/>
            <a:ext cx="3467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endParaRPr lang="ko-KR" altLang="en-US" sz="22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39473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77447" y="3037523"/>
            <a:ext cx="4089581" cy="3548867"/>
            <a:chOff x="0" y="2022326"/>
            <a:chExt cx="4089581" cy="35488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33D9C2-AABC-4F56-89E2-310BE15BE20E}"/>
                </a:ext>
              </a:extLst>
            </p:cNvPr>
            <p:cNvSpPr txBox="1"/>
            <p:nvPr/>
          </p:nvSpPr>
          <p:spPr>
            <a:xfrm>
              <a:off x="0" y="2456359"/>
              <a:ext cx="33906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spc="-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UI / </a:t>
              </a:r>
              <a:r>
                <a:rPr lang="ko-KR" altLang="en-US" sz="4400" spc="-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기능 소개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23CDD70-C020-4928-A625-96F39D70D71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0"/>
              <a:ext cx="37077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631503-B88B-4AD3-BF48-6F0D55272A43}"/>
                </a:ext>
              </a:extLst>
            </p:cNvPr>
            <p:cNvSpPr txBox="1"/>
            <p:nvPr/>
          </p:nvSpPr>
          <p:spPr>
            <a:xfrm>
              <a:off x="0" y="3632201"/>
              <a:ext cx="4089581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3-1. </a:t>
              </a:r>
              <a:r>
                <a:rPr lang="en-US" altLang="ko-KR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 Intro</a:t>
              </a:r>
              <a:endPara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  <a:p>
              <a:r>
                <a:rPr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3-2. </a:t>
              </a:r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로그인</a:t>
              </a:r>
              <a:r>
                <a:rPr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, Main 1, 2, 3, 4</a:t>
              </a:r>
            </a:p>
            <a:p>
              <a:r>
                <a:rPr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3-3. </a:t>
              </a:r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회원가입</a:t>
              </a:r>
              <a:endPara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  <a:p>
              <a:r>
                <a:rPr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3-4. </a:t>
              </a:r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상세 </a:t>
              </a:r>
              <a:r>
                <a:rPr lang="ko-KR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페이지</a:t>
              </a:r>
              <a:endPara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  <a:p>
              <a:r>
                <a:rPr lang="en-US" altLang="ko-KR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3-5. </a:t>
              </a:r>
              <a:r>
                <a:rPr lang="ko-KR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찜 </a:t>
              </a:r>
              <a:r>
                <a:rPr lang="en-US" altLang="ko-KR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/ </a:t>
              </a:r>
              <a:r>
                <a:rPr lang="ko-KR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구매 페이지</a:t>
              </a:r>
              <a:endPara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E42A02-4266-451A-8986-06B28CE3A49A}"/>
                </a:ext>
              </a:extLst>
            </p:cNvPr>
            <p:cNvSpPr txBox="1"/>
            <p:nvPr/>
          </p:nvSpPr>
          <p:spPr>
            <a:xfrm>
              <a:off x="0" y="2022326"/>
              <a:ext cx="1354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Part 3, </a:t>
              </a:r>
              <a:endPara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59900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1404335"/>
            <a:ext cx="12192000" cy="5453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54000" y="247650"/>
            <a:ext cx="4191569" cy="1128871"/>
            <a:chOff x="35821" y="38746"/>
            <a:chExt cx="4346767" cy="11288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35821" y="38746"/>
              <a:ext cx="1034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Part 3,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1150635" y="166316"/>
              <a:ext cx="32319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UI /  </a:t>
              </a:r>
              <a:r>
                <a:rPr lang="ko-KR" altLang="en-US" sz="3600" spc="-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기능 소개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E0DD54-51D4-48F2-8A27-37CFB481180E}"/>
                </a:ext>
              </a:extLst>
            </p:cNvPr>
            <p:cNvSpPr txBox="1"/>
            <p:nvPr/>
          </p:nvSpPr>
          <p:spPr>
            <a:xfrm>
              <a:off x="1147023" y="767507"/>
              <a:ext cx="14249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3-1. Intro</a:t>
              </a:r>
              <a:endPara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05" y="2050718"/>
            <a:ext cx="6976295" cy="389851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77752" y="2968925"/>
            <a:ext cx="40284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0A463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Intro</a:t>
            </a:r>
            <a:r>
              <a:rPr lang="ko-KR" altLang="en-US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화면 입니다</a:t>
            </a:r>
            <a:r>
              <a:rPr lang="en-US" altLang="ko-KR" sz="2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ko-KR" altLang="en-US" sz="2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사이트 최초 접속 시 약 </a:t>
            </a:r>
            <a:r>
              <a:rPr lang="en-US" altLang="ko-KR" sz="2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sz="2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초 정도 보여지는 화면 입니다</a:t>
            </a:r>
            <a:r>
              <a:rPr lang="en-US" altLang="ko-KR" sz="2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ko-KR" altLang="en-US" sz="2200" dirty="0">
                <a:solidFill>
                  <a:srgbClr val="0A463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임팩트 있는 접속 경험</a:t>
            </a:r>
            <a:r>
              <a:rPr lang="ko-KR" altLang="en-US" sz="2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위해 만들었습니다</a:t>
            </a:r>
            <a:r>
              <a:rPr lang="en-US" altLang="ko-KR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800352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1404335"/>
            <a:ext cx="12192000" cy="5453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5EB03-7CC7-4F20-9460-212771E290FB}"/>
              </a:ext>
            </a:extLst>
          </p:cNvPr>
          <p:cNvSpPr txBox="1"/>
          <p:nvPr/>
        </p:nvSpPr>
        <p:spPr>
          <a:xfrm>
            <a:off x="4523292" y="2267822"/>
            <a:ext cx="3145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300" dirty="0">
                <a:solidFill>
                  <a:schemeClr val="accent6">
                    <a:lumMod val="75000"/>
                  </a:schemeClr>
                </a:solidFill>
              </a:rPr>
              <a:t>내용을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CEB5EF-303B-4068-B644-C9ED38DA0DDF}"/>
              </a:ext>
            </a:extLst>
          </p:cNvPr>
          <p:cNvSpPr txBox="1"/>
          <p:nvPr/>
        </p:nvSpPr>
        <p:spPr>
          <a:xfrm>
            <a:off x="4117732" y="3292091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accent6">
                    <a:lumMod val="75000"/>
                  </a:schemeClr>
                </a:solidFill>
              </a:rPr>
              <a:t>내용을 입력하세요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54000" y="247650"/>
            <a:ext cx="4191570" cy="1128871"/>
            <a:chOff x="35821" y="38746"/>
            <a:chExt cx="4346768" cy="11288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35821" y="38746"/>
              <a:ext cx="1034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Part 3,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1150635" y="166316"/>
              <a:ext cx="32319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UI /  </a:t>
              </a:r>
              <a:r>
                <a:rPr lang="ko-KR" altLang="en-US" sz="3600" spc="-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기능 소개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E0DD54-51D4-48F2-8A27-37CFB481180E}"/>
                </a:ext>
              </a:extLst>
            </p:cNvPr>
            <p:cNvSpPr txBox="1"/>
            <p:nvPr/>
          </p:nvSpPr>
          <p:spPr>
            <a:xfrm>
              <a:off x="1147023" y="767507"/>
              <a:ext cx="26085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3-2. </a:t>
              </a:r>
              <a:r>
                <a:rPr lang="ko-KR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로그인</a:t>
              </a:r>
              <a:r>
                <a:rPr lang="en-US" altLang="ko-K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, Main</a:t>
              </a:r>
              <a:r>
                <a:rPr lang="ko-KR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1</a:t>
              </a:r>
              <a:endPara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74" y="2130418"/>
            <a:ext cx="7947164" cy="376248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500846" y="2995997"/>
            <a:ext cx="35201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A463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로그인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화면이자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메인의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첫 화면입니다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아이디나 비밀번호가 틀릴 경우 </a:t>
            </a:r>
            <a:endParaRPr lang="en-US" altLang="ko-KR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rgbClr val="0A463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유효성 검사 </a:t>
            </a:r>
            <a:r>
              <a:rPr lang="ko-KR" altLang="en-US" dirty="0" err="1">
                <a:solidFill>
                  <a:srgbClr val="0A463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멘트</a:t>
            </a:r>
            <a:r>
              <a:rPr lang="ko-KR" altLang="en-US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뜹니다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Role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 </a:t>
            </a:r>
            <a:r>
              <a:rPr lang="en-US" altLang="ko-KR" b="1" dirty="0">
                <a:solidFill>
                  <a:srgbClr val="0A463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User, Admin, Professor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가지로 분류되어 있습니다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46386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1404335"/>
            <a:ext cx="12192000" cy="5453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5EB03-7CC7-4F20-9460-212771E290FB}"/>
              </a:ext>
            </a:extLst>
          </p:cNvPr>
          <p:cNvSpPr txBox="1"/>
          <p:nvPr/>
        </p:nvSpPr>
        <p:spPr>
          <a:xfrm>
            <a:off x="4523292" y="2267822"/>
            <a:ext cx="3145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300" dirty="0">
                <a:solidFill>
                  <a:schemeClr val="accent6">
                    <a:lumMod val="75000"/>
                  </a:schemeClr>
                </a:solidFill>
              </a:rPr>
              <a:t>내용을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CEB5EF-303B-4068-B644-C9ED38DA0DDF}"/>
              </a:ext>
            </a:extLst>
          </p:cNvPr>
          <p:cNvSpPr txBox="1"/>
          <p:nvPr/>
        </p:nvSpPr>
        <p:spPr>
          <a:xfrm>
            <a:off x="4117732" y="3292091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accent6">
                    <a:lumMod val="75000"/>
                  </a:schemeClr>
                </a:solidFill>
              </a:rPr>
              <a:t>내용을 입력하세요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54000" y="247650"/>
            <a:ext cx="4191570" cy="1128871"/>
            <a:chOff x="35821" y="38746"/>
            <a:chExt cx="4346768" cy="11288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35821" y="38746"/>
              <a:ext cx="1034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Part 3,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1150635" y="166316"/>
              <a:ext cx="32319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UI /  </a:t>
              </a:r>
              <a:r>
                <a:rPr lang="ko-KR" altLang="en-US" sz="3600" spc="-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기능 소개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E0DD54-51D4-48F2-8A27-37CFB481180E}"/>
                </a:ext>
              </a:extLst>
            </p:cNvPr>
            <p:cNvSpPr txBox="1"/>
            <p:nvPr/>
          </p:nvSpPr>
          <p:spPr>
            <a:xfrm>
              <a:off x="1147023" y="767507"/>
              <a:ext cx="17557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3-2. Main</a:t>
              </a:r>
              <a:r>
                <a:rPr lang="ko-KR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2</a:t>
              </a:r>
              <a:endPara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74" y="2094893"/>
            <a:ext cx="7919780" cy="3762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552582" y="3375729"/>
            <a:ext cx="3075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메인에서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rgbClr val="0A463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수강 코스를 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알려주는 부분입니다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사진과 간단한 설명을 함께 명시해 두었습니다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94671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1404335"/>
            <a:ext cx="12192000" cy="5453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54000" y="247650"/>
            <a:ext cx="4191570" cy="1128871"/>
            <a:chOff x="35821" y="38746"/>
            <a:chExt cx="4346768" cy="11288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35821" y="38746"/>
              <a:ext cx="1034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Part 3,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1150635" y="166316"/>
              <a:ext cx="32319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UI /  </a:t>
              </a:r>
              <a:r>
                <a:rPr lang="ko-KR" altLang="en-US" sz="3600" spc="-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기능 소개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E0DD54-51D4-48F2-8A27-37CFB481180E}"/>
                </a:ext>
              </a:extLst>
            </p:cNvPr>
            <p:cNvSpPr txBox="1"/>
            <p:nvPr/>
          </p:nvSpPr>
          <p:spPr>
            <a:xfrm>
              <a:off x="1147023" y="767507"/>
              <a:ext cx="17557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3-2. Main</a:t>
              </a:r>
              <a:r>
                <a:rPr lang="ko-KR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3</a:t>
              </a:r>
              <a:endPara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627085" y="3531002"/>
            <a:ext cx="3269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메인에서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강의를 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개의 카테고리로 나누어 배치 했으며</a:t>
            </a:r>
            <a:endParaRPr lang="en-US" altLang="ko-KR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사진이나 </a:t>
            </a:r>
            <a:r>
              <a:rPr lang="ko-KR" altLang="en-US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글박스를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클릭하면 각 </a:t>
            </a:r>
            <a:r>
              <a:rPr lang="ko-KR" altLang="en-US" dirty="0">
                <a:solidFill>
                  <a:srgbClr val="0A463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강의 상세페이지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이동합니다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74" y="2250168"/>
            <a:ext cx="7920000" cy="3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4551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1404335"/>
            <a:ext cx="12192000" cy="5453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54000" y="247650"/>
            <a:ext cx="4191570" cy="1128871"/>
            <a:chOff x="35821" y="38746"/>
            <a:chExt cx="4346768" cy="11288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35821" y="38746"/>
              <a:ext cx="1034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Part 3,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1150635" y="166316"/>
              <a:ext cx="32319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UI /  </a:t>
              </a:r>
              <a:r>
                <a:rPr lang="ko-KR" altLang="en-US" sz="3600" spc="-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기능 소개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E0DD54-51D4-48F2-8A27-37CFB481180E}"/>
                </a:ext>
              </a:extLst>
            </p:cNvPr>
            <p:cNvSpPr txBox="1"/>
            <p:nvPr/>
          </p:nvSpPr>
          <p:spPr>
            <a:xfrm>
              <a:off x="1147023" y="767507"/>
              <a:ext cx="17624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3-2. Main</a:t>
              </a:r>
              <a:r>
                <a:rPr lang="ko-KR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4</a:t>
              </a:r>
              <a:endPara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186921" y="3946501"/>
            <a:ext cx="233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Footer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부분 입니다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74" y="2253678"/>
            <a:ext cx="7948800" cy="375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0627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1404335"/>
            <a:ext cx="12192000" cy="5453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54000" y="247650"/>
            <a:ext cx="4191570" cy="1128871"/>
            <a:chOff x="35821" y="38746"/>
            <a:chExt cx="4346768" cy="11288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35821" y="38746"/>
              <a:ext cx="1034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Part 3,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1150635" y="166316"/>
              <a:ext cx="32319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UI /  </a:t>
              </a:r>
              <a:r>
                <a:rPr lang="ko-KR" altLang="en-US" sz="3600" spc="-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기능 소개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E0DD54-51D4-48F2-8A27-37CFB481180E}"/>
                </a:ext>
              </a:extLst>
            </p:cNvPr>
            <p:cNvSpPr txBox="1"/>
            <p:nvPr/>
          </p:nvSpPr>
          <p:spPr>
            <a:xfrm>
              <a:off x="1147023" y="767507"/>
              <a:ext cx="1830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3-3. </a:t>
              </a:r>
              <a:r>
                <a:rPr lang="ko-KR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회원가입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091127" y="3559337"/>
            <a:ext cx="2615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A463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ROLE_USER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와 </a:t>
            </a:r>
            <a:r>
              <a:rPr lang="en-US" altLang="ko-KR" b="1" dirty="0">
                <a:solidFill>
                  <a:srgbClr val="0A463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ROLE_PROFESSOR </a:t>
            </a:r>
          </a:p>
          <a:p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가입을 따로 받을 수 있도록 하였습니다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865339"/>
            <a:ext cx="3845432" cy="25883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1AC8B99-D035-8DF9-3FC5-9396B5E04C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108" y="2865339"/>
            <a:ext cx="3901244" cy="258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9293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F7A45-92EF-65A1-A964-29F30A36B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2A869C-75A3-B9B0-98BA-10170FAA7BEA}"/>
              </a:ext>
            </a:extLst>
          </p:cNvPr>
          <p:cNvSpPr/>
          <p:nvPr/>
        </p:nvSpPr>
        <p:spPr>
          <a:xfrm>
            <a:off x="0" y="1404335"/>
            <a:ext cx="12192000" cy="5453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E26E792-B0A5-188F-3D7C-88197B1EA19A}"/>
              </a:ext>
            </a:extLst>
          </p:cNvPr>
          <p:cNvGrpSpPr/>
          <p:nvPr/>
        </p:nvGrpSpPr>
        <p:grpSpPr>
          <a:xfrm>
            <a:off x="254000" y="247650"/>
            <a:ext cx="4191570" cy="1128871"/>
            <a:chOff x="35821" y="38746"/>
            <a:chExt cx="4346768" cy="11288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6F66F2-DE3A-45A5-27E1-155B9C3460F5}"/>
                </a:ext>
              </a:extLst>
            </p:cNvPr>
            <p:cNvSpPr txBox="1"/>
            <p:nvPr/>
          </p:nvSpPr>
          <p:spPr>
            <a:xfrm>
              <a:off x="35821" y="38746"/>
              <a:ext cx="1034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Part 3,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1D20DF-4FE2-3F24-6484-15CDAB53FB58}"/>
                </a:ext>
              </a:extLst>
            </p:cNvPr>
            <p:cNvSpPr txBox="1"/>
            <p:nvPr/>
          </p:nvSpPr>
          <p:spPr>
            <a:xfrm>
              <a:off x="1150635" y="166316"/>
              <a:ext cx="32319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UI /  </a:t>
              </a:r>
              <a:r>
                <a:rPr lang="ko-KR" altLang="en-US" sz="3600" spc="-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기능 소개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115500-0104-0CFC-3887-5E951F203EE4}"/>
                </a:ext>
              </a:extLst>
            </p:cNvPr>
            <p:cNvSpPr txBox="1"/>
            <p:nvPr/>
          </p:nvSpPr>
          <p:spPr>
            <a:xfrm>
              <a:off x="1147023" y="767507"/>
              <a:ext cx="2168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3-4. </a:t>
              </a:r>
              <a:r>
                <a:rPr lang="ko-KR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상세 페이지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EC8C2FD-72E8-C8BA-48B5-B74A695B65B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6" y="1438829"/>
            <a:ext cx="3400330" cy="17184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F115EB-CFEC-43AE-96E2-ACBEAA3E9A6E}"/>
              </a:ext>
            </a:extLst>
          </p:cNvPr>
          <p:cNvSpPr txBox="1"/>
          <p:nvPr/>
        </p:nvSpPr>
        <p:spPr>
          <a:xfrm>
            <a:off x="7847095" y="3531002"/>
            <a:ext cx="3900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로그인 후 상세페이지에 들어가 보면 </a:t>
            </a:r>
            <a:r>
              <a:rPr lang="en-US" altLang="ko-KR" b="1" dirty="0">
                <a:solidFill>
                  <a:srgbClr val="0A463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Rest API 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강의에 해당하는 </a:t>
            </a:r>
            <a:r>
              <a:rPr lang="ko-KR" altLang="en-US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정보나 교수에 대한 정보를 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받아온 걸 확인 할 수 있습니다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776" y="3185109"/>
            <a:ext cx="3664800" cy="17958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236" y="5008790"/>
            <a:ext cx="3664800" cy="179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812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8B89C7-1FCB-4BBA-8C29-892652F6777A}"/>
              </a:ext>
            </a:extLst>
          </p:cNvPr>
          <p:cNvSpPr/>
          <p:nvPr/>
        </p:nvSpPr>
        <p:spPr>
          <a:xfrm>
            <a:off x="0" y="4439920"/>
            <a:ext cx="12192000" cy="2418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마루 부리 Bet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DF563-2853-4F52-868B-7F0EE3188353}"/>
              </a:ext>
            </a:extLst>
          </p:cNvPr>
          <p:cNvSpPr txBox="1"/>
          <p:nvPr/>
        </p:nvSpPr>
        <p:spPr>
          <a:xfrm>
            <a:off x="533923" y="3385817"/>
            <a:ext cx="1249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4D4E7-2965-4761-AF87-D2532595652E}"/>
              </a:ext>
            </a:extLst>
          </p:cNvPr>
          <p:cNvSpPr txBox="1"/>
          <p:nvPr/>
        </p:nvSpPr>
        <p:spPr>
          <a:xfrm>
            <a:off x="623971" y="552577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1.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1BC7B-2EED-4377-A5E4-AA13D3CD2544}"/>
              </a:ext>
            </a:extLst>
          </p:cNvPr>
          <p:cNvSpPr txBox="1"/>
          <p:nvPr/>
        </p:nvSpPr>
        <p:spPr>
          <a:xfrm>
            <a:off x="1112826" y="5479607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프로젝트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A4D4E7-2965-4761-AF87-D2532595652E}"/>
              </a:ext>
            </a:extLst>
          </p:cNvPr>
          <p:cNvSpPr txBox="1"/>
          <p:nvPr/>
        </p:nvSpPr>
        <p:spPr>
          <a:xfrm>
            <a:off x="3403681" y="552577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2.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A1BC7B-2EED-4377-A5E4-AA13D3CD2544}"/>
              </a:ext>
            </a:extLst>
          </p:cNvPr>
          <p:cNvSpPr txBox="1"/>
          <p:nvPr/>
        </p:nvSpPr>
        <p:spPr>
          <a:xfrm>
            <a:off x="3892536" y="5479607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프로젝트 설계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A4D4E7-2965-4761-AF87-D2532595652E}"/>
              </a:ext>
            </a:extLst>
          </p:cNvPr>
          <p:cNvSpPr txBox="1"/>
          <p:nvPr/>
        </p:nvSpPr>
        <p:spPr>
          <a:xfrm>
            <a:off x="6218179" y="5529592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3.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A1BC7B-2EED-4377-A5E4-AA13D3CD2544}"/>
              </a:ext>
            </a:extLst>
          </p:cNvPr>
          <p:cNvSpPr txBox="1"/>
          <p:nvPr/>
        </p:nvSpPr>
        <p:spPr>
          <a:xfrm>
            <a:off x="6617075" y="5479607"/>
            <a:ext cx="18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UI  /</a:t>
            </a:r>
            <a:r>
              <a:rPr kumimoji="0" lang="ko-KR" altLang="en-US" sz="24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  기능 소개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A4D4E7-2965-4761-AF87-D2532595652E}"/>
              </a:ext>
            </a:extLst>
          </p:cNvPr>
          <p:cNvSpPr txBox="1"/>
          <p:nvPr/>
        </p:nvSpPr>
        <p:spPr>
          <a:xfrm>
            <a:off x="9210965" y="552959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4.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A1BC7B-2EED-4377-A5E4-AA13D3CD2544}"/>
              </a:ext>
            </a:extLst>
          </p:cNvPr>
          <p:cNvSpPr txBox="1"/>
          <p:nvPr/>
        </p:nvSpPr>
        <p:spPr>
          <a:xfrm>
            <a:off x="9609861" y="5479607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프로젝트 구조</a:t>
            </a:r>
          </a:p>
        </p:txBody>
      </p:sp>
    </p:spTree>
    <p:extLst>
      <p:ext uri="{BB962C8B-B14F-4D97-AF65-F5344CB8AC3E}">
        <p14:creationId xmlns:p14="http://schemas.microsoft.com/office/powerpoint/2010/main" val="33191176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F7A45-92EF-65A1-A964-29F30A36B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2A869C-75A3-B9B0-98BA-10170FAA7BEA}"/>
              </a:ext>
            </a:extLst>
          </p:cNvPr>
          <p:cNvSpPr/>
          <p:nvPr/>
        </p:nvSpPr>
        <p:spPr>
          <a:xfrm>
            <a:off x="0" y="1404335"/>
            <a:ext cx="12192000" cy="5453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E26E792-B0A5-188F-3D7C-88197B1EA19A}"/>
              </a:ext>
            </a:extLst>
          </p:cNvPr>
          <p:cNvGrpSpPr/>
          <p:nvPr/>
        </p:nvGrpSpPr>
        <p:grpSpPr>
          <a:xfrm>
            <a:off x="254000" y="247650"/>
            <a:ext cx="4191570" cy="1128871"/>
            <a:chOff x="35821" y="38746"/>
            <a:chExt cx="4346768" cy="11288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6F66F2-DE3A-45A5-27E1-155B9C3460F5}"/>
                </a:ext>
              </a:extLst>
            </p:cNvPr>
            <p:cNvSpPr txBox="1"/>
            <p:nvPr/>
          </p:nvSpPr>
          <p:spPr>
            <a:xfrm>
              <a:off x="35821" y="38746"/>
              <a:ext cx="1034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Part 3,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1D20DF-4FE2-3F24-6484-15CDAB53FB58}"/>
                </a:ext>
              </a:extLst>
            </p:cNvPr>
            <p:cNvSpPr txBox="1"/>
            <p:nvPr/>
          </p:nvSpPr>
          <p:spPr>
            <a:xfrm>
              <a:off x="1150635" y="166316"/>
              <a:ext cx="32319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UI /  </a:t>
              </a:r>
              <a:r>
                <a:rPr lang="ko-KR" altLang="en-US" sz="3600" spc="-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기능 소개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115500-0104-0CFC-3887-5E951F203EE4}"/>
                </a:ext>
              </a:extLst>
            </p:cNvPr>
            <p:cNvSpPr txBox="1"/>
            <p:nvPr/>
          </p:nvSpPr>
          <p:spPr>
            <a:xfrm>
              <a:off x="1147023" y="767507"/>
              <a:ext cx="27083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3-5. </a:t>
              </a:r>
              <a:r>
                <a:rPr lang="ko-KR" altLang="en-US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찜</a:t>
              </a:r>
              <a:r>
                <a:rPr lang="en-US" altLang="ko-KR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 / </a:t>
              </a:r>
              <a:r>
                <a:rPr lang="ko-KR" altLang="en-US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구매 페이지</a:t>
              </a:r>
              <a:endPara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FF115EB-CFEC-43AE-96E2-ACBEAA3E9A6E}"/>
              </a:ext>
            </a:extLst>
          </p:cNvPr>
          <p:cNvSpPr txBox="1"/>
          <p:nvPr/>
        </p:nvSpPr>
        <p:spPr>
          <a:xfrm>
            <a:off x="8143529" y="3596429"/>
            <a:ext cx="3900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강의 상세페이지에서 </a:t>
            </a:r>
            <a:r>
              <a:rPr lang="ko-KR" altLang="en-US" b="1" dirty="0" smtClean="0">
                <a:solidFill>
                  <a:srgbClr val="0A463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찜을 누르면 </a:t>
            </a:r>
            <a:r>
              <a:rPr lang="ko-KR" altLang="en-US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나의 방 찜 컴포넌트로 </a:t>
            </a:r>
            <a:r>
              <a:rPr lang="ko-KR" altLang="en-US" b="1" dirty="0" smtClean="0">
                <a:solidFill>
                  <a:srgbClr val="0A463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이동</a:t>
            </a:r>
            <a:r>
              <a:rPr lang="ko-KR" altLang="en-US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하고 </a:t>
            </a:r>
            <a:r>
              <a:rPr lang="ko-KR" altLang="en-US" b="1" dirty="0" smtClean="0">
                <a:solidFill>
                  <a:srgbClr val="0A463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삭제</a:t>
            </a:r>
            <a:r>
              <a:rPr lang="ko-KR" altLang="en-US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도 가능하게 구성하였습니다</a:t>
            </a:r>
            <a:r>
              <a:rPr lang="en-US" altLang="ko-KR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05" y="2253767"/>
            <a:ext cx="7679719" cy="37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8638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F7A45-92EF-65A1-A964-29F30A36B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2A869C-75A3-B9B0-98BA-10170FAA7BEA}"/>
              </a:ext>
            </a:extLst>
          </p:cNvPr>
          <p:cNvSpPr/>
          <p:nvPr/>
        </p:nvSpPr>
        <p:spPr>
          <a:xfrm>
            <a:off x="0" y="1404335"/>
            <a:ext cx="12192000" cy="5453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E26E792-B0A5-188F-3D7C-88197B1EA19A}"/>
              </a:ext>
            </a:extLst>
          </p:cNvPr>
          <p:cNvGrpSpPr/>
          <p:nvPr/>
        </p:nvGrpSpPr>
        <p:grpSpPr>
          <a:xfrm>
            <a:off x="254000" y="247650"/>
            <a:ext cx="4191570" cy="1128871"/>
            <a:chOff x="35821" y="38746"/>
            <a:chExt cx="4346768" cy="11288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6F66F2-DE3A-45A5-27E1-155B9C3460F5}"/>
                </a:ext>
              </a:extLst>
            </p:cNvPr>
            <p:cNvSpPr txBox="1"/>
            <p:nvPr/>
          </p:nvSpPr>
          <p:spPr>
            <a:xfrm>
              <a:off x="35821" y="38746"/>
              <a:ext cx="1034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Part 3,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1D20DF-4FE2-3F24-6484-15CDAB53FB58}"/>
                </a:ext>
              </a:extLst>
            </p:cNvPr>
            <p:cNvSpPr txBox="1"/>
            <p:nvPr/>
          </p:nvSpPr>
          <p:spPr>
            <a:xfrm>
              <a:off x="1150635" y="166316"/>
              <a:ext cx="32319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UI /  </a:t>
              </a:r>
              <a:r>
                <a:rPr lang="ko-KR" altLang="en-US" sz="3600" spc="-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기능 소개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115500-0104-0CFC-3887-5E951F203EE4}"/>
                </a:ext>
              </a:extLst>
            </p:cNvPr>
            <p:cNvSpPr txBox="1"/>
            <p:nvPr/>
          </p:nvSpPr>
          <p:spPr>
            <a:xfrm>
              <a:off x="1147023" y="767507"/>
              <a:ext cx="27083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3-5. </a:t>
              </a:r>
              <a:r>
                <a:rPr lang="ko-KR" altLang="en-US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찜</a:t>
              </a:r>
              <a:r>
                <a:rPr lang="en-US" altLang="ko-KR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 / </a:t>
              </a:r>
              <a:r>
                <a:rPr lang="ko-KR" altLang="en-US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구매 페이지</a:t>
              </a:r>
              <a:endPara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FF115EB-CFEC-43AE-96E2-ACBEAA3E9A6E}"/>
              </a:ext>
            </a:extLst>
          </p:cNvPr>
          <p:cNvSpPr txBox="1"/>
          <p:nvPr/>
        </p:nvSpPr>
        <p:spPr>
          <a:xfrm>
            <a:off x="8217638" y="3605055"/>
            <a:ext cx="3900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강의 상세페이지에서 </a:t>
            </a:r>
            <a:r>
              <a:rPr lang="ko-KR" altLang="en-US" b="1" dirty="0" smtClean="0">
                <a:solidFill>
                  <a:srgbClr val="0A463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장바구니에 담기를 누르면 </a:t>
            </a:r>
            <a:r>
              <a:rPr lang="ko-KR" altLang="en-US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나의 방 수강 장바구니 컴포넌트로 </a:t>
            </a:r>
            <a:r>
              <a:rPr lang="ko-KR" altLang="en-US" b="1" dirty="0" smtClean="0">
                <a:solidFill>
                  <a:srgbClr val="0A463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이동</a:t>
            </a:r>
            <a:r>
              <a:rPr lang="ko-KR" altLang="en-US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하고 </a:t>
            </a:r>
            <a:r>
              <a:rPr lang="ko-KR" altLang="en-US" b="1" dirty="0" smtClean="0">
                <a:solidFill>
                  <a:srgbClr val="0A463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삭제</a:t>
            </a:r>
            <a:r>
              <a:rPr lang="ko-KR" altLang="en-US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도 가능하게 구성하였습니다</a:t>
            </a:r>
            <a:r>
              <a:rPr lang="en-US" altLang="ko-KR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19" y="2242062"/>
            <a:ext cx="7948800" cy="392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848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77447" y="3037523"/>
            <a:ext cx="4092787" cy="3548867"/>
            <a:chOff x="0" y="2022326"/>
            <a:chExt cx="4092787" cy="35488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33D9C2-AABC-4F56-89E2-310BE15BE20E}"/>
                </a:ext>
              </a:extLst>
            </p:cNvPr>
            <p:cNvSpPr txBox="1"/>
            <p:nvPr/>
          </p:nvSpPr>
          <p:spPr>
            <a:xfrm>
              <a:off x="0" y="2456359"/>
              <a:ext cx="333456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프로젝트 구조</a:t>
              </a:r>
              <a:endParaRPr lang="ko-KR" altLang="en-US" sz="4400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23CDD70-C020-4928-A625-96F39D70D71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0"/>
              <a:ext cx="37077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631503-B88B-4AD3-BF48-6F0D55272A43}"/>
                </a:ext>
              </a:extLst>
            </p:cNvPr>
            <p:cNvSpPr txBox="1"/>
            <p:nvPr/>
          </p:nvSpPr>
          <p:spPr>
            <a:xfrm>
              <a:off x="0" y="3632201"/>
              <a:ext cx="4092787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4-1. </a:t>
              </a:r>
              <a:r>
                <a:rPr lang="ko-KR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프로젝트 개발 도구</a:t>
              </a:r>
              <a:r>
                <a:rPr lang="en-US" altLang="ko-KR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 </a:t>
              </a:r>
              <a:endPara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  <a:p>
              <a:r>
                <a:rPr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4</a:t>
              </a:r>
              <a:r>
                <a:rPr lang="en-US" altLang="ko-KR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-2</a:t>
              </a:r>
              <a:r>
                <a:rPr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. </a:t>
              </a:r>
              <a:r>
                <a:rPr lang="en-US" altLang="ko-KR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Spring Boot (</a:t>
              </a:r>
              <a:r>
                <a:rPr lang="ko-KR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구조도</a:t>
              </a:r>
              <a:r>
                <a:rPr lang="en-US" altLang="ko-KR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)</a:t>
              </a:r>
              <a:endPara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  <a:p>
              <a:r>
                <a:rPr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4</a:t>
              </a:r>
              <a:r>
                <a:rPr lang="en-US" altLang="ko-KR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-3</a:t>
              </a:r>
              <a:r>
                <a:rPr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. </a:t>
              </a:r>
              <a:r>
                <a:rPr lang="en-US" altLang="ko-KR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JWT</a:t>
              </a:r>
              <a:endPara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  <a:p>
              <a:r>
                <a:rPr lang="en-US" altLang="ko-KR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4-4. JPA </a:t>
              </a:r>
              <a:endPara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  <a:p>
              <a:r>
                <a:rPr lang="en-US" altLang="ko-KR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4-5</a:t>
              </a:r>
              <a:r>
                <a:rPr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. </a:t>
              </a:r>
              <a:r>
                <a:rPr lang="en-US" altLang="ko-KR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JSON</a:t>
              </a:r>
              <a:endPara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E42A02-4266-451A-8986-06B28CE3A49A}"/>
                </a:ext>
              </a:extLst>
            </p:cNvPr>
            <p:cNvSpPr txBox="1"/>
            <p:nvPr/>
          </p:nvSpPr>
          <p:spPr>
            <a:xfrm>
              <a:off x="0" y="2022326"/>
              <a:ext cx="1362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Part </a:t>
              </a:r>
              <a:r>
                <a:rPr lang="en-US" altLang="ko-KR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4, </a:t>
              </a:r>
              <a:endPara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02598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14F7A45-92EF-65A1-A964-29F30A36B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2A869C-75A3-B9B0-98BA-10170FAA7BEA}"/>
              </a:ext>
            </a:extLst>
          </p:cNvPr>
          <p:cNvSpPr/>
          <p:nvPr/>
        </p:nvSpPr>
        <p:spPr>
          <a:xfrm>
            <a:off x="6185140" y="1404335"/>
            <a:ext cx="5701202" cy="5453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2A869C-75A3-B9B0-98BA-10170FAA7BEA}"/>
              </a:ext>
            </a:extLst>
          </p:cNvPr>
          <p:cNvSpPr/>
          <p:nvPr/>
        </p:nvSpPr>
        <p:spPr>
          <a:xfrm>
            <a:off x="393082" y="1404335"/>
            <a:ext cx="5412495" cy="5453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E26E792-B0A5-188F-3D7C-88197B1EA19A}"/>
              </a:ext>
            </a:extLst>
          </p:cNvPr>
          <p:cNvGrpSpPr/>
          <p:nvPr/>
        </p:nvGrpSpPr>
        <p:grpSpPr>
          <a:xfrm>
            <a:off x="254000" y="247650"/>
            <a:ext cx="3963942" cy="1128871"/>
            <a:chOff x="35821" y="38746"/>
            <a:chExt cx="4110712" cy="11288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6F66F2-DE3A-45A5-27E1-155B9C3460F5}"/>
                </a:ext>
              </a:extLst>
            </p:cNvPr>
            <p:cNvSpPr txBox="1"/>
            <p:nvPr/>
          </p:nvSpPr>
          <p:spPr>
            <a:xfrm>
              <a:off x="35821" y="38746"/>
              <a:ext cx="1039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Part </a:t>
              </a:r>
              <a:r>
                <a: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4,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1D20DF-4FE2-3F24-6484-15CDAB53FB58}"/>
                </a:ext>
              </a:extLst>
            </p:cNvPr>
            <p:cNvSpPr txBox="1"/>
            <p:nvPr/>
          </p:nvSpPr>
          <p:spPr>
            <a:xfrm>
              <a:off x="1150635" y="166316"/>
              <a:ext cx="29958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프로젝트 구조</a:t>
              </a:r>
              <a:endParaRPr lang="ko-KR" altLang="en-US" sz="3600" spc="-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115500-0104-0CFC-3887-5E951F203EE4}"/>
                </a:ext>
              </a:extLst>
            </p:cNvPr>
            <p:cNvSpPr txBox="1"/>
            <p:nvPr/>
          </p:nvSpPr>
          <p:spPr>
            <a:xfrm>
              <a:off x="1147023" y="767507"/>
              <a:ext cx="29560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4-1. </a:t>
              </a:r>
              <a:r>
                <a:rPr lang="ko-KR" altLang="en-US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프로젝트 개발 도구</a:t>
              </a:r>
              <a:endPara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FF115EB-CFEC-43AE-96E2-ACBEAA3E9A6E}"/>
              </a:ext>
            </a:extLst>
          </p:cNvPr>
          <p:cNvSpPr txBox="1"/>
          <p:nvPr/>
        </p:nvSpPr>
        <p:spPr>
          <a:xfrm>
            <a:off x="645610" y="1532399"/>
            <a:ext cx="190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사용한 기술 스택</a:t>
            </a:r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F115EB-CFEC-43AE-96E2-ACBEAA3E9A6E}"/>
              </a:ext>
            </a:extLst>
          </p:cNvPr>
          <p:cNvSpPr txBox="1"/>
          <p:nvPr/>
        </p:nvSpPr>
        <p:spPr>
          <a:xfrm>
            <a:off x="645610" y="2163874"/>
            <a:ext cx="24982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JAVA</a:t>
            </a:r>
          </a:p>
          <a:p>
            <a:endParaRPr lang="en-US" altLang="ko-KR" dirty="0" smtClean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JAVA Script</a:t>
            </a:r>
          </a:p>
          <a:p>
            <a:endParaRPr lang="en-US" altLang="ko-KR" dirty="0" smtClean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CSS</a:t>
            </a:r>
          </a:p>
          <a:p>
            <a:endParaRPr lang="en-US" altLang="ko-KR" dirty="0" smtClean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- Spring </a:t>
            </a:r>
            <a:r>
              <a:rPr lang="en-US" altLang="ko-KR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Boot</a:t>
            </a:r>
          </a:p>
          <a:p>
            <a:endParaRPr lang="en-US" altLang="ko-KR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- </a:t>
            </a:r>
            <a:r>
              <a:rPr lang="en-US" altLang="ko-KR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React</a:t>
            </a:r>
          </a:p>
          <a:p>
            <a:endParaRPr lang="en-US" altLang="ko-KR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- My </a:t>
            </a:r>
            <a:r>
              <a:rPr lang="en-US" altLang="ko-KR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SQL</a:t>
            </a:r>
          </a:p>
          <a:p>
            <a:endParaRPr lang="en-US" altLang="ko-KR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- Work </a:t>
            </a:r>
            <a:r>
              <a:rPr lang="en-US" altLang="ko-KR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Bench</a:t>
            </a:r>
          </a:p>
          <a:p>
            <a:endParaRPr lang="en-US" altLang="ko-KR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- </a:t>
            </a:r>
            <a:r>
              <a:rPr lang="en-US" altLang="ko-KR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Chart.js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F115EB-CFEC-43AE-96E2-ACBEAA3E9A6E}"/>
              </a:ext>
            </a:extLst>
          </p:cNvPr>
          <p:cNvSpPr txBox="1"/>
          <p:nvPr/>
        </p:nvSpPr>
        <p:spPr>
          <a:xfrm>
            <a:off x="6537512" y="2007508"/>
            <a:ext cx="24982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- Post Man </a:t>
            </a:r>
          </a:p>
          <a:p>
            <a:endParaRPr lang="en-US" altLang="ko-KR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en-US" altLang="ko-KR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Hub</a:t>
            </a:r>
          </a:p>
          <a:p>
            <a:endParaRPr lang="en-US" altLang="ko-KR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- Vs </a:t>
            </a:r>
            <a:r>
              <a:rPr lang="en-US" altLang="ko-KR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Code</a:t>
            </a:r>
          </a:p>
          <a:p>
            <a:endParaRPr lang="en-US" altLang="ko-KR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- </a:t>
            </a:r>
            <a:r>
              <a:rPr lang="en-US" altLang="ko-KR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JWT</a:t>
            </a:r>
          </a:p>
          <a:p>
            <a:endParaRPr lang="en-US" altLang="ko-KR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- Spring </a:t>
            </a:r>
            <a:r>
              <a:rPr lang="en-US" altLang="ko-KR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Security</a:t>
            </a:r>
          </a:p>
          <a:p>
            <a:endParaRPr lang="en-US" altLang="ko-KR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- </a:t>
            </a:r>
            <a:r>
              <a:rPr lang="en-US" altLang="ko-KR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JPA</a:t>
            </a:r>
          </a:p>
          <a:p>
            <a:endParaRPr lang="en-US" altLang="ko-KR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- </a:t>
            </a:r>
            <a:r>
              <a:rPr lang="en-US" altLang="ko-KR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Validation</a:t>
            </a:r>
          </a:p>
          <a:p>
            <a:endParaRPr lang="en-US" altLang="ko-KR" dirty="0" smtClean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- Rest API </a:t>
            </a:r>
            <a:endParaRPr lang="en-US" altLang="ko-KR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62667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F7A45-92EF-65A1-A964-29F30A36B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E26E792-B0A5-188F-3D7C-88197B1EA19A}"/>
              </a:ext>
            </a:extLst>
          </p:cNvPr>
          <p:cNvGrpSpPr/>
          <p:nvPr/>
        </p:nvGrpSpPr>
        <p:grpSpPr>
          <a:xfrm>
            <a:off x="254000" y="247650"/>
            <a:ext cx="4505480" cy="1128871"/>
            <a:chOff x="35821" y="38746"/>
            <a:chExt cx="4672301" cy="11288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6F66F2-DE3A-45A5-27E1-155B9C3460F5}"/>
                </a:ext>
              </a:extLst>
            </p:cNvPr>
            <p:cNvSpPr txBox="1"/>
            <p:nvPr/>
          </p:nvSpPr>
          <p:spPr>
            <a:xfrm>
              <a:off x="35821" y="38746"/>
              <a:ext cx="1039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Part </a:t>
              </a:r>
              <a:r>
                <a: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4,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1D20DF-4FE2-3F24-6484-15CDAB53FB58}"/>
                </a:ext>
              </a:extLst>
            </p:cNvPr>
            <p:cNvSpPr txBox="1"/>
            <p:nvPr/>
          </p:nvSpPr>
          <p:spPr>
            <a:xfrm>
              <a:off x="1150635" y="166316"/>
              <a:ext cx="29958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프로젝트 구조</a:t>
              </a:r>
              <a:endParaRPr lang="ko-KR" altLang="en-US" sz="3600" spc="-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115500-0104-0CFC-3887-5E951F203EE4}"/>
                </a:ext>
              </a:extLst>
            </p:cNvPr>
            <p:cNvSpPr txBox="1"/>
            <p:nvPr/>
          </p:nvSpPr>
          <p:spPr>
            <a:xfrm>
              <a:off x="1147023" y="767507"/>
              <a:ext cx="35610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4-2. Spring Boot (</a:t>
              </a:r>
              <a:r>
                <a:rPr lang="ko-KR" altLang="en-US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구조도</a:t>
              </a:r>
              <a:r>
                <a:rPr lang="en-US" altLang="ko-KR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)</a:t>
              </a:r>
              <a:endPara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2A869C-75A3-B9B0-98BA-10170FAA7BEA}"/>
              </a:ext>
            </a:extLst>
          </p:cNvPr>
          <p:cNvSpPr/>
          <p:nvPr/>
        </p:nvSpPr>
        <p:spPr>
          <a:xfrm>
            <a:off x="0" y="1404335"/>
            <a:ext cx="12192000" cy="5453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097339"/>
              </p:ext>
            </p:extLst>
          </p:nvPr>
        </p:nvGraphicFramePr>
        <p:xfrm>
          <a:off x="513750" y="1808904"/>
          <a:ext cx="11166415" cy="4652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3646">
                  <a:extLst>
                    <a:ext uri="{9D8B030D-6E8A-4147-A177-3AD203B41FA5}">
                      <a16:colId xmlns:a16="http://schemas.microsoft.com/office/drawing/2014/main" val="2820040565"/>
                    </a:ext>
                  </a:extLst>
                </a:gridCol>
                <a:gridCol w="8802769">
                  <a:extLst>
                    <a:ext uri="{9D8B030D-6E8A-4147-A177-3AD203B41FA5}">
                      <a16:colId xmlns:a16="http://schemas.microsoft.com/office/drawing/2014/main" val="1832416597"/>
                    </a:ext>
                  </a:extLst>
                </a:gridCol>
              </a:tblGrid>
              <a:tr h="516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Model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필요한 데이터를 </a:t>
                      </a:r>
                      <a:r>
                        <a:rPr lang="en-US" altLang="ko-KR" b="0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Entity(</a:t>
                      </a:r>
                      <a:r>
                        <a:rPr lang="ko-KR" altLang="en-US" b="0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객체</a:t>
                      </a:r>
                      <a:r>
                        <a:rPr lang="en-US" altLang="ko-KR" b="0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)</a:t>
                      </a:r>
                      <a:r>
                        <a:rPr lang="ko-KR" altLang="en-US" b="0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화 하여 저장할 테이블을 생성하고 관리한다</a:t>
                      </a:r>
                      <a:r>
                        <a:rPr lang="en-US" altLang="ko-KR" b="0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.</a:t>
                      </a:r>
                      <a:endParaRPr lang="ko-KR" altLang="en-US" b="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12368"/>
                  </a:ext>
                </a:extLst>
              </a:tr>
              <a:tr h="516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Config</a:t>
                      </a:r>
                      <a:endParaRPr lang="ko-KR" altLang="en-US" b="1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Configuration</a:t>
                      </a:r>
                      <a:r>
                        <a:rPr lang="ko-KR" altLang="en-US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을 관리한다</a:t>
                      </a:r>
                      <a:r>
                        <a:rPr lang="en-US" altLang="ko-KR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.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342907"/>
                  </a:ext>
                </a:extLst>
              </a:tr>
              <a:tr h="516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Security</a:t>
                      </a:r>
                      <a:endParaRPr lang="ko-KR" altLang="en-US" b="1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Security,</a:t>
                      </a:r>
                      <a:r>
                        <a:rPr lang="en-US" altLang="ko-KR" baseline="0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JWT </a:t>
                      </a:r>
                      <a:r>
                        <a:rPr lang="ko-KR" altLang="en-US" baseline="0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관련 기능들을 관리한다</a:t>
                      </a:r>
                      <a:r>
                        <a:rPr lang="en-US" altLang="ko-KR" baseline="0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.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347947"/>
                  </a:ext>
                </a:extLst>
              </a:tr>
              <a:tr h="516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Controller</a:t>
                      </a:r>
                      <a:endParaRPr lang="ko-KR" altLang="en-US" b="1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API</a:t>
                      </a:r>
                      <a:r>
                        <a:rPr lang="ko-KR" altLang="en-US" baseline="0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를 관리한다</a:t>
                      </a:r>
                      <a:r>
                        <a:rPr lang="en-US" altLang="ko-KR" baseline="0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.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1615"/>
                  </a:ext>
                </a:extLst>
              </a:tr>
              <a:tr h="516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Dto</a:t>
                      </a:r>
                      <a:endParaRPr lang="ko-KR" altLang="en-US" b="1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Request, Response</a:t>
                      </a:r>
                      <a:r>
                        <a:rPr lang="en-US" altLang="ko-KR" baseline="0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Dto</a:t>
                      </a:r>
                      <a:r>
                        <a:rPr lang="ko-KR" altLang="en-US" baseline="0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를 관리한다</a:t>
                      </a:r>
                      <a:r>
                        <a:rPr lang="en-US" altLang="ko-KR" baseline="0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.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010385"/>
                  </a:ext>
                </a:extLst>
              </a:tr>
              <a:tr h="516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Repository</a:t>
                      </a:r>
                      <a:endParaRPr lang="ko-KR" altLang="en-US" b="1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Domain + JPA / Query </a:t>
                      </a:r>
                      <a:r>
                        <a:rPr lang="en-US" altLang="ko-KR" dirty="0" err="1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Dsl</a:t>
                      </a:r>
                      <a:r>
                        <a:rPr lang="en-US" altLang="ko-KR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ko-KR" altLang="en-US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을 관리한다</a:t>
                      </a:r>
                      <a:r>
                        <a:rPr lang="en-US" altLang="ko-KR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.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35677"/>
                  </a:ext>
                </a:extLst>
              </a:tr>
              <a:tr h="516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Service</a:t>
                      </a:r>
                      <a:endParaRPr lang="ko-KR" altLang="en-US" b="1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정의한 </a:t>
                      </a:r>
                      <a:r>
                        <a:rPr lang="en-US" altLang="ko-KR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business logic </a:t>
                      </a:r>
                      <a:r>
                        <a:rPr lang="ko-KR" altLang="en-US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호출 순서를 관리한다</a:t>
                      </a:r>
                      <a:r>
                        <a:rPr lang="en-US" altLang="ko-KR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.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67556"/>
                  </a:ext>
                </a:extLst>
              </a:tr>
              <a:tr h="516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ServiceImpl</a:t>
                      </a:r>
                      <a:endParaRPr lang="ko-KR" altLang="en-US" b="1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Service</a:t>
                      </a:r>
                      <a:r>
                        <a:rPr lang="ko-KR" altLang="en-US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에 호출된 순서들의 실질적인 기능을 관리한다</a:t>
                      </a:r>
                      <a:r>
                        <a:rPr lang="en-US" altLang="ko-KR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.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885012"/>
                  </a:ext>
                </a:extLst>
              </a:tr>
              <a:tr h="516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Enum</a:t>
                      </a:r>
                      <a:endParaRPr lang="ko-KR" altLang="en-US" b="1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User</a:t>
                      </a:r>
                      <a:r>
                        <a:rPr lang="ko-KR" altLang="en-US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의 성별 </a:t>
                      </a:r>
                      <a:r>
                        <a:rPr lang="en-US" altLang="ko-KR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/ </a:t>
                      </a:r>
                      <a:r>
                        <a:rPr lang="en-US" altLang="ko-KR" dirty="0" err="1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ResultCode</a:t>
                      </a:r>
                      <a:r>
                        <a:rPr lang="en-US" altLang="ko-KR" baseline="0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등 상태</a:t>
                      </a:r>
                      <a:r>
                        <a:rPr lang="en-US" altLang="ko-KR" baseline="0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활성</a:t>
                      </a:r>
                      <a:r>
                        <a:rPr lang="en-US" altLang="ko-KR" baseline="0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비활성</a:t>
                      </a:r>
                      <a:r>
                        <a:rPr lang="en-US" altLang="ko-KR" baseline="0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)</a:t>
                      </a:r>
                      <a:r>
                        <a:rPr lang="ko-KR" altLang="en-US" baseline="0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와 같이 고정된 값을 관리한다</a:t>
                      </a:r>
                      <a:r>
                        <a:rPr lang="en-US" altLang="ko-KR" baseline="0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.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321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20480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F7A45-92EF-65A1-A964-29F30A36B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E26E792-B0A5-188F-3D7C-88197B1EA19A}"/>
              </a:ext>
            </a:extLst>
          </p:cNvPr>
          <p:cNvGrpSpPr/>
          <p:nvPr/>
        </p:nvGrpSpPr>
        <p:grpSpPr>
          <a:xfrm>
            <a:off x="254000" y="247650"/>
            <a:ext cx="3963942" cy="1128871"/>
            <a:chOff x="35821" y="38746"/>
            <a:chExt cx="4110712" cy="11288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6F66F2-DE3A-45A5-27E1-155B9C3460F5}"/>
                </a:ext>
              </a:extLst>
            </p:cNvPr>
            <p:cNvSpPr txBox="1"/>
            <p:nvPr/>
          </p:nvSpPr>
          <p:spPr>
            <a:xfrm>
              <a:off x="35821" y="38746"/>
              <a:ext cx="1039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Part </a:t>
              </a:r>
              <a:r>
                <a: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4,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1D20DF-4FE2-3F24-6484-15CDAB53FB58}"/>
                </a:ext>
              </a:extLst>
            </p:cNvPr>
            <p:cNvSpPr txBox="1"/>
            <p:nvPr/>
          </p:nvSpPr>
          <p:spPr>
            <a:xfrm>
              <a:off x="1150635" y="166316"/>
              <a:ext cx="29958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프로젝트 구조</a:t>
              </a:r>
              <a:endParaRPr lang="ko-KR" altLang="en-US" sz="3600" spc="-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115500-0104-0CFC-3887-5E951F203EE4}"/>
                </a:ext>
              </a:extLst>
            </p:cNvPr>
            <p:cNvSpPr txBox="1"/>
            <p:nvPr/>
          </p:nvSpPr>
          <p:spPr>
            <a:xfrm>
              <a:off x="1147023" y="767507"/>
              <a:ext cx="1506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4-3. JWT</a:t>
              </a:r>
              <a:endPara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2A869C-75A3-B9B0-98BA-10170FAA7BEA}"/>
              </a:ext>
            </a:extLst>
          </p:cNvPr>
          <p:cNvSpPr/>
          <p:nvPr/>
        </p:nvSpPr>
        <p:spPr>
          <a:xfrm>
            <a:off x="0" y="1404335"/>
            <a:ext cx="12192000" cy="5453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135348" y="3392503"/>
            <a:ext cx="86091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A463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토큰</a:t>
            </a:r>
            <a:r>
              <a:rPr lang="ko-KR" altLang="en-US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활용하여 웹 어플리케이션 간 정보를 안전하게 전송합니다</a:t>
            </a:r>
            <a:r>
              <a:rPr lang="en-US" altLang="ko-KR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User</a:t>
            </a:r>
            <a:r>
              <a:rPr lang="ko-KR" altLang="en-US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가입 했을 때 </a:t>
            </a:r>
            <a:r>
              <a:rPr lang="en-US" altLang="ko-KR" b="1" dirty="0" smtClean="0">
                <a:solidFill>
                  <a:srgbClr val="0A463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ROLE_USER</a:t>
            </a:r>
            <a:r>
              <a:rPr lang="ko-KR" altLang="en-US" b="1" dirty="0" smtClean="0">
                <a:solidFill>
                  <a:srgbClr val="0A463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권한</a:t>
            </a:r>
            <a:r>
              <a:rPr lang="ko-KR" altLang="en-US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부여 해줍니다</a:t>
            </a:r>
            <a:r>
              <a:rPr lang="en-US" altLang="ko-KR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즉</a:t>
            </a:r>
            <a:r>
              <a:rPr lang="en-US" altLang="ko-KR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클라이언트와 서버 간 통신에서 </a:t>
            </a:r>
            <a:r>
              <a:rPr lang="ko-KR" altLang="en-US" b="1" dirty="0" smtClean="0">
                <a:solidFill>
                  <a:srgbClr val="0A463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인증</a:t>
            </a:r>
            <a:r>
              <a:rPr lang="ko-KR" altLang="en-US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및 </a:t>
            </a:r>
            <a:r>
              <a:rPr lang="ko-KR" altLang="en-US" b="1" dirty="0" smtClean="0">
                <a:solidFill>
                  <a:srgbClr val="0A463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권한 부여</a:t>
            </a:r>
            <a:r>
              <a:rPr lang="ko-KR" altLang="en-US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처리하는데 사용되었습니다</a:t>
            </a:r>
            <a:r>
              <a:rPr lang="en-US" altLang="ko-KR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97021" y="1404335"/>
            <a:ext cx="2894979" cy="138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3124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F7A45-92EF-65A1-A964-29F30A36B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E26E792-B0A5-188F-3D7C-88197B1EA19A}"/>
              </a:ext>
            </a:extLst>
          </p:cNvPr>
          <p:cNvGrpSpPr/>
          <p:nvPr/>
        </p:nvGrpSpPr>
        <p:grpSpPr>
          <a:xfrm>
            <a:off x="254000" y="247650"/>
            <a:ext cx="3963942" cy="1128871"/>
            <a:chOff x="35821" y="38746"/>
            <a:chExt cx="4110712" cy="11288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6F66F2-DE3A-45A5-27E1-155B9C3460F5}"/>
                </a:ext>
              </a:extLst>
            </p:cNvPr>
            <p:cNvSpPr txBox="1"/>
            <p:nvPr/>
          </p:nvSpPr>
          <p:spPr>
            <a:xfrm>
              <a:off x="35821" y="38746"/>
              <a:ext cx="1039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Part </a:t>
              </a:r>
              <a:r>
                <a: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4,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1D20DF-4FE2-3F24-6484-15CDAB53FB58}"/>
                </a:ext>
              </a:extLst>
            </p:cNvPr>
            <p:cNvSpPr txBox="1"/>
            <p:nvPr/>
          </p:nvSpPr>
          <p:spPr>
            <a:xfrm>
              <a:off x="1150635" y="166316"/>
              <a:ext cx="29958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프로젝트 구조</a:t>
              </a:r>
              <a:endParaRPr lang="ko-KR" altLang="en-US" sz="3600" spc="-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115500-0104-0CFC-3887-5E951F203EE4}"/>
                </a:ext>
              </a:extLst>
            </p:cNvPr>
            <p:cNvSpPr txBox="1"/>
            <p:nvPr/>
          </p:nvSpPr>
          <p:spPr>
            <a:xfrm>
              <a:off x="1147023" y="767507"/>
              <a:ext cx="14199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4-4. JPA</a:t>
              </a:r>
              <a:endPara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2A869C-75A3-B9B0-98BA-10170FAA7BEA}"/>
              </a:ext>
            </a:extLst>
          </p:cNvPr>
          <p:cNvSpPr/>
          <p:nvPr/>
        </p:nvSpPr>
        <p:spPr>
          <a:xfrm>
            <a:off x="0" y="1404335"/>
            <a:ext cx="12192000" cy="5453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98376" y="3392503"/>
            <a:ext cx="7595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A463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객체 지향 </a:t>
            </a:r>
            <a:r>
              <a:rPr lang="ko-KR" altLang="en-US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프로그래밍 언어인 자바와 관계형 데이터 베이스 간의 데이터를 </a:t>
            </a:r>
            <a:endParaRPr lang="en-US" altLang="ko-KR" dirty="0" smtClean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b="1" dirty="0" smtClean="0">
                <a:solidFill>
                  <a:srgbClr val="0A463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매핑</a:t>
            </a:r>
            <a:r>
              <a:rPr lang="ko-KR" altLang="en-US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하고 </a:t>
            </a:r>
            <a:r>
              <a:rPr lang="ko-KR" altLang="en-US" b="1" dirty="0" smtClean="0">
                <a:solidFill>
                  <a:srgbClr val="0A463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조작</a:t>
            </a:r>
            <a:r>
              <a:rPr lang="ko-KR" altLang="en-US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하는 데 사용하였습니다</a:t>
            </a:r>
            <a:r>
              <a:rPr lang="en-US" altLang="ko-KR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쿼리를 직접 작성하지 않고 </a:t>
            </a:r>
            <a:r>
              <a:rPr lang="ko-KR" altLang="en-US" b="1" dirty="0" smtClean="0">
                <a:solidFill>
                  <a:srgbClr val="0A463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객체를 통해 </a:t>
            </a:r>
            <a:r>
              <a:rPr lang="ko-KR" altLang="en-US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베이스에 접근할 수 있다는</a:t>
            </a:r>
            <a:endParaRPr lang="en-US" altLang="ko-KR" dirty="0" smtClean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간편함이 있습니다</a:t>
            </a:r>
            <a:r>
              <a:rPr lang="en-US" altLang="ko-KR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38" y="1404334"/>
            <a:ext cx="3433688" cy="177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1426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F7A45-92EF-65A1-A964-29F30A36B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E26E792-B0A5-188F-3D7C-88197B1EA19A}"/>
              </a:ext>
            </a:extLst>
          </p:cNvPr>
          <p:cNvGrpSpPr/>
          <p:nvPr/>
        </p:nvGrpSpPr>
        <p:grpSpPr>
          <a:xfrm>
            <a:off x="254000" y="247650"/>
            <a:ext cx="3963942" cy="1128871"/>
            <a:chOff x="35821" y="38746"/>
            <a:chExt cx="4110712" cy="11288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6F66F2-DE3A-45A5-27E1-155B9C3460F5}"/>
                </a:ext>
              </a:extLst>
            </p:cNvPr>
            <p:cNvSpPr txBox="1"/>
            <p:nvPr/>
          </p:nvSpPr>
          <p:spPr>
            <a:xfrm>
              <a:off x="35821" y="38746"/>
              <a:ext cx="1039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Part </a:t>
              </a:r>
              <a:r>
                <a:rPr lang="en-US" altLang="ko-K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4,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1D20DF-4FE2-3F24-6484-15CDAB53FB58}"/>
                </a:ext>
              </a:extLst>
            </p:cNvPr>
            <p:cNvSpPr txBox="1"/>
            <p:nvPr/>
          </p:nvSpPr>
          <p:spPr>
            <a:xfrm>
              <a:off x="1150635" y="166316"/>
              <a:ext cx="29958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프로젝트 구조</a:t>
              </a:r>
              <a:endParaRPr lang="ko-KR" altLang="en-US" sz="3600" spc="-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115500-0104-0CFC-3887-5E951F203EE4}"/>
                </a:ext>
              </a:extLst>
            </p:cNvPr>
            <p:cNvSpPr txBox="1"/>
            <p:nvPr/>
          </p:nvSpPr>
          <p:spPr>
            <a:xfrm>
              <a:off x="1147023" y="767507"/>
              <a:ext cx="16843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4-5. JSON</a:t>
              </a:r>
              <a:endPara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2A869C-75A3-B9B0-98BA-10170FAA7BEA}"/>
              </a:ext>
            </a:extLst>
          </p:cNvPr>
          <p:cNvSpPr/>
          <p:nvPr/>
        </p:nvSpPr>
        <p:spPr>
          <a:xfrm>
            <a:off x="0" y="1404335"/>
            <a:ext cx="12192000" cy="5453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98376" y="3392503"/>
            <a:ext cx="7595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프로젝트에서 웹 어플리케이션으로 </a:t>
            </a:r>
            <a:r>
              <a:rPr lang="ko-KR" altLang="en-US" b="1" dirty="0" smtClean="0">
                <a:solidFill>
                  <a:srgbClr val="0A463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데이터를 전송</a:t>
            </a:r>
            <a:r>
              <a:rPr lang="ko-KR" altLang="en-US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하거나 </a:t>
            </a:r>
            <a:r>
              <a:rPr lang="ko-KR" altLang="en-US" b="1" dirty="0" smtClean="0">
                <a:solidFill>
                  <a:srgbClr val="0A463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저장</a:t>
            </a:r>
            <a:r>
              <a:rPr lang="ko-KR" altLang="en-US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하기 위해 </a:t>
            </a:r>
            <a:endParaRPr lang="en-US" altLang="ko-KR" dirty="0" smtClean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사용하였습니다</a:t>
            </a:r>
            <a:r>
              <a:rPr lang="en-US" altLang="ko-KR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모두가 쉽게 읽고 쓸 수 있는 </a:t>
            </a:r>
            <a:r>
              <a:rPr lang="ko-KR" altLang="en-US" b="1" dirty="0" smtClean="0">
                <a:solidFill>
                  <a:srgbClr val="0A463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텍스트 형식</a:t>
            </a:r>
            <a:r>
              <a:rPr lang="ko-KR" altLang="en-US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이며 </a:t>
            </a:r>
            <a:r>
              <a:rPr lang="en-US" altLang="ko-KR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key-value </a:t>
            </a:r>
            <a:r>
              <a:rPr lang="ko-KR" altLang="en-US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세트로 이뤄져 있고</a:t>
            </a:r>
            <a:r>
              <a:rPr lang="en-US" altLang="ko-KR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key</a:t>
            </a:r>
            <a:r>
              <a:rPr lang="ko-KR" altLang="en-US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</a:t>
            </a:r>
            <a:r>
              <a:rPr lang="ko-KR" altLang="en-US" b="1" dirty="0" smtClean="0">
                <a:solidFill>
                  <a:srgbClr val="0A463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문자열로 표현</a:t>
            </a:r>
            <a:r>
              <a:rPr lang="ko-KR" altLang="en-US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되는 데이터 </a:t>
            </a:r>
            <a:r>
              <a:rPr lang="ko-KR" altLang="en-US" b="1" dirty="0" smtClean="0">
                <a:solidFill>
                  <a:srgbClr val="0A463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객체들의 집합체 </a:t>
            </a:r>
            <a:r>
              <a:rPr lang="ko-KR" altLang="en-US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입니다</a:t>
            </a:r>
            <a:r>
              <a:rPr lang="en-US" altLang="ko-KR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751" y="1404334"/>
            <a:ext cx="43338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638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EE3E53-59DD-440B-87E0-82C231C63497}"/>
              </a:ext>
            </a:extLst>
          </p:cNvPr>
          <p:cNvSpPr/>
          <p:nvPr/>
        </p:nvSpPr>
        <p:spPr>
          <a:xfrm>
            <a:off x="4478014" y="2796363"/>
            <a:ext cx="3579628" cy="1265274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6F5E5-43A2-44D3-AA8C-11BF06CD4AB4}"/>
              </a:ext>
            </a:extLst>
          </p:cNvPr>
          <p:cNvSpPr txBox="1"/>
          <p:nvPr/>
        </p:nvSpPr>
        <p:spPr>
          <a:xfrm>
            <a:off x="2106288" y="316739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모나카는</a:t>
            </a:r>
            <a:endParaRPr lang="ko-KR" altLang="en-US" sz="28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FB780-ACE1-4F33-A539-E86791EB583C}"/>
              </a:ext>
            </a:extLst>
          </p:cNvPr>
          <p:cNvSpPr txBox="1"/>
          <p:nvPr/>
        </p:nvSpPr>
        <p:spPr>
          <a:xfrm>
            <a:off x="9105956" y="3167390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이다</a:t>
            </a:r>
            <a:r>
              <a:rPr lang="en-US" altLang="ko-KR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sz="28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4893" y="3167390"/>
            <a:ext cx="2325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새 인생의 출발 점</a:t>
            </a:r>
            <a:endParaRPr lang="ko-KR" altLang="en-US" sz="2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358998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77447" y="3037523"/>
            <a:ext cx="4062331" cy="2810204"/>
            <a:chOff x="0" y="2022326"/>
            <a:chExt cx="4062331" cy="281020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33D9C2-AABC-4F56-89E2-310BE15BE20E}"/>
                </a:ext>
              </a:extLst>
            </p:cNvPr>
            <p:cNvSpPr txBox="1"/>
            <p:nvPr/>
          </p:nvSpPr>
          <p:spPr>
            <a:xfrm>
              <a:off x="0" y="2456359"/>
              <a:ext cx="345799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프로젝트 개요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23CDD70-C020-4928-A625-96F39D70D71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0"/>
              <a:ext cx="37077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631503-B88B-4AD3-BF48-6F0D55272A43}"/>
                </a:ext>
              </a:extLst>
            </p:cNvPr>
            <p:cNvSpPr txBox="1"/>
            <p:nvPr/>
          </p:nvSpPr>
          <p:spPr>
            <a:xfrm>
              <a:off x="0" y="3632201"/>
              <a:ext cx="40623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1-1. </a:t>
              </a:r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팀원 소개</a:t>
              </a:r>
              <a:endPara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  <a:p>
              <a:r>
                <a:rPr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1-2. </a:t>
              </a:r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프로젝트 이름 및 주제</a:t>
              </a:r>
              <a:endPara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  <a:p>
              <a:r>
                <a:rPr lang="en-US" altLang="ko-KR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1-3. </a:t>
              </a:r>
              <a:r>
                <a:rPr lang="ko-KR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프로젝트 주제 선정 동기</a:t>
              </a:r>
              <a:endPara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E42A02-4266-451A-8986-06B28CE3A49A}"/>
                </a:ext>
              </a:extLst>
            </p:cNvPr>
            <p:cNvSpPr txBox="1"/>
            <p:nvPr/>
          </p:nvSpPr>
          <p:spPr>
            <a:xfrm>
              <a:off x="0" y="2022326"/>
              <a:ext cx="12923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Part 1, </a:t>
              </a:r>
              <a:endPara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701595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747" y="1167617"/>
            <a:ext cx="2290492" cy="334553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8984">
            <a:off x="5280676" y="1272360"/>
            <a:ext cx="1828800" cy="29337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0949">
            <a:off x="1467590" y="1104150"/>
            <a:ext cx="2076450" cy="3152775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8216793" y="4206002"/>
            <a:ext cx="3524400" cy="22932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432876" y="4206002"/>
            <a:ext cx="3524400" cy="22932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48959" y="4206002"/>
            <a:ext cx="3524400" cy="22932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1272414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35821" y="3874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Part 1,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150635" y="166316"/>
            <a:ext cx="283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프로젝트</a:t>
            </a:r>
            <a:r>
              <a:rPr lang="ko-KR" altLang="en-US" sz="3600" spc="-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  </a:t>
            </a:r>
            <a:r>
              <a:rPr lang="ko-KR" altLang="en-US" sz="3600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0DD54-51D4-48F2-8A27-37CFB481180E}"/>
              </a:ext>
            </a:extLst>
          </p:cNvPr>
          <p:cNvSpPr txBox="1"/>
          <p:nvPr/>
        </p:nvSpPr>
        <p:spPr>
          <a:xfrm>
            <a:off x="1195149" y="767507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1-1.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팀원 소개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A568AFC-DFDA-4677-B8A9-49AF855D2BC4}"/>
              </a:ext>
            </a:extLst>
          </p:cNvPr>
          <p:cNvCxnSpPr/>
          <p:nvPr/>
        </p:nvCxnSpPr>
        <p:spPr>
          <a:xfrm>
            <a:off x="304800" y="6604000"/>
            <a:ext cx="11887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B3C78F-3135-428E-8287-08A9FB2A0025}"/>
              </a:ext>
            </a:extLst>
          </p:cNvPr>
          <p:cNvSpPr txBox="1"/>
          <p:nvPr/>
        </p:nvSpPr>
        <p:spPr>
          <a:xfrm>
            <a:off x="1980835" y="371504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김선욱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EF43F5-30E6-4D31-B72A-CCC833D00F88}"/>
              </a:ext>
            </a:extLst>
          </p:cNvPr>
          <p:cNvSpPr txBox="1"/>
          <p:nvPr/>
        </p:nvSpPr>
        <p:spPr>
          <a:xfrm>
            <a:off x="1128199" y="4376781"/>
            <a:ext cx="2565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Back End  / Front End</a:t>
            </a:r>
          </a:p>
          <a:p>
            <a:pPr algn="ctr"/>
            <a:endParaRPr lang="en-US" altLang="ko-KR" sz="1400" spc="-15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기획 </a:t>
            </a:r>
            <a:endParaRPr lang="en-US" altLang="ko-KR" sz="1600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DB  </a:t>
            </a:r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구축</a:t>
            </a:r>
            <a:endParaRPr lang="en-US" altLang="ko-KR" sz="1600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화면 구성 및 </a:t>
            </a:r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UI</a:t>
            </a:r>
          </a:p>
          <a:p>
            <a:pPr algn="ctr"/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API </a:t>
            </a:r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연결 및 출력</a:t>
            </a:r>
            <a:endParaRPr lang="en-US" altLang="ko-KR" sz="1600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Chart  </a:t>
            </a:r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출력</a:t>
            </a:r>
            <a:endParaRPr lang="en-US" altLang="ko-KR" sz="1600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517197-32F5-45E6-9D34-70747510E96C}"/>
              </a:ext>
            </a:extLst>
          </p:cNvPr>
          <p:cNvSpPr txBox="1"/>
          <p:nvPr/>
        </p:nvSpPr>
        <p:spPr>
          <a:xfrm>
            <a:off x="5784091" y="371504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김예은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DEB164-CC77-4428-BF29-E4FD1B1E90FE}"/>
              </a:ext>
            </a:extLst>
          </p:cNvPr>
          <p:cNvSpPr txBox="1"/>
          <p:nvPr/>
        </p:nvSpPr>
        <p:spPr>
          <a:xfrm>
            <a:off x="9587347" y="371504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염혜정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EF43F5-30E6-4D31-B72A-CCC833D00F88}"/>
              </a:ext>
            </a:extLst>
          </p:cNvPr>
          <p:cNvSpPr txBox="1"/>
          <p:nvPr/>
        </p:nvSpPr>
        <p:spPr>
          <a:xfrm>
            <a:off x="4966789" y="4369894"/>
            <a:ext cx="24853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Back End / Front End </a:t>
            </a:r>
          </a:p>
          <a:p>
            <a:pPr algn="ctr"/>
            <a:endParaRPr lang="en-US" altLang="ko-KR" sz="1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기획 </a:t>
            </a:r>
            <a:endParaRPr lang="en-US" altLang="ko-KR" sz="1600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 </a:t>
            </a:r>
            <a:r>
              <a:rPr lang="en-US" altLang="ko-KR" sz="1600" spc="-15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Figma</a:t>
            </a:r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  / DB </a:t>
            </a:r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구축</a:t>
            </a:r>
            <a:endParaRPr lang="en-US" altLang="ko-KR" sz="1600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 </a:t>
            </a:r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페이지  구성</a:t>
            </a:r>
            <a:endParaRPr lang="en-US" altLang="ko-KR" sz="1600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화면 구성 및 </a:t>
            </a:r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UI,</a:t>
            </a:r>
          </a:p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레이아웃 총괄 </a:t>
            </a:r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디자인</a:t>
            </a:r>
            <a:endParaRPr lang="en-US" altLang="ko-KR" sz="1600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PPT  /  </a:t>
            </a:r>
            <a:r>
              <a:rPr lang="ko-KR" altLang="en-US" sz="16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발표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EF43F5-30E6-4D31-B72A-CCC833D00F88}"/>
              </a:ext>
            </a:extLst>
          </p:cNvPr>
          <p:cNvSpPr txBox="1"/>
          <p:nvPr/>
        </p:nvSpPr>
        <p:spPr>
          <a:xfrm>
            <a:off x="8731344" y="4376781"/>
            <a:ext cx="25122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Back End / Front End</a:t>
            </a:r>
          </a:p>
          <a:p>
            <a:pPr algn="ctr"/>
            <a:endParaRPr lang="en-US" altLang="ko-KR" sz="1600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6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기획</a:t>
            </a:r>
            <a:endParaRPr lang="en-US" altLang="ko-KR" sz="16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6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DB</a:t>
            </a:r>
            <a:r>
              <a:rPr lang="ko-KR" altLang="en-US" sz="16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구축</a:t>
            </a:r>
            <a:endParaRPr lang="en-US" altLang="ko-KR" sz="16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6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Back End </a:t>
            </a:r>
            <a:r>
              <a:rPr lang="ko-KR" altLang="en-US" sz="16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전반적인</a:t>
            </a:r>
            <a:endParaRPr lang="en-US" altLang="ko-KR" sz="16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6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코드 작성  </a:t>
            </a:r>
            <a:r>
              <a:rPr lang="en-US" altLang="ko-KR" sz="16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/ API </a:t>
            </a:r>
            <a:r>
              <a:rPr lang="ko-KR" altLang="en-US" sz="16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연결 및  출력</a:t>
            </a:r>
            <a:r>
              <a:rPr lang="en-US" altLang="ko-KR" sz="16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 /  </a:t>
            </a:r>
            <a:r>
              <a:rPr lang="ko-KR" altLang="en-US" sz="16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발표</a:t>
            </a:r>
            <a:endParaRPr lang="en-US" altLang="ko-KR" sz="16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14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55249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169259" y="1195431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-16120" y="3874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Part 1,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098694" y="166316"/>
            <a:ext cx="3041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프로젝트</a:t>
            </a:r>
            <a:r>
              <a:rPr lang="ko-KR" altLang="en-US" sz="3600" spc="-1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  </a:t>
            </a:r>
            <a:r>
              <a:rPr lang="ko-KR" altLang="en-US" sz="3600" spc="-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0DD54-51D4-48F2-8A27-37CFB481180E}"/>
              </a:ext>
            </a:extLst>
          </p:cNvPr>
          <p:cNvSpPr txBox="1"/>
          <p:nvPr/>
        </p:nvSpPr>
        <p:spPr>
          <a:xfrm>
            <a:off x="1095082" y="767507"/>
            <a:ext cx="3151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1-2.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프로젝트 이름 및 주제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492132" y="1423169"/>
            <a:ext cx="11230959" cy="5205367"/>
            <a:chOff x="433732" y="1411332"/>
            <a:chExt cx="11230959" cy="520536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9AD3086-F5F3-4A2E-8BAB-AF32DE04DAC4}"/>
                </a:ext>
              </a:extLst>
            </p:cNvPr>
            <p:cNvSpPr/>
            <p:nvPr/>
          </p:nvSpPr>
          <p:spPr>
            <a:xfrm>
              <a:off x="484923" y="1411332"/>
              <a:ext cx="4888448" cy="5205367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3732" y="1411332"/>
              <a:ext cx="1389044" cy="4939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0" b="1" spc="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모</a:t>
              </a:r>
              <a:endParaRPr lang="en-US" altLang="ko-KR" sz="70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7000" b="1" spc="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나</a:t>
              </a:r>
              <a:endParaRPr lang="en-US" altLang="ko-KR" sz="70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7000" b="1" spc="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카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22776" y="2293155"/>
              <a:ext cx="2289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모자를 눌러 쓴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51972" y="5599841"/>
              <a:ext cx="3260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카페로 송금하면 되지</a:t>
              </a:r>
              <a:r>
                <a:rPr lang="en-US" altLang="ko-K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~?</a:t>
              </a:r>
              <a:endPara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51972" y="3592694"/>
              <a:ext cx="33349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나이가 지긋한 어르신이 </a:t>
              </a:r>
              <a:endPara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  <a:p>
              <a:r>
                <a:rPr lang="ko-KR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말씀하셨다</a:t>
              </a:r>
              <a:r>
                <a:rPr lang="en-US" altLang="ko-K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.</a:t>
              </a:r>
              <a:endPara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9AD3086-F5F3-4A2E-8BAB-AF32DE04DAC4}"/>
                </a:ext>
              </a:extLst>
            </p:cNvPr>
            <p:cNvSpPr/>
            <p:nvPr/>
          </p:nvSpPr>
          <p:spPr>
            <a:xfrm>
              <a:off x="5591481" y="1411332"/>
              <a:ext cx="6073210" cy="5205367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10232" y="2346724"/>
              <a:ext cx="5536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시니어가 내딛는 디지털 세상 속 첫 걸음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986136" y="1584246"/>
              <a:ext cx="1284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주제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FF04A19-8950-44A5-80E9-5A06E7DA23BE}"/>
                </a:ext>
              </a:extLst>
            </p:cNvPr>
            <p:cNvCxnSpPr/>
            <p:nvPr/>
          </p:nvCxnSpPr>
          <p:spPr>
            <a:xfrm>
              <a:off x="5635169" y="2211527"/>
              <a:ext cx="598884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그룹 42"/>
            <p:cNvGrpSpPr/>
            <p:nvPr/>
          </p:nvGrpSpPr>
          <p:grpSpPr>
            <a:xfrm>
              <a:off x="6167408" y="3079116"/>
              <a:ext cx="4508785" cy="400110"/>
              <a:chOff x="6241213" y="1831128"/>
              <a:chExt cx="4686487" cy="528725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6983199" y="1831128"/>
                <a:ext cx="3944501" cy="528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cs typeface="함초롬바탕" panose="02030604000101010101" pitchFamily="18" charset="-127"/>
                  </a:rPr>
                  <a:t>시니어 중심 디지털 학습 사이트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241213" y="1871801"/>
                <a:ext cx="545431" cy="488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✔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6167409" y="3957707"/>
              <a:ext cx="4863380" cy="400111"/>
              <a:chOff x="6241213" y="1871802"/>
              <a:chExt cx="5055057" cy="528726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6948859" y="1871803"/>
                <a:ext cx="4347411" cy="528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cs typeface="함초롬바탕" panose="02030604000101010101" pitchFamily="18" charset="-127"/>
                  </a:rPr>
                  <a:t>일상 속 디지털기기 사용법 교육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241213" y="1871802"/>
                <a:ext cx="545431" cy="488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✔</a:t>
                </a: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6167409" y="4787654"/>
              <a:ext cx="5241513" cy="400110"/>
              <a:chOff x="6241213" y="1851465"/>
              <a:chExt cx="5248681" cy="528725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6786644" y="1851465"/>
                <a:ext cx="4703250" cy="528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cs typeface="함초롬바탕" panose="02030604000101010101" pitchFamily="18" charset="-127"/>
                  </a:rPr>
                  <a:t>Q&amp;A/</a:t>
                </a:r>
                <a:r>
                  <a:rPr lang="ko-KR" altLang="en-US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cs typeface="함초롬바탕" panose="02030604000101010101" pitchFamily="18" charset="-127"/>
                  </a:rPr>
                  <a:t>쪽지를 통한 교수와 학생간의 소통 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241213" y="1871801"/>
                <a:ext cx="545431" cy="488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✔</a:t>
                </a: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6180804" y="5708182"/>
              <a:ext cx="4306288" cy="400110"/>
              <a:chOff x="6255137" y="1920175"/>
              <a:chExt cx="4476009" cy="528725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7179754" y="1920175"/>
                <a:ext cx="3551392" cy="528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cs typeface="함초롬바탕" panose="02030604000101010101" pitchFamily="18" charset="-127"/>
                  </a:rPr>
                  <a:t>등급제를 통한 학습 욕구 증진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255137" y="1920175"/>
                <a:ext cx="545431" cy="488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857004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D9A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34878" y="1593377"/>
            <a:ext cx="5800956" cy="4977998"/>
            <a:chOff x="481567" y="1495581"/>
            <a:chExt cx="5413594" cy="4911323"/>
          </a:xfrm>
        </p:grpSpPr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C8B804E2-23BC-4310-AA9D-84BBC206C578}"/>
                </a:ext>
              </a:extLst>
            </p:cNvPr>
            <p:cNvSpPr/>
            <p:nvPr/>
          </p:nvSpPr>
          <p:spPr>
            <a:xfrm>
              <a:off x="481567" y="1495581"/>
              <a:ext cx="5413594" cy="4911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04F39578-DA39-40AF-83AD-DB59794F0489}"/>
                </a:ext>
              </a:extLst>
            </p:cNvPr>
            <p:cNvSpPr/>
            <p:nvPr/>
          </p:nvSpPr>
          <p:spPr>
            <a:xfrm>
              <a:off x="709177" y="1708060"/>
              <a:ext cx="4980423" cy="684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>
                <a:latin typeface="+mj-ea"/>
                <a:ea typeface="+mj-ea"/>
              </a:endParaRP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B6F83C03-765F-41EA-8542-94DE63EA98DC}"/>
                </a:ext>
              </a:extLst>
            </p:cNvPr>
            <p:cNvSpPr txBox="1"/>
            <p:nvPr/>
          </p:nvSpPr>
          <p:spPr>
            <a:xfrm>
              <a:off x="793927" y="1850250"/>
              <a:ext cx="47888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고령자</a:t>
              </a:r>
              <a:r>
                <a:rPr lang="en-US" altLang="ko-KR" sz="2000" b="1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(65</a:t>
              </a:r>
              <a:r>
                <a:rPr lang="ko-KR" altLang="en-US" sz="2000" b="1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세 이상</a:t>
              </a:r>
              <a:r>
                <a:rPr lang="en-US" altLang="ko-KR" sz="2000" b="1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)</a:t>
              </a:r>
              <a:r>
                <a:rPr lang="ko-KR" altLang="en-US" sz="2000" b="1" spc="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키오스크</a:t>
              </a:r>
              <a:r>
                <a:rPr lang="ko-KR" altLang="en-US" sz="2000" b="1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 이용 불편사항</a:t>
              </a: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176" y="2687194"/>
              <a:ext cx="4735705" cy="3316442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>
            <a:off x="158151" y="112024"/>
            <a:ext cx="11734244" cy="1234010"/>
            <a:chOff x="35821" y="38746"/>
            <a:chExt cx="12347653" cy="1234010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FF04A19-8950-44A5-80E9-5A06E7DA23BE}"/>
                </a:ext>
              </a:extLst>
            </p:cNvPr>
            <p:cNvCxnSpPr/>
            <p:nvPr/>
          </p:nvCxnSpPr>
          <p:spPr>
            <a:xfrm>
              <a:off x="201741" y="1260222"/>
              <a:ext cx="12181733" cy="125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35821" y="38746"/>
              <a:ext cx="989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Part 1,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1150635" y="166316"/>
              <a:ext cx="30737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spc="-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프로젝트</a:t>
              </a:r>
              <a:r>
                <a:rPr lang="ko-KR" altLang="en-US" sz="3600" spc="-300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  </a:t>
              </a:r>
              <a:r>
                <a:rPr lang="ko-KR" altLang="en-US" sz="3600" spc="-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개요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7E0DD54-51D4-48F2-8A27-37CFB481180E}"/>
                </a:ext>
              </a:extLst>
            </p:cNvPr>
            <p:cNvSpPr txBox="1"/>
            <p:nvPr/>
          </p:nvSpPr>
          <p:spPr>
            <a:xfrm>
              <a:off x="1195148" y="767507"/>
              <a:ext cx="35881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1-3. </a:t>
              </a:r>
              <a:r>
                <a:rPr lang="ko-KR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프로젝트 주제 선정 동기</a:t>
              </a: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6229350" y="1593376"/>
            <a:ext cx="5663045" cy="4977999"/>
          </a:xfrm>
          <a:prstGeom prst="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400800" y="3377048"/>
            <a:ext cx="5398079" cy="147732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spc="-100" dirty="0">
                <a:solidFill>
                  <a:srgbClr val="F3DE5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고령 세대</a:t>
            </a:r>
            <a:r>
              <a:rPr lang="ko-KR" altLang="en-US" spc="-1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는 </a:t>
            </a:r>
            <a:r>
              <a:rPr lang="ko-KR" altLang="en-US" b="1" spc="-100" dirty="0">
                <a:solidFill>
                  <a:srgbClr val="F3DE5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디지털 기기의 증가</a:t>
            </a:r>
            <a:r>
              <a:rPr lang="ko-KR" altLang="en-US" spc="-1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로</a:t>
            </a:r>
            <a:r>
              <a:rPr lang="ko-KR" altLang="en-US" b="1" spc="-1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 </a:t>
            </a:r>
            <a:r>
              <a:rPr lang="ko-KR" altLang="en-US" spc="-1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인해 일상생활에 다시</a:t>
            </a:r>
            <a:endParaRPr lang="en-US" altLang="ko-KR" spc="-1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함초롬바탕" panose="02030604000101010101" pitchFamily="18" charset="-127"/>
            </a:endParaRPr>
          </a:p>
          <a:p>
            <a:r>
              <a:rPr lang="ko-KR" altLang="en-US" spc="-1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적응하는 데 </a:t>
            </a:r>
            <a:r>
              <a:rPr lang="ko-KR" altLang="en-US" b="1" spc="-100" dirty="0">
                <a:solidFill>
                  <a:srgbClr val="F3DE5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어려움</a:t>
            </a:r>
            <a:r>
              <a:rPr lang="ko-KR" altLang="en-US" spc="-1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을 겪고 있습니다</a:t>
            </a:r>
            <a:r>
              <a:rPr lang="en-US" altLang="ko-KR" spc="-1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. </a:t>
            </a:r>
          </a:p>
          <a:p>
            <a:r>
              <a:rPr lang="ko-KR" altLang="en-US" b="1" spc="-100" dirty="0">
                <a:solidFill>
                  <a:srgbClr val="F3DE5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자동화된 서비스</a:t>
            </a:r>
            <a:r>
              <a:rPr lang="ko-KR" altLang="en-US" spc="-1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가</a:t>
            </a:r>
            <a:r>
              <a:rPr lang="ko-KR" altLang="en-US" spc="-100" dirty="0">
                <a:solidFill>
                  <a:srgbClr val="D28B9A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 </a:t>
            </a:r>
            <a:r>
              <a:rPr lang="ko-KR" altLang="en-US" spc="-1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익숙하지 않아</a:t>
            </a:r>
            <a:r>
              <a:rPr lang="en-US" altLang="ko-KR" spc="-1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, </a:t>
            </a:r>
            <a:r>
              <a:rPr lang="ko-KR" altLang="en-US" spc="-1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기존 방식과의 </a:t>
            </a:r>
            <a:endParaRPr lang="en-US" altLang="ko-KR" spc="-1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함초롬바탕" panose="02030604000101010101" pitchFamily="18" charset="-127"/>
            </a:endParaRPr>
          </a:p>
          <a:p>
            <a:r>
              <a:rPr lang="ko-KR" altLang="en-US" spc="-1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차이를 크게 느끼고 있습니다</a:t>
            </a:r>
            <a:r>
              <a:rPr lang="en-US" altLang="ko-KR" spc="-1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.</a:t>
            </a:r>
          </a:p>
          <a:p>
            <a:r>
              <a:rPr lang="ko-KR" altLang="en-US" spc="-1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이에 대한 </a:t>
            </a:r>
            <a:r>
              <a:rPr lang="ko-KR" altLang="en-US" b="1" spc="-100" dirty="0">
                <a:solidFill>
                  <a:srgbClr val="F3DE5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교육 서비스 </a:t>
            </a:r>
            <a:r>
              <a:rPr lang="ko-KR" altLang="en-US" b="1" spc="-1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가 </a:t>
            </a:r>
            <a:r>
              <a:rPr lang="ko-KR" altLang="en-US" spc="-1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필요한 상황이라 생각합니다</a:t>
            </a:r>
            <a:r>
              <a:rPr lang="en-US" altLang="ko-KR" spc="-1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074888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D9A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C8B804E2-23BC-4310-AA9D-84BBC206C578}"/>
              </a:ext>
            </a:extLst>
          </p:cNvPr>
          <p:cNvSpPr/>
          <p:nvPr/>
        </p:nvSpPr>
        <p:spPr>
          <a:xfrm>
            <a:off x="334878" y="1593377"/>
            <a:ext cx="5800956" cy="49779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158151" y="112024"/>
            <a:ext cx="11734244" cy="1234030"/>
            <a:chOff x="35821" y="38746"/>
            <a:chExt cx="12347653" cy="1234030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FF04A19-8950-44A5-80E9-5A06E7DA23BE}"/>
                </a:ext>
              </a:extLst>
            </p:cNvPr>
            <p:cNvCxnSpPr/>
            <p:nvPr/>
          </p:nvCxnSpPr>
          <p:spPr>
            <a:xfrm>
              <a:off x="181695" y="1260222"/>
              <a:ext cx="12201779" cy="125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35821" y="38746"/>
              <a:ext cx="989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Part 1,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1150635" y="166316"/>
              <a:ext cx="30737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spc="-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프로젝트</a:t>
              </a:r>
              <a:r>
                <a:rPr lang="ko-KR" altLang="en-US" sz="3600" spc="-300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  </a:t>
              </a:r>
              <a:r>
                <a:rPr lang="ko-KR" altLang="en-US" sz="3600" spc="-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개요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7E0DD54-51D4-48F2-8A27-37CFB481180E}"/>
                </a:ext>
              </a:extLst>
            </p:cNvPr>
            <p:cNvSpPr txBox="1"/>
            <p:nvPr/>
          </p:nvSpPr>
          <p:spPr>
            <a:xfrm>
              <a:off x="1195148" y="767507"/>
              <a:ext cx="35881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1-3. </a:t>
              </a:r>
              <a:r>
                <a:rPr lang="ko-KR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프로젝트 주제 선정 동기</a:t>
              </a: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6229350" y="1593376"/>
            <a:ext cx="5663045" cy="4977999"/>
          </a:xfrm>
          <a:prstGeom prst="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400800" y="3377048"/>
            <a:ext cx="5398079" cy="147732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또한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좌측 그래프를 참고하였을 때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,</a:t>
            </a:r>
          </a:p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노년층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100%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중 약 </a:t>
            </a:r>
            <a:r>
              <a:rPr lang="en-US" altLang="ko-KR" b="1" dirty="0">
                <a:solidFill>
                  <a:srgbClr val="F3DE5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75%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는 </a:t>
            </a:r>
            <a:r>
              <a:rPr lang="ko-KR" altLang="en-US" b="1" dirty="0">
                <a:solidFill>
                  <a:srgbClr val="F3DE5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사용법</a:t>
            </a:r>
            <a:r>
              <a:rPr lang="ko-KR" altLang="en-US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을 몰라 </a:t>
            </a:r>
            <a:r>
              <a:rPr lang="ko-KR" altLang="en-US" b="1" dirty="0">
                <a:solidFill>
                  <a:srgbClr val="F3DE5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어려움</a:t>
            </a:r>
            <a:r>
              <a:rPr lang="ko-KR" altLang="en-US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을 겪는다는 통계가 있습니다</a:t>
            </a: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.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 </a:t>
            </a:r>
          </a:p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그래서 이에 따른 </a:t>
            </a:r>
            <a:r>
              <a:rPr lang="ko-KR" altLang="en-US" b="1" dirty="0">
                <a:solidFill>
                  <a:srgbClr val="F3DE5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시니어 타겟 인터넷 강의 사이트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를</a:t>
            </a:r>
            <a:r>
              <a:rPr lang="ko-KR" altLang="en-US" dirty="0">
                <a:solidFill>
                  <a:srgbClr val="D28B9A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제작하게 되었습니다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.</a:t>
            </a: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D582A5E4-5A5A-4507-B968-DEC8C4C1E4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0925873"/>
              </p:ext>
            </p:extLst>
          </p:nvPr>
        </p:nvGraphicFramePr>
        <p:xfrm>
          <a:off x="428804" y="1781303"/>
          <a:ext cx="5611779" cy="4434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025395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77447" y="3037523"/>
            <a:ext cx="4333238" cy="2810204"/>
            <a:chOff x="0" y="2022326"/>
            <a:chExt cx="4333238" cy="281020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33D9C2-AABC-4F56-89E2-310BE15BE20E}"/>
                </a:ext>
              </a:extLst>
            </p:cNvPr>
            <p:cNvSpPr txBox="1"/>
            <p:nvPr/>
          </p:nvSpPr>
          <p:spPr>
            <a:xfrm>
              <a:off x="0" y="2456359"/>
              <a:ext cx="33650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프로젝트 설계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23CDD70-C020-4928-A625-96F39D70D71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0"/>
              <a:ext cx="37077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631503-B88B-4AD3-BF48-6F0D55272A43}"/>
                </a:ext>
              </a:extLst>
            </p:cNvPr>
            <p:cNvSpPr txBox="1"/>
            <p:nvPr/>
          </p:nvSpPr>
          <p:spPr>
            <a:xfrm>
              <a:off x="0" y="3632201"/>
              <a:ext cx="433323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2-1. </a:t>
              </a:r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사이트 맵</a:t>
              </a:r>
              <a:endPara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  <a:p>
              <a:r>
                <a:rPr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2-2. </a:t>
              </a:r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데이터베이스 테이블 </a:t>
              </a:r>
              <a:r>
                <a:rPr lang="ko-KR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구조</a:t>
              </a:r>
              <a:endPara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  <a:p>
              <a:r>
                <a:rPr lang="en-US" altLang="ko-KR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2-3. </a:t>
              </a:r>
              <a:r>
                <a:rPr lang="ko-KR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프로젝트 기간 </a:t>
              </a:r>
              <a:r>
                <a:rPr lang="en-US" altLang="ko-KR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/ </a:t>
              </a:r>
              <a:r>
                <a:rPr lang="ko-KR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일정</a:t>
              </a:r>
              <a:endPara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E42A02-4266-451A-8986-06B28CE3A49A}"/>
                </a:ext>
              </a:extLst>
            </p:cNvPr>
            <p:cNvSpPr txBox="1"/>
            <p:nvPr/>
          </p:nvSpPr>
          <p:spPr>
            <a:xfrm>
              <a:off x="0" y="2022326"/>
              <a:ext cx="1354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함초롬바탕" panose="02030604000101010101" pitchFamily="18" charset="-127"/>
                </a:rPr>
                <a:t>Part 2, </a:t>
              </a:r>
              <a:endPara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538433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35821" y="38746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Part 2,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150635" y="166316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프로젝트</a:t>
            </a:r>
            <a:r>
              <a:rPr lang="ko-KR" altLang="en-US" sz="3600" spc="-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  </a:t>
            </a:r>
            <a:r>
              <a:rPr lang="ko-KR" altLang="en-US" sz="3600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설계</a:t>
            </a:r>
            <a:endParaRPr lang="ko-KR" altLang="en-US" sz="3600" spc="-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E0DD54-51D4-48F2-8A27-37CFB481180E}"/>
              </a:ext>
            </a:extLst>
          </p:cNvPr>
          <p:cNvSpPr txBox="1"/>
          <p:nvPr/>
        </p:nvSpPr>
        <p:spPr>
          <a:xfrm>
            <a:off x="1195149" y="767507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2-1.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바탕" panose="02030604000101010101" pitchFamily="18" charset="-127"/>
              </a:rPr>
              <a:t>사이트 맵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63902" y="1337094"/>
            <a:ext cx="11904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AD3C48F-AF7E-33D6-1DE3-F1B7EDCD8D4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2" y="1413839"/>
            <a:ext cx="12060615" cy="540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1943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0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0B7D0"/>
      </a:accent1>
      <a:accent2>
        <a:srgbClr val="5B9BD5"/>
      </a:accent2>
      <a:accent3>
        <a:srgbClr val="B5A591"/>
      </a:accent3>
      <a:accent4>
        <a:srgbClr val="CF8595"/>
      </a:accent4>
      <a:accent5>
        <a:srgbClr val="CA92C4"/>
      </a:accent5>
      <a:accent6>
        <a:srgbClr val="989194"/>
      </a:accent6>
      <a:hlink>
        <a:srgbClr val="3F3F3F"/>
      </a:hlink>
      <a:folHlink>
        <a:srgbClr val="3F3F3F"/>
      </a:folHlink>
    </a:clrScheme>
    <a:fontScheme name="마루 부리 Beta_Arial">
      <a:majorFont>
        <a:latin typeface="Arial"/>
        <a:ea typeface="마루 부리 Beta"/>
        <a:cs typeface=""/>
      </a:majorFont>
      <a:minorFont>
        <a:latin typeface="Arial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2470</TotalTime>
  <Words>1044</Words>
  <Application>Microsoft Office PowerPoint</Application>
  <PresentationFormat>와이드스크린</PresentationFormat>
  <Paragraphs>266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G마켓 산스 TTF Medium</vt:lpstr>
      <vt:lpstr>마루 부리 Beta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admin</cp:lastModifiedBy>
  <cp:revision>228</cp:revision>
  <dcterms:created xsi:type="dcterms:W3CDTF">2020-10-10T02:21:24Z</dcterms:created>
  <dcterms:modified xsi:type="dcterms:W3CDTF">2024-02-19T01:48:20Z</dcterms:modified>
</cp:coreProperties>
</file>