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7432000" cy="3657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trick Chen" initials="PC" lastIdx="9" clrIdx="0">
    <p:extLst>
      <p:ext uri="{19B8F6BF-5375-455C-9EA6-DF929625EA0E}">
        <p15:presenceInfo xmlns:p15="http://schemas.microsoft.com/office/powerpoint/2012/main" userId="78e69b034e2a986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9841" autoAdjust="0"/>
    <p:restoredTop sz="94660"/>
  </p:normalViewPr>
  <p:slideViewPr>
    <p:cSldViewPr snapToGrid="0">
      <p:cViewPr>
        <p:scale>
          <a:sx n="33" d="100"/>
          <a:sy n="33" d="100"/>
        </p:scale>
        <p:origin x="749" y="-38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5985936"/>
            <a:ext cx="23317200" cy="12733867"/>
          </a:xfrm>
        </p:spPr>
        <p:txBody>
          <a:bodyPr anchor="b"/>
          <a:lstStyle>
            <a:lvl1pPr algn="ctr">
              <a:defRPr sz="18000"/>
            </a:lvl1pPr>
          </a:lstStyle>
          <a:p>
            <a:r>
              <a:rPr lang="en-US"/>
              <a:t>Click to edit Master title style</a:t>
            </a:r>
            <a:endParaRPr lang="en-US" dirty="0"/>
          </a:p>
        </p:txBody>
      </p:sp>
      <p:sp>
        <p:nvSpPr>
          <p:cNvPr id="3" name="Subtitle 2"/>
          <p:cNvSpPr>
            <a:spLocks noGrp="1"/>
          </p:cNvSpPr>
          <p:nvPr>
            <p:ph type="subTitle" idx="1"/>
          </p:nvPr>
        </p:nvSpPr>
        <p:spPr>
          <a:xfrm>
            <a:off x="3429000" y="19210869"/>
            <a:ext cx="20574000" cy="8830731"/>
          </a:xfrm>
        </p:spPr>
        <p:txBody>
          <a:bodyPr/>
          <a:lstStyle>
            <a:lvl1pPr marL="0" indent="0" algn="ctr">
              <a:buNone/>
              <a:defRPr sz="7200"/>
            </a:lvl1pPr>
            <a:lvl2pPr marL="1371600" indent="0" algn="ctr">
              <a:buNone/>
              <a:defRPr sz="6000"/>
            </a:lvl2pPr>
            <a:lvl3pPr marL="2743200" indent="0" algn="ctr">
              <a:buNone/>
              <a:defRPr sz="5400"/>
            </a:lvl3pPr>
            <a:lvl4pPr marL="4114800" indent="0" algn="ctr">
              <a:buNone/>
              <a:defRPr sz="4800"/>
            </a:lvl4pPr>
            <a:lvl5pPr marL="5486400" indent="0" algn="ctr">
              <a:buNone/>
              <a:defRPr sz="4800"/>
            </a:lvl5pPr>
            <a:lvl6pPr marL="6858000" indent="0" algn="ctr">
              <a:buNone/>
              <a:defRPr sz="4800"/>
            </a:lvl6pPr>
            <a:lvl7pPr marL="8229600" indent="0" algn="ctr">
              <a:buNone/>
              <a:defRPr sz="4800"/>
            </a:lvl7pPr>
            <a:lvl8pPr marL="9601200" indent="0" algn="ctr">
              <a:buNone/>
              <a:defRPr sz="4800"/>
            </a:lvl8pPr>
            <a:lvl9pPr marL="10972800" indent="0" algn="ctr">
              <a:buNone/>
              <a:defRPr sz="4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889832-F242-494C-BE60-5A2A79F0E390}" type="datetimeFigureOut">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8108AD-5053-4263-819C-96949B7A1980}" type="slidenum">
              <a:rPr lang="en-US" smtClean="0"/>
              <a:t>‹#›</a:t>
            </a:fld>
            <a:endParaRPr lang="en-US"/>
          </a:p>
        </p:txBody>
      </p:sp>
    </p:spTree>
    <p:extLst>
      <p:ext uri="{BB962C8B-B14F-4D97-AF65-F5344CB8AC3E}">
        <p14:creationId xmlns:p14="http://schemas.microsoft.com/office/powerpoint/2010/main" val="4055311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889832-F242-494C-BE60-5A2A79F0E390}" type="datetimeFigureOut">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8108AD-5053-4263-819C-96949B7A1980}" type="slidenum">
              <a:rPr lang="en-US" smtClean="0"/>
              <a:t>‹#›</a:t>
            </a:fld>
            <a:endParaRPr lang="en-US"/>
          </a:p>
        </p:txBody>
      </p:sp>
    </p:spTree>
    <p:extLst>
      <p:ext uri="{BB962C8B-B14F-4D97-AF65-F5344CB8AC3E}">
        <p14:creationId xmlns:p14="http://schemas.microsoft.com/office/powerpoint/2010/main" val="1972787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631027" y="1947334"/>
            <a:ext cx="5915025" cy="3099646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885952" y="1947334"/>
            <a:ext cx="17402175" cy="309964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889832-F242-494C-BE60-5A2A79F0E390}" type="datetimeFigureOut">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8108AD-5053-4263-819C-96949B7A1980}" type="slidenum">
              <a:rPr lang="en-US" smtClean="0"/>
              <a:t>‹#›</a:t>
            </a:fld>
            <a:endParaRPr lang="en-US"/>
          </a:p>
        </p:txBody>
      </p:sp>
    </p:spTree>
    <p:extLst>
      <p:ext uri="{BB962C8B-B14F-4D97-AF65-F5344CB8AC3E}">
        <p14:creationId xmlns:p14="http://schemas.microsoft.com/office/powerpoint/2010/main" val="658419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889832-F242-494C-BE60-5A2A79F0E390}" type="datetimeFigureOut">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8108AD-5053-4263-819C-96949B7A1980}" type="slidenum">
              <a:rPr lang="en-US" smtClean="0"/>
              <a:t>‹#›</a:t>
            </a:fld>
            <a:endParaRPr lang="en-US"/>
          </a:p>
        </p:txBody>
      </p:sp>
    </p:spTree>
    <p:extLst>
      <p:ext uri="{BB962C8B-B14F-4D97-AF65-F5344CB8AC3E}">
        <p14:creationId xmlns:p14="http://schemas.microsoft.com/office/powerpoint/2010/main" val="2085807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71664" y="9118611"/>
            <a:ext cx="23660100" cy="15214597"/>
          </a:xfrm>
        </p:spPr>
        <p:txBody>
          <a:bodyPr anchor="b"/>
          <a:lstStyle>
            <a:lvl1pPr>
              <a:defRPr sz="18000"/>
            </a:lvl1pPr>
          </a:lstStyle>
          <a:p>
            <a:r>
              <a:rPr lang="en-US"/>
              <a:t>Click to edit Master title style</a:t>
            </a:r>
            <a:endParaRPr lang="en-US" dirty="0"/>
          </a:p>
        </p:txBody>
      </p:sp>
      <p:sp>
        <p:nvSpPr>
          <p:cNvPr id="3" name="Text Placeholder 2"/>
          <p:cNvSpPr>
            <a:spLocks noGrp="1"/>
          </p:cNvSpPr>
          <p:nvPr>
            <p:ph type="body" idx="1"/>
          </p:nvPr>
        </p:nvSpPr>
        <p:spPr>
          <a:xfrm>
            <a:off x="1871664" y="24477144"/>
            <a:ext cx="23660100" cy="8000997"/>
          </a:xfrm>
        </p:spPr>
        <p:txBody>
          <a:bodyPr/>
          <a:lstStyle>
            <a:lvl1pPr marL="0" indent="0">
              <a:buNone/>
              <a:defRPr sz="7200">
                <a:solidFill>
                  <a:schemeClr val="tx1"/>
                </a:solidFill>
              </a:defRPr>
            </a:lvl1pPr>
            <a:lvl2pPr marL="1371600" indent="0">
              <a:buNone/>
              <a:defRPr sz="6000">
                <a:solidFill>
                  <a:schemeClr val="tx1">
                    <a:tint val="75000"/>
                  </a:schemeClr>
                </a:solidFill>
              </a:defRPr>
            </a:lvl2pPr>
            <a:lvl3pPr marL="2743200" indent="0">
              <a:buNone/>
              <a:defRPr sz="5400">
                <a:solidFill>
                  <a:schemeClr val="tx1">
                    <a:tint val="75000"/>
                  </a:schemeClr>
                </a:solidFill>
              </a:defRPr>
            </a:lvl3pPr>
            <a:lvl4pPr marL="4114800" indent="0">
              <a:buNone/>
              <a:defRPr sz="4800">
                <a:solidFill>
                  <a:schemeClr val="tx1">
                    <a:tint val="75000"/>
                  </a:schemeClr>
                </a:solidFill>
              </a:defRPr>
            </a:lvl4pPr>
            <a:lvl5pPr marL="5486400" indent="0">
              <a:buNone/>
              <a:defRPr sz="4800">
                <a:solidFill>
                  <a:schemeClr val="tx1">
                    <a:tint val="75000"/>
                  </a:schemeClr>
                </a:solidFill>
              </a:defRPr>
            </a:lvl5pPr>
            <a:lvl6pPr marL="6858000" indent="0">
              <a:buNone/>
              <a:defRPr sz="4800">
                <a:solidFill>
                  <a:schemeClr val="tx1">
                    <a:tint val="75000"/>
                  </a:schemeClr>
                </a:solidFill>
              </a:defRPr>
            </a:lvl6pPr>
            <a:lvl7pPr marL="8229600" indent="0">
              <a:buNone/>
              <a:defRPr sz="4800">
                <a:solidFill>
                  <a:schemeClr val="tx1">
                    <a:tint val="75000"/>
                  </a:schemeClr>
                </a:solidFill>
              </a:defRPr>
            </a:lvl7pPr>
            <a:lvl8pPr marL="9601200" indent="0">
              <a:buNone/>
              <a:defRPr sz="4800">
                <a:solidFill>
                  <a:schemeClr val="tx1">
                    <a:tint val="75000"/>
                  </a:schemeClr>
                </a:solidFill>
              </a:defRPr>
            </a:lvl8pPr>
            <a:lvl9pPr marL="10972800" indent="0">
              <a:buNone/>
              <a:defRPr sz="4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889832-F242-494C-BE60-5A2A79F0E390}" type="datetimeFigureOut">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8108AD-5053-4263-819C-96949B7A1980}" type="slidenum">
              <a:rPr lang="en-US" smtClean="0"/>
              <a:t>‹#›</a:t>
            </a:fld>
            <a:endParaRPr lang="en-US"/>
          </a:p>
        </p:txBody>
      </p:sp>
    </p:spTree>
    <p:extLst>
      <p:ext uri="{BB962C8B-B14F-4D97-AF65-F5344CB8AC3E}">
        <p14:creationId xmlns:p14="http://schemas.microsoft.com/office/powerpoint/2010/main" val="2271531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885950" y="9736667"/>
            <a:ext cx="11658600" cy="23207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3887450" y="9736667"/>
            <a:ext cx="11658600" cy="23207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889832-F242-494C-BE60-5A2A79F0E390}" type="datetimeFigureOut">
              <a:rPr lang="en-US" smtClean="0"/>
              <a:t>11/25/2019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8108AD-5053-4263-819C-96949B7A1980}" type="slidenum">
              <a:rPr lang="en-US" smtClean="0"/>
              <a:t>‹#›</a:t>
            </a:fld>
            <a:endParaRPr lang="en-US"/>
          </a:p>
        </p:txBody>
      </p:sp>
    </p:spTree>
    <p:extLst>
      <p:ext uri="{BB962C8B-B14F-4D97-AF65-F5344CB8AC3E}">
        <p14:creationId xmlns:p14="http://schemas.microsoft.com/office/powerpoint/2010/main" val="2573211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89523" y="1947342"/>
            <a:ext cx="23660100" cy="706966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889526" y="8966203"/>
            <a:ext cx="11605020" cy="4394197"/>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Click to edit Master text styles</a:t>
            </a:r>
          </a:p>
        </p:txBody>
      </p:sp>
      <p:sp>
        <p:nvSpPr>
          <p:cNvPr id="4" name="Content Placeholder 3"/>
          <p:cNvSpPr>
            <a:spLocks noGrp="1"/>
          </p:cNvSpPr>
          <p:nvPr>
            <p:ph sz="half" idx="2"/>
          </p:nvPr>
        </p:nvSpPr>
        <p:spPr>
          <a:xfrm>
            <a:off x="1889526" y="13360400"/>
            <a:ext cx="11605020" cy="19651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3887452" y="8966203"/>
            <a:ext cx="11662173" cy="4394197"/>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Click to edit Master text styles</a:t>
            </a:r>
          </a:p>
        </p:txBody>
      </p:sp>
      <p:sp>
        <p:nvSpPr>
          <p:cNvPr id="6" name="Content Placeholder 5"/>
          <p:cNvSpPr>
            <a:spLocks noGrp="1"/>
          </p:cNvSpPr>
          <p:nvPr>
            <p:ph sz="quarter" idx="4"/>
          </p:nvPr>
        </p:nvSpPr>
        <p:spPr>
          <a:xfrm>
            <a:off x="13887452" y="13360400"/>
            <a:ext cx="11662173" cy="19651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889832-F242-494C-BE60-5A2A79F0E390}" type="datetimeFigureOut">
              <a:rPr lang="en-US" smtClean="0"/>
              <a:t>11/25/2019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8108AD-5053-4263-819C-96949B7A1980}" type="slidenum">
              <a:rPr lang="en-US" smtClean="0"/>
              <a:t>‹#›</a:t>
            </a:fld>
            <a:endParaRPr lang="en-US"/>
          </a:p>
        </p:txBody>
      </p:sp>
    </p:spTree>
    <p:extLst>
      <p:ext uri="{BB962C8B-B14F-4D97-AF65-F5344CB8AC3E}">
        <p14:creationId xmlns:p14="http://schemas.microsoft.com/office/powerpoint/2010/main" val="3162650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889832-F242-494C-BE60-5A2A79F0E390}" type="datetimeFigureOut">
              <a:rPr lang="en-US" smtClean="0"/>
              <a:t>11/25/2019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8108AD-5053-4263-819C-96949B7A1980}" type="slidenum">
              <a:rPr lang="en-US" smtClean="0"/>
              <a:t>‹#›</a:t>
            </a:fld>
            <a:endParaRPr lang="en-US"/>
          </a:p>
        </p:txBody>
      </p:sp>
    </p:spTree>
    <p:extLst>
      <p:ext uri="{BB962C8B-B14F-4D97-AF65-F5344CB8AC3E}">
        <p14:creationId xmlns:p14="http://schemas.microsoft.com/office/powerpoint/2010/main" val="3145604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889832-F242-494C-BE60-5A2A79F0E390}" type="datetimeFigureOut">
              <a:rPr lang="en-US" smtClean="0"/>
              <a:t>11/25/2019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8108AD-5053-4263-819C-96949B7A1980}" type="slidenum">
              <a:rPr lang="en-US" smtClean="0"/>
              <a:t>‹#›</a:t>
            </a:fld>
            <a:endParaRPr lang="en-US"/>
          </a:p>
        </p:txBody>
      </p:sp>
    </p:spTree>
    <p:extLst>
      <p:ext uri="{BB962C8B-B14F-4D97-AF65-F5344CB8AC3E}">
        <p14:creationId xmlns:p14="http://schemas.microsoft.com/office/powerpoint/2010/main" val="1223035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2438400"/>
            <a:ext cx="8847534" cy="8534400"/>
          </a:xfrm>
        </p:spPr>
        <p:txBody>
          <a:bodyPr anchor="b"/>
          <a:lstStyle>
            <a:lvl1pPr>
              <a:defRPr sz="9600"/>
            </a:lvl1pPr>
          </a:lstStyle>
          <a:p>
            <a:r>
              <a:rPr lang="en-US"/>
              <a:t>Click to edit Master title style</a:t>
            </a:r>
            <a:endParaRPr lang="en-US" dirty="0"/>
          </a:p>
        </p:txBody>
      </p:sp>
      <p:sp>
        <p:nvSpPr>
          <p:cNvPr id="3" name="Content Placeholder 2"/>
          <p:cNvSpPr>
            <a:spLocks noGrp="1"/>
          </p:cNvSpPr>
          <p:nvPr>
            <p:ph idx="1"/>
          </p:nvPr>
        </p:nvSpPr>
        <p:spPr>
          <a:xfrm>
            <a:off x="11662173" y="5266275"/>
            <a:ext cx="13887450" cy="25992667"/>
          </a:xfrm>
        </p:spPr>
        <p:txBody>
          <a:bodyPr/>
          <a:lstStyle>
            <a:lvl1pPr>
              <a:defRPr sz="9600"/>
            </a:lvl1pPr>
            <a:lvl2pPr>
              <a:defRPr sz="8400"/>
            </a:lvl2pPr>
            <a:lvl3pPr>
              <a:defRPr sz="7200"/>
            </a:lvl3pPr>
            <a:lvl4pPr>
              <a:defRPr sz="6000"/>
            </a:lvl4pPr>
            <a:lvl5pPr>
              <a:defRPr sz="6000"/>
            </a:lvl5pPr>
            <a:lvl6pPr>
              <a:defRPr sz="6000"/>
            </a:lvl6pPr>
            <a:lvl7pPr>
              <a:defRPr sz="6000"/>
            </a:lvl7pPr>
            <a:lvl8pPr>
              <a:defRPr sz="6000"/>
            </a:lvl8pPr>
            <a:lvl9pPr>
              <a:defRPr sz="6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889523" y="10972800"/>
            <a:ext cx="8847534" cy="20328469"/>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a:t>Click to edit Master text styles</a:t>
            </a:r>
          </a:p>
        </p:txBody>
      </p:sp>
      <p:sp>
        <p:nvSpPr>
          <p:cNvPr id="5" name="Date Placeholder 4"/>
          <p:cNvSpPr>
            <a:spLocks noGrp="1"/>
          </p:cNvSpPr>
          <p:nvPr>
            <p:ph type="dt" sz="half" idx="10"/>
          </p:nvPr>
        </p:nvSpPr>
        <p:spPr/>
        <p:txBody>
          <a:bodyPr/>
          <a:lstStyle/>
          <a:p>
            <a:fld id="{7F889832-F242-494C-BE60-5A2A79F0E390}" type="datetimeFigureOut">
              <a:rPr lang="en-US" smtClean="0"/>
              <a:t>11/25/2019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8108AD-5053-4263-819C-96949B7A1980}" type="slidenum">
              <a:rPr lang="en-US" smtClean="0"/>
              <a:t>‹#›</a:t>
            </a:fld>
            <a:endParaRPr lang="en-US"/>
          </a:p>
        </p:txBody>
      </p:sp>
    </p:spTree>
    <p:extLst>
      <p:ext uri="{BB962C8B-B14F-4D97-AF65-F5344CB8AC3E}">
        <p14:creationId xmlns:p14="http://schemas.microsoft.com/office/powerpoint/2010/main" val="2451995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2438400"/>
            <a:ext cx="8847534" cy="8534400"/>
          </a:xfrm>
        </p:spPr>
        <p:txBody>
          <a:bodyPr anchor="b"/>
          <a:lstStyle>
            <a:lvl1pPr>
              <a:defRPr sz="9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62173" y="5266275"/>
            <a:ext cx="13887450" cy="25992667"/>
          </a:xfrm>
        </p:spPr>
        <p:txBody>
          <a:bodyPr anchor="t"/>
          <a:lstStyle>
            <a:lvl1pPr marL="0" indent="0">
              <a:buNone/>
              <a:defRPr sz="9600"/>
            </a:lvl1pPr>
            <a:lvl2pPr marL="1371600" indent="0">
              <a:buNone/>
              <a:defRPr sz="8400"/>
            </a:lvl2pPr>
            <a:lvl3pPr marL="2743200" indent="0">
              <a:buNone/>
              <a:defRPr sz="7200"/>
            </a:lvl3pPr>
            <a:lvl4pPr marL="4114800" indent="0">
              <a:buNone/>
              <a:defRPr sz="6000"/>
            </a:lvl4pPr>
            <a:lvl5pPr marL="5486400" indent="0">
              <a:buNone/>
              <a:defRPr sz="6000"/>
            </a:lvl5pPr>
            <a:lvl6pPr marL="6858000" indent="0">
              <a:buNone/>
              <a:defRPr sz="6000"/>
            </a:lvl6pPr>
            <a:lvl7pPr marL="8229600" indent="0">
              <a:buNone/>
              <a:defRPr sz="6000"/>
            </a:lvl7pPr>
            <a:lvl8pPr marL="9601200" indent="0">
              <a:buNone/>
              <a:defRPr sz="6000"/>
            </a:lvl8pPr>
            <a:lvl9pPr marL="10972800" indent="0">
              <a:buNone/>
              <a:defRPr sz="6000"/>
            </a:lvl9pPr>
          </a:lstStyle>
          <a:p>
            <a:r>
              <a:rPr lang="en-US"/>
              <a:t>Click icon to add picture</a:t>
            </a:r>
            <a:endParaRPr lang="en-US" dirty="0"/>
          </a:p>
        </p:txBody>
      </p:sp>
      <p:sp>
        <p:nvSpPr>
          <p:cNvPr id="4" name="Text Placeholder 3"/>
          <p:cNvSpPr>
            <a:spLocks noGrp="1"/>
          </p:cNvSpPr>
          <p:nvPr>
            <p:ph type="body" sz="half" idx="2"/>
          </p:nvPr>
        </p:nvSpPr>
        <p:spPr>
          <a:xfrm>
            <a:off x="1889523" y="10972800"/>
            <a:ext cx="8847534" cy="20328469"/>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a:t>Click to edit Master text styles</a:t>
            </a:r>
          </a:p>
        </p:txBody>
      </p:sp>
      <p:sp>
        <p:nvSpPr>
          <p:cNvPr id="5" name="Date Placeholder 4"/>
          <p:cNvSpPr>
            <a:spLocks noGrp="1"/>
          </p:cNvSpPr>
          <p:nvPr>
            <p:ph type="dt" sz="half" idx="10"/>
          </p:nvPr>
        </p:nvSpPr>
        <p:spPr/>
        <p:txBody>
          <a:bodyPr/>
          <a:lstStyle/>
          <a:p>
            <a:fld id="{7F889832-F242-494C-BE60-5A2A79F0E390}" type="datetimeFigureOut">
              <a:rPr lang="en-US" smtClean="0"/>
              <a:t>11/25/2019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8108AD-5053-4263-819C-96949B7A1980}" type="slidenum">
              <a:rPr lang="en-US" smtClean="0"/>
              <a:t>‹#›</a:t>
            </a:fld>
            <a:endParaRPr lang="en-US"/>
          </a:p>
        </p:txBody>
      </p:sp>
    </p:spTree>
    <p:extLst>
      <p:ext uri="{BB962C8B-B14F-4D97-AF65-F5344CB8AC3E}">
        <p14:creationId xmlns:p14="http://schemas.microsoft.com/office/powerpoint/2010/main" val="73298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85950" y="1947342"/>
            <a:ext cx="23660100" cy="706966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885950" y="9736667"/>
            <a:ext cx="23660100" cy="23207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885950" y="33900542"/>
            <a:ext cx="6172200" cy="1947333"/>
          </a:xfrm>
          <a:prstGeom prst="rect">
            <a:avLst/>
          </a:prstGeom>
        </p:spPr>
        <p:txBody>
          <a:bodyPr vert="horz" lIns="91440" tIns="45720" rIns="91440" bIns="45720" rtlCol="0" anchor="ctr"/>
          <a:lstStyle>
            <a:lvl1pPr algn="l">
              <a:defRPr sz="3600">
                <a:solidFill>
                  <a:schemeClr val="tx1">
                    <a:tint val="75000"/>
                  </a:schemeClr>
                </a:solidFill>
              </a:defRPr>
            </a:lvl1pPr>
          </a:lstStyle>
          <a:p>
            <a:fld id="{7F889832-F242-494C-BE60-5A2A79F0E390}" type="datetimeFigureOut">
              <a:rPr lang="en-US" smtClean="0"/>
              <a:t>11/25/2019</a:t>
            </a:fld>
            <a:endParaRPr lang="en-US"/>
          </a:p>
        </p:txBody>
      </p:sp>
      <p:sp>
        <p:nvSpPr>
          <p:cNvPr id="5" name="Footer Placeholder 4"/>
          <p:cNvSpPr>
            <a:spLocks noGrp="1"/>
          </p:cNvSpPr>
          <p:nvPr>
            <p:ph type="ftr" sz="quarter" idx="3"/>
          </p:nvPr>
        </p:nvSpPr>
        <p:spPr>
          <a:xfrm>
            <a:off x="9086850" y="33900542"/>
            <a:ext cx="9258300" cy="1947333"/>
          </a:xfrm>
          <a:prstGeom prst="rect">
            <a:avLst/>
          </a:prstGeom>
        </p:spPr>
        <p:txBody>
          <a:bodyPr vert="horz" lIns="91440" tIns="45720" rIns="91440" bIns="45720" rtlCol="0" anchor="ctr"/>
          <a:lstStyle>
            <a:lvl1pPr algn="ctr">
              <a:defRPr sz="3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9373850" y="33900542"/>
            <a:ext cx="6172200" cy="1947333"/>
          </a:xfrm>
          <a:prstGeom prst="rect">
            <a:avLst/>
          </a:prstGeom>
        </p:spPr>
        <p:txBody>
          <a:bodyPr vert="horz" lIns="91440" tIns="45720" rIns="91440" bIns="45720" rtlCol="0" anchor="ctr"/>
          <a:lstStyle>
            <a:lvl1pPr algn="r">
              <a:defRPr sz="3600">
                <a:solidFill>
                  <a:schemeClr val="tx1">
                    <a:tint val="75000"/>
                  </a:schemeClr>
                </a:solidFill>
              </a:defRPr>
            </a:lvl1pPr>
          </a:lstStyle>
          <a:p>
            <a:fld id="{AA8108AD-5053-4263-819C-96949B7A1980}" type="slidenum">
              <a:rPr lang="en-US" smtClean="0"/>
              <a:t>‹#›</a:t>
            </a:fld>
            <a:endParaRPr lang="en-US"/>
          </a:p>
        </p:txBody>
      </p:sp>
    </p:spTree>
    <p:extLst>
      <p:ext uri="{BB962C8B-B14F-4D97-AF65-F5344CB8AC3E}">
        <p14:creationId xmlns:p14="http://schemas.microsoft.com/office/powerpoint/2010/main" val="37515596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743200" rtl="0" eaLnBrk="1" latinLnBrk="0" hangingPunct="1">
        <a:lnSpc>
          <a:spcPct val="90000"/>
        </a:lnSpc>
        <a:spcBef>
          <a:spcPct val="0"/>
        </a:spcBef>
        <a:buNone/>
        <a:defRPr sz="13200" kern="1200">
          <a:solidFill>
            <a:schemeClr val="tx1"/>
          </a:solidFill>
          <a:latin typeface="+mj-lt"/>
          <a:ea typeface="+mj-ea"/>
          <a:cs typeface="+mj-cs"/>
        </a:defRPr>
      </a:lvl1pPr>
    </p:titleStyle>
    <p:bodyStyle>
      <a:lvl1pPr marL="685800" indent="-685800" algn="l" defTabSz="2743200" rtl="0" eaLnBrk="1" latinLnBrk="0" hangingPunct="1">
        <a:lnSpc>
          <a:spcPct val="90000"/>
        </a:lnSpc>
        <a:spcBef>
          <a:spcPts val="3000"/>
        </a:spcBef>
        <a:buFont typeface="Arial" panose="020B0604020202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panose="020B0604020202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panose="020B0604020202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p:bodyStyle>
    <p:otherStyle>
      <a:defPPr>
        <a:defRPr lang="en-US"/>
      </a:defPPr>
      <a:lvl1pPr marL="0" algn="l" defTabSz="2743200" rtl="0" eaLnBrk="1" latinLnBrk="0" hangingPunct="1">
        <a:defRPr sz="5400" kern="1200">
          <a:solidFill>
            <a:schemeClr val="tx1"/>
          </a:solidFill>
          <a:latin typeface="+mn-lt"/>
          <a:ea typeface="+mn-ea"/>
          <a:cs typeface="+mn-cs"/>
        </a:defRPr>
      </a:lvl1pPr>
      <a:lvl2pPr marL="1371600" algn="l" defTabSz="2743200" rtl="0" eaLnBrk="1" latinLnBrk="0" hangingPunct="1">
        <a:defRPr sz="5400" kern="1200">
          <a:solidFill>
            <a:schemeClr val="tx1"/>
          </a:solidFill>
          <a:latin typeface="+mn-lt"/>
          <a:ea typeface="+mn-ea"/>
          <a:cs typeface="+mn-cs"/>
        </a:defRPr>
      </a:lvl2pPr>
      <a:lvl3pPr marL="2743200" algn="l" defTabSz="2743200" rtl="0" eaLnBrk="1" latinLnBrk="0" hangingPunct="1">
        <a:defRPr sz="5400" kern="1200">
          <a:solidFill>
            <a:schemeClr val="tx1"/>
          </a:solidFill>
          <a:latin typeface="+mn-lt"/>
          <a:ea typeface="+mn-ea"/>
          <a:cs typeface="+mn-cs"/>
        </a:defRPr>
      </a:lvl3pPr>
      <a:lvl4pPr marL="4114800" algn="l" defTabSz="2743200" rtl="0" eaLnBrk="1" latinLnBrk="0" hangingPunct="1">
        <a:defRPr sz="5400" kern="1200">
          <a:solidFill>
            <a:schemeClr val="tx1"/>
          </a:solidFill>
          <a:latin typeface="+mn-lt"/>
          <a:ea typeface="+mn-ea"/>
          <a:cs typeface="+mn-cs"/>
        </a:defRPr>
      </a:lvl4pPr>
      <a:lvl5pPr marL="5486400" algn="l" defTabSz="2743200" rtl="0" eaLnBrk="1" latinLnBrk="0" hangingPunct="1">
        <a:defRPr sz="5400" kern="1200">
          <a:solidFill>
            <a:schemeClr val="tx1"/>
          </a:solidFill>
          <a:latin typeface="+mn-lt"/>
          <a:ea typeface="+mn-ea"/>
          <a:cs typeface="+mn-cs"/>
        </a:defRPr>
      </a:lvl5pPr>
      <a:lvl6pPr marL="6858000" algn="l" defTabSz="2743200" rtl="0" eaLnBrk="1" latinLnBrk="0" hangingPunct="1">
        <a:defRPr sz="5400" kern="1200">
          <a:solidFill>
            <a:schemeClr val="tx1"/>
          </a:solidFill>
          <a:latin typeface="+mn-lt"/>
          <a:ea typeface="+mn-ea"/>
          <a:cs typeface="+mn-cs"/>
        </a:defRPr>
      </a:lvl6pPr>
      <a:lvl7pPr marL="8229600" algn="l" defTabSz="2743200" rtl="0" eaLnBrk="1" latinLnBrk="0" hangingPunct="1">
        <a:defRPr sz="5400" kern="1200">
          <a:solidFill>
            <a:schemeClr val="tx1"/>
          </a:solidFill>
          <a:latin typeface="+mn-lt"/>
          <a:ea typeface="+mn-ea"/>
          <a:cs typeface="+mn-cs"/>
        </a:defRPr>
      </a:lvl7pPr>
      <a:lvl8pPr marL="9601200" algn="l" defTabSz="2743200" rtl="0" eaLnBrk="1" latinLnBrk="0" hangingPunct="1">
        <a:defRPr sz="5400" kern="1200">
          <a:solidFill>
            <a:schemeClr val="tx1"/>
          </a:solidFill>
          <a:latin typeface="+mn-lt"/>
          <a:ea typeface="+mn-ea"/>
          <a:cs typeface="+mn-cs"/>
        </a:defRPr>
      </a:lvl8pPr>
      <a:lvl9pPr marL="10972800" algn="l" defTabSz="2743200" rtl="0" eaLnBrk="1" latinLnBrk="0" hangingPunct="1">
        <a:defRPr sz="5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hyperlink" Target="https://www.portfoliovisualizer.com/backtest-portfolio" TargetMode="External"/><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34144-8160-4DFC-A324-CCDAF1A33BAB}"/>
              </a:ext>
            </a:extLst>
          </p:cNvPr>
          <p:cNvSpPr>
            <a:spLocks noGrp="1"/>
          </p:cNvSpPr>
          <p:nvPr>
            <p:ph type="ctrTitle"/>
          </p:nvPr>
        </p:nvSpPr>
        <p:spPr>
          <a:xfrm>
            <a:off x="281354" y="279729"/>
            <a:ext cx="17256369" cy="2472263"/>
          </a:xfrm>
          <a:solidFill>
            <a:schemeClr val="tx2"/>
          </a:solidFill>
        </p:spPr>
        <p:txBody>
          <a:bodyPr anchor="ctr">
            <a:normAutofit/>
          </a:bodyPr>
          <a:lstStyle/>
          <a:p>
            <a:pPr algn="l"/>
            <a:r>
              <a:rPr lang="en-US" sz="7200" dirty="0">
                <a:solidFill>
                  <a:schemeClr val="bg1"/>
                </a:solidFill>
              </a:rPr>
              <a:t>   Team 113: Portfolio Management Tool</a:t>
            </a:r>
          </a:p>
        </p:txBody>
      </p:sp>
      <p:grpSp>
        <p:nvGrpSpPr>
          <p:cNvPr id="11" name="Group 10">
            <a:extLst>
              <a:ext uri="{FF2B5EF4-FFF2-40B4-BE49-F238E27FC236}">
                <a16:creationId xmlns:a16="http://schemas.microsoft.com/office/drawing/2014/main" id="{D4FC72FC-02C6-4C84-91D8-B9CF951F569E}"/>
              </a:ext>
            </a:extLst>
          </p:cNvPr>
          <p:cNvGrpSpPr/>
          <p:nvPr/>
        </p:nvGrpSpPr>
        <p:grpSpPr>
          <a:xfrm>
            <a:off x="15637714" y="279729"/>
            <a:ext cx="6125007" cy="2472264"/>
            <a:chOff x="15637714" y="279729"/>
            <a:chExt cx="6125007" cy="2472264"/>
          </a:xfrm>
        </p:grpSpPr>
        <p:sp useBgFill="1">
          <p:nvSpPr>
            <p:cNvPr id="5" name="Rectangle 4">
              <a:extLst>
                <a:ext uri="{FF2B5EF4-FFF2-40B4-BE49-F238E27FC236}">
                  <a16:creationId xmlns:a16="http://schemas.microsoft.com/office/drawing/2014/main" id="{573394E5-6068-46A0-BCA0-CB68609B4524}"/>
                </a:ext>
              </a:extLst>
            </p:cNvPr>
            <p:cNvSpPr/>
            <p:nvPr/>
          </p:nvSpPr>
          <p:spPr>
            <a:xfrm>
              <a:off x="15879559" y="279729"/>
              <a:ext cx="5883162" cy="24722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F7AB906C-13F1-4925-80DE-08A78EAE14D6}"/>
                </a:ext>
              </a:extLst>
            </p:cNvPr>
            <p:cNvSpPr/>
            <p:nvPr/>
          </p:nvSpPr>
          <p:spPr>
            <a:xfrm>
              <a:off x="17104881" y="914400"/>
              <a:ext cx="4170159" cy="18375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id="{ABA46ABC-C56F-4AAC-BCBA-D6792E13E355}"/>
                </a:ext>
              </a:extLst>
            </p:cNvPr>
            <p:cNvSpPr/>
            <p:nvPr/>
          </p:nvSpPr>
          <p:spPr>
            <a:xfrm rot="5400000">
              <a:off x="17725330" y="-44789"/>
              <a:ext cx="1837592" cy="3438634"/>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ight Triangle 3">
              <a:extLst>
                <a:ext uri="{FF2B5EF4-FFF2-40B4-BE49-F238E27FC236}">
                  <a16:creationId xmlns:a16="http://schemas.microsoft.com/office/drawing/2014/main" id="{1390E6CA-900A-4D59-A5B0-E4A2BB391AD4}"/>
                </a:ext>
              </a:extLst>
            </p:cNvPr>
            <p:cNvSpPr/>
            <p:nvPr/>
          </p:nvSpPr>
          <p:spPr>
            <a:xfrm rot="5400000">
              <a:off x="17021130" y="-861839"/>
              <a:ext cx="2472263" cy="4755402"/>
            </a:xfrm>
            <a:prstGeom prst="rtTriangl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DB104DCA-A3C9-4395-B8D5-B022452D3B81}"/>
                </a:ext>
              </a:extLst>
            </p:cNvPr>
            <p:cNvSpPr/>
            <p:nvPr/>
          </p:nvSpPr>
          <p:spPr>
            <a:xfrm rot="5400000">
              <a:off x="16438235" y="-203457"/>
              <a:ext cx="1837592" cy="3438634"/>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4C41CE69-A9D9-478A-9724-6DDF25A5DD57}"/>
              </a:ext>
            </a:extLst>
          </p:cNvPr>
          <p:cNvSpPr txBox="1"/>
          <p:nvPr/>
        </p:nvSpPr>
        <p:spPr>
          <a:xfrm>
            <a:off x="20457227" y="279727"/>
            <a:ext cx="6787203" cy="2585323"/>
          </a:xfrm>
          <a:prstGeom prst="rect">
            <a:avLst/>
          </a:prstGeom>
          <a:noFill/>
        </p:spPr>
        <p:txBody>
          <a:bodyPr wrap="square" rtlCol="0">
            <a:spAutoFit/>
          </a:bodyPr>
          <a:lstStyle/>
          <a:p>
            <a:r>
              <a:rPr lang="en-US" sz="3600" dirty="0"/>
              <a:t>Richard Albright (ralbright7)</a:t>
            </a:r>
          </a:p>
          <a:p>
            <a:r>
              <a:rPr lang="en-US" sz="3600" dirty="0"/>
              <a:t>Patrick Chen (pchen43)</a:t>
            </a:r>
          </a:p>
          <a:p>
            <a:r>
              <a:rPr lang="en-US" sz="3600" dirty="0"/>
              <a:t>Ben Hurt (bhurt3)</a:t>
            </a:r>
          </a:p>
          <a:p>
            <a:r>
              <a:rPr lang="en-US" sz="3600" dirty="0"/>
              <a:t>Rabah </a:t>
            </a:r>
            <a:r>
              <a:rPr lang="en-US" sz="3600" dirty="0" err="1"/>
              <a:t>Ouldnoughi</a:t>
            </a:r>
            <a:r>
              <a:rPr lang="en-US" sz="3600" dirty="0"/>
              <a:t> (rouldnoughi3)</a:t>
            </a:r>
          </a:p>
          <a:p>
            <a:endParaRPr lang="en-US" dirty="0"/>
          </a:p>
        </p:txBody>
      </p:sp>
      <p:sp>
        <p:nvSpPr>
          <p:cNvPr id="13" name="Title 1">
            <a:extLst>
              <a:ext uri="{FF2B5EF4-FFF2-40B4-BE49-F238E27FC236}">
                <a16:creationId xmlns:a16="http://schemas.microsoft.com/office/drawing/2014/main" id="{D343F9C1-55F3-4D26-95C6-6EBCB195A599}"/>
              </a:ext>
            </a:extLst>
          </p:cNvPr>
          <p:cNvSpPr txBox="1">
            <a:spLocks/>
          </p:cNvSpPr>
          <p:nvPr/>
        </p:nvSpPr>
        <p:spPr>
          <a:xfrm>
            <a:off x="1242647" y="3069327"/>
            <a:ext cx="15429913" cy="914400"/>
          </a:xfrm>
          <a:prstGeom prst="rect">
            <a:avLst/>
          </a:prstGeom>
          <a:solidFill>
            <a:schemeClr val="tx2"/>
          </a:solidFill>
        </p:spPr>
        <p:txBody>
          <a:bodyPr vert="horz" lIns="91440" tIns="45720" rIns="91440" bIns="45720" rtlCol="0" anchor="ctr">
            <a:normAutofit/>
          </a:bodyPr>
          <a:lstStyle>
            <a:lvl1pPr algn="ctr" defTabSz="2743200" rtl="0" eaLnBrk="1" latinLnBrk="0" hangingPunct="1">
              <a:lnSpc>
                <a:spcPct val="90000"/>
              </a:lnSpc>
              <a:spcBef>
                <a:spcPct val="0"/>
              </a:spcBef>
              <a:buNone/>
              <a:defRPr sz="18000" kern="1200">
                <a:solidFill>
                  <a:schemeClr val="tx1"/>
                </a:solidFill>
                <a:latin typeface="+mj-lt"/>
                <a:ea typeface="+mj-ea"/>
                <a:cs typeface="+mj-cs"/>
              </a:defRPr>
            </a:lvl1pPr>
          </a:lstStyle>
          <a:p>
            <a:r>
              <a:rPr lang="en-US" sz="2600" b="1" dirty="0">
                <a:solidFill>
                  <a:schemeClr val="bg1"/>
                </a:solidFill>
              </a:rPr>
              <a:t>Overview</a:t>
            </a:r>
          </a:p>
        </p:txBody>
      </p:sp>
      <p:sp>
        <p:nvSpPr>
          <p:cNvPr id="14" name="Title 1">
            <a:extLst>
              <a:ext uri="{FF2B5EF4-FFF2-40B4-BE49-F238E27FC236}">
                <a16:creationId xmlns:a16="http://schemas.microsoft.com/office/drawing/2014/main" id="{FE0D940D-F846-42D2-AEAF-DCEF9C695499}"/>
              </a:ext>
            </a:extLst>
          </p:cNvPr>
          <p:cNvSpPr txBox="1">
            <a:spLocks/>
          </p:cNvSpPr>
          <p:nvPr/>
        </p:nvSpPr>
        <p:spPr>
          <a:xfrm>
            <a:off x="281354" y="3069327"/>
            <a:ext cx="914400" cy="914400"/>
          </a:xfrm>
          <a:prstGeom prst="rect">
            <a:avLst/>
          </a:prstGeom>
          <a:solidFill>
            <a:schemeClr val="accent4">
              <a:lumMod val="75000"/>
            </a:schemeClr>
          </a:solidFill>
        </p:spPr>
        <p:txBody>
          <a:bodyPr vert="horz" lIns="91440" tIns="45720" rIns="91440" bIns="45720" rtlCol="0" anchor="ctr">
            <a:normAutofit/>
          </a:bodyPr>
          <a:lstStyle>
            <a:lvl1pPr algn="ctr" defTabSz="2743200" rtl="0" eaLnBrk="1" latinLnBrk="0" hangingPunct="1">
              <a:lnSpc>
                <a:spcPct val="90000"/>
              </a:lnSpc>
              <a:spcBef>
                <a:spcPct val="0"/>
              </a:spcBef>
              <a:buNone/>
              <a:defRPr sz="18000" kern="1200">
                <a:solidFill>
                  <a:schemeClr val="tx1"/>
                </a:solidFill>
                <a:latin typeface="+mj-lt"/>
                <a:ea typeface="+mj-ea"/>
                <a:cs typeface="+mj-cs"/>
              </a:defRPr>
            </a:lvl1pPr>
          </a:lstStyle>
          <a:p>
            <a:endParaRPr lang="en-US" sz="2600" b="1" dirty="0">
              <a:solidFill>
                <a:schemeClr val="bg1"/>
              </a:solidFill>
            </a:endParaRPr>
          </a:p>
        </p:txBody>
      </p:sp>
      <p:sp>
        <p:nvSpPr>
          <p:cNvPr id="15" name="TextBox 14">
            <a:extLst>
              <a:ext uri="{FF2B5EF4-FFF2-40B4-BE49-F238E27FC236}">
                <a16:creationId xmlns:a16="http://schemas.microsoft.com/office/drawing/2014/main" id="{5EC718F8-5648-4E4E-A44B-A7A93A3F3C59}"/>
              </a:ext>
            </a:extLst>
          </p:cNvPr>
          <p:cNvSpPr txBox="1"/>
          <p:nvPr/>
        </p:nvSpPr>
        <p:spPr>
          <a:xfrm>
            <a:off x="281354" y="4054210"/>
            <a:ext cx="15356360" cy="4247317"/>
          </a:xfrm>
          <a:prstGeom prst="rect">
            <a:avLst/>
          </a:prstGeom>
          <a:noFill/>
        </p:spPr>
        <p:txBody>
          <a:bodyPr wrap="square" rtlCol="0">
            <a:spAutoFit/>
          </a:bodyPr>
          <a:lstStyle/>
          <a:p>
            <a:r>
              <a:rPr lang="en-US" b="1" dirty="0"/>
              <a:t>Introduction</a:t>
            </a:r>
            <a:r>
              <a:rPr lang="en-US" dirty="0"/>
              <a:t>: </a:t>
            </a:r>
          </a:p>
          <a:p>
            <a:r>
              <a:rPr lang="en-US" dirty="0"/>
              <a:t>There are many tools in the world for portfolio management, but have at least one of the following two problems: </a:t>
            </a:r>
          </a:p>
          <a:p>
            <a:pPr marL="342900" indent="-342900">
              <a:buAutoNum type="arabicPeriod"/>
            </a:pPr>
            <a:r>
              <a:rPr lang="en-US" dirty="0"/>
              <a:t>They are not free</a:t>
            </a:r>
          </a:p>
          <a:p>
            <a:pPr marL="342900" indent="-342900">
              <a:buAutoNum type="arabicPeriod"/>
            </a:pPr>
            <a:r>
              <a:rPr lang="en-US" dirty="0"/>
              <a:t>They are not simple to use or understand</a:t>
            </a:r>
          </a:p>
          <a:p>
            <a:endParaRPr lang="en-US" dirty="0"/>
          </a:p>
          <a:p>
            <a:r>
              <a:rPr lang="en-US" dirty="0"/>
              <a:t>Our project hopes to improve upon both of these aspects.  The application we have built is a long-only stock portfolio management tool for analyzing historical performance of a user-defined portfolio </a:t>
            </a:r>
            <a:r>
              <a:rPr lang="en-US" dirty="0" err="1"/>
              <a:t>ofstocks</a:t>
            </a:r>
            <a:r>
              <a:rPr lang="en-US" dirty="0"/>
              <a:t> that is geared towards the individual investor. The tool will plot the return history and sources, and performance metrics of a portfolio entered by the user. </a:t>
            </a:r>
          </a:p>
          <a:p>
            <a:endParaRPr lang="en-US" dirty="0"/>
          </a:p>
          <a:p>
            <a:r>
              <a:rPr lang="en-US" dirty="0"/>
              <a:t>A free and beginner-friendly stock portfolio management tool will empower new investors to feel more confident and make more informed financial decisions. This will be of direct use to the DIY, individual, and non-institutional investor who doesn’t have access or necessarily the training to use more sophisticated applications.</a:t>
            </a:r>
          </a:p>
          <a:p>
            <a:endParaRPr lang="en-US" dirty="0"/>
          </a:p>
          <a:p>
            <a:r>
              <a:rPr lang="en-US" dirty="0"/>
              <a:t>The idea is to focus on answering the questions asked by the majority of individual investors performing this type of analysis, instead of pursuing a more complete response to all the answers an investor might ask.</a:t>
            </a:r>
          </a:p>
          <a:p>
            <a:endParaRPr lang="en-US" dirty="0"/>
          </a:p>
        </p:txBody>
      </p:sp>
      <p:sp>
        <p:nvSpPr>
          <p:cNvPr id="17" name="Title 1">
            <a:extLst>
              <a:ext uri="{FF2B5EF4-FFF2-40B4-BE49-F238E27FC236}">
                <a16:creationId xmlns:a16="http://schemas.microsoft.com/office/drawing/2014/main" id="{B182A0FD-4DED-41AB-9A06-1EFD1E0F9AC9}"/>
              </a:ext>
            </a:extLst>
          </p:cNvPr>
          <p:cNvSpPr txBox="1">
            <a:spLocks/>
          </p:cNvSpPr>
          <p:nvPr/>
        </p:nvSpPr>
        <p:spPr>
          <a:xfrm>
            <a:off x="1242647" y="8089506"/>
            <a:ext cx="15429913" cy="914400"/>
          </a:xfrm>
          <a:prstGeom prst="rect">
            <a:avLst/>
          </a:prstGeom>
          <a:solidFill>
            <a:schemeClr val="tx2"/>
          </a:solidFill>
        </p:spPr>
        <p:txBody>
          <a:bodyPr vert="horz" lIns="91440" tIns="45720" rIns="91440" bIns="45720" rtlCol="0" anchor="ctr">
            <a:normAutofit/>
          </a:bodyPr>
          <a:lstStyle>
            <a:lvl1pPr algn="ctr" defTabSz="2743200" rtl="0" eaLnBrk="1" latinLnBrk="0" hangingPunct="1">
              <a:lnSpc>
                <a:spcPct val="90000"/>
              </a:lnSpc>
              <a:spcBef>
                <a:spcPct val="0"/>
              </a:spcBef>
              <a:buNone/>
              <a:defRPr sz="18000" kern="1200">
                <a:solidFill>
                  <a:schemeClr val="tx1"/>
                </a:solidFill>
                <a:latin typeface="+mj-lt"/>
                <a:ea typeface="+mj-ea"/>
                <a:cs typeface="+mj-cs"/>
              </a:defRPr>
            </a:lvl1pPr>
          </a:lstStyle>
          <a:p>
            <a:r>
              <a:rPr lang="en-US" sz="2600" b="1" dirty="0">
                <a:solidFill>
                  <a:schemeClr val="bg1"/>
                </a:solidFill>
              </a:rPr>
              <a:t>Our Approach</a:t>
            </a:r>
          </a:p>
        </p:txBody>
      </p:sp>
      <p:sp>
        <p:nvSpPr>
          <p:cNvPr id="18" name="Title 1">
            <a:extLst>
              <a:ext uri="{FF2B5EF4-FFF2-40B4-BE49-F238E27FC236}">
                <a16:creationId xmlns:a16="http://schemas.microsoft.com/office/drawing/2014/main" id="{9B2466BC-031D-454A-B703-83F7CC397DD7}"/>
              </a:ext>
            </a:extLst>
          </p:cNvPr>
          <p:cNvSpPr txBox="1">
            <a:spLocks/>
          </p:cNvSpPr>
          <p:nvPr/>
        </p:nvSpPr>
        <p:spPr>
          <a:xfrm>
            <a:off x="281354" y="8089506"/>
            <a:ext cx="914400" cy="914400"/>
          </a:xfrm>
          <a:prstGeom prst="rect">
            <a:avLst/>
          </a:prstGeom>
          <a:solidFill>
            <a:schemeClr val="accent4">
              <a:lumMod val="75000"/>
            </a:schemeClr>
          </a:solidFill>
        </p:spPr>
        <p:txBody>
          <a:bodyPr vert="horz" lIns="91440" tIns="45720" rIns="91440" bIns="45720" rtlCol="0" anchor="ctr">
            <a:normAutofit/>
          </a:bodyPr>
          <a:lstStyle>
            <a:lvl1pPr algn="ctr" defTabSz="2743200" rtl="0" eaLnBrk="1" latinLnBrk="0" hangingPunct="1">
              <a:lnSpc>
                <a:spcPct val="90000"/>
              </a:lnSpc>
              <a:spcBef>
                <a:spcPct val="0"/>
              </a:spcBef>
              <a:buNone/>
              <a:defRPr sz="18000" kern="1200">
                <a:solidFill>
                  <a:schemeClr val="tx1"/>
                </a:solidFill>
                <a:latin typeface="+mj-lt"/>
                <a:ea typeface="+mj-ea"/>
                <a:cs typeface="+mj-cs"/>
              </a:defRPr>
            </a:lvl1pPr>
          </a:lstStyle>
          <a:p>
            <a:endParaRPr lang="en-US" sz="2600" b="1" dirty="0">
              <a:solidFill>
                <a:schemeClr val="bg1"/>
              </a:solidFill>
            </a:endParaRPr>
          </a:p>
        </p:txBody>
      </p:sp>
      <p:sp>
        <p:nvSpPr>
          <p:cNvPr id="21" name="Title 1">
            <a:extLst>
              <a:ext uri="{FF2B5EF4-FFF2-40B4-BE49-F238E27FC236}">
                <a16:creationId xmlns:a16="http://schemas.microsoft.com/office/drawing/2014/main" id="{AE396DEB-D0B8-4785-8250-A6645E8F9886}"/>
              </a:ext>
            </a:extLst>
          </p:cNvPr>
          <p:cNvSpPr txBox="1">
            <a:spLocks/>
          </p:cNvSpPr>
          <p:nvPr/>
        </p:nvSpPr>
        <p:spPr>
          <a:xfrm>
            <a:off x="1195754" y="19283426"/>
            <a:ext cx="15476806" cy="914400"/>
          </a:xfrm>
          <a:prstGeom prst="rect">
            <a:avLst/>
          </a:prstGeom>
          <a:solidFill>
            <a:schemeClr val="tx2"/>
          </a:solidFill>
        </p:spPr>
        <p:txBody>
          <a:bodyPr vert="horz" lIns="91440" tIns="45720" rIns="91440" bIns="45720" rtlCol="0" anchor="ctr">
            <a:normAutofit/>
          </a:bodyPr>
          <a:lstStyle>
            <a:lvl1pPr algn="ctr" defTabSz="2743200" rtl="0" eaLnBrk="1" latinLnBrk="0" hangingPunct="1">
              <a:lnSpc>
                <a:spcPct val="90000"/>
              </a:lnSpc>
              <a:spcBef>
                <a:spcPct val="0"/>
              </a:spcBef>
              <a:buNone/>
              <a:defRPr sz="18000" kern="1200">
                <a:solidFill>
                  <a:schemeClr val="tx1"/>
                </a:solidFill>
                <a:latin typeface="+mj-lt"/>
                <a:ea typeface="+mj-ea"/>
                <a:cs typeface="+mj-cs"/>
              </a:defRPr>
            </a:lvl1pPr>
          </a:lstStyle>
          <a:p>
            <a:r>
              <a:rPr lang="en-US" sz="2600" b="1" dirty="0">
                <a:solidFill>
                  <a:schemeClr val="bg1"/>
                </a:solidFill>
              </a:rPr>
              <a:t>Experiments</a:t>
            </a:r>
          </a:p>
        </p:txBody>
      </p:sp>
      <p:sp>
        <p:nvSpPr>
          <p:cNvPr id="22" name="Title 1">
            <a:extLst>
              <a:ext uri="{FF2B5EF4-FFF2-40B4-BE49-F238E27FC236}">
                <a16:creationId xmlns:a16="http://schemas.microsoft.com/office/drawing/2014/main" id="{71957B4B-4E97-4CC6-9547-8CFB6B1DA734}"/>
              </a:ext>
            </a:extLst>
          </p:cNvPr>
          <p:cNvSpPr txBox="1">
            <a:spLocks/>
          </p:cNvSpPr>
          <p:nvPr/>
        </p:nvSpPr>
        <p:spPr>
          <a:xfrm>
            <a:off x="234461" y="19283426"/>
            <a:ext cx="914400" cy="914400"/>
          </a:xfrm>
          <a:prstGeom prst="rect">
            <a:avLst/>
          </a:prstGeom>
          <a:solidFill>
            <a:schemeClr val="accent4">
              <a:lumMod val="75000"/>
            </a:schemeClr>
          </a:solidFill>
        </p:spPr>
        <p:txBody>
          <a:bodyPr vert="horz" lIns="91440" tIns="45720" rIns="91440" bIns="45720" rtlCol="0" anchor="ctr">
            <a:normAutofit/>
          </a:bodyPr>
          <a:lstStyle>
            <a:lvl1pPr algn="ctr" defTabSz="2743200" rtl="0" eaLnBrk="1" latinLnBrk="0" hangingPunct="1">
              <a:lnSpc>
                <a:spcPct val="90000"/>
              </a:lnSpc>
              <a:spcBef>
                <a:spcPct val="0"/>
              </a:spcBef>
              <a:buNone/>
              <a:defRPr sz="18000" kern="1200">
                <a:solidFill>
                  <a:schemeClr val="tx1"/>
                </a:solidFill>
                <a:latin typeface="+mj-lt"/>
                <a:ea typeface="+mj-ea"/>
                <a:cs typeface="+mj-cs"/>
              </a:defRPr>
            </a:lvl1pPr>
          </a:lstStyle>
          <a:p>
            <a:endParaRPr lang="en-US" sz="2600" b="1" dirty="0">
              <a:solidFill>
                <a:schemeClr val="bg1"/>
              </a:solidFill>
            </a:endParaRPr>
          </a:p>
        </p:txBody>
      </p:sp>
      <p:sp>
        <p:nvSpPr>
          <p:cNvPr id="25" name="TextBox 24">
            <a:extLst>
              <a:ext uri="{FF2B5EF4-FFF2-40B4-BE49-F238E27FC236}">
                <a16:creationId xmlns:a16="http://schemas.microsoft.com/office/drawing/2014/main" id="{1F5E8721-749A-4D33-9649-2A1C954DCA40}"/>
              </a:ext>
            </a:extLst>
          </p:cNvPr>
          <p:cNvSpPr txBox="1"/>
          <p:nvPr/>
        </p:nvSpPr>
        <p:spPr>
          <a:xfrm>
            <a:off x="281354" y="9003906"/>
            <a:ext cx="16391206" cy="5239896"/>
          </a:xfrm>
          <a:prstGeom prst="rect">
            <a:avLst/>
          </a:prstGeom>
          <a:noFill/>
        </p:spPr>
        <p:txBody>
          <a:bodyPr wrap="square" rtlCol="0">
            <a:spAutoFit/>
          </a:bodyPr>
          <a:lstStyle/>
          <a:p>
            <a:r>
              <a:rPr lang="en-US" dirty="0"/>
              <a:t>Create a straightforward tool that is interactive, simple, and quickly shows information to answer the most common – and important – questions for the typical investor. This tool includes charts for historical stock prices, portfolio values and returns, and individual stock returns. There are also tables for portfolio and holdings metrics calculated from historical data. In order to improve user-friendliness, tooltips are provided in the application in a manner that is approachable to beginners, but unobtrusive to experts. The combination of easy-to-interpret interface and quick-to-use charts and tables delivers a product that meets the need we identified.</a:t>
            </a:r>
          </a:p>
          <a:p>
            <a:endParaRPr lang="en-US" dirty="0"/>
          </a:p>
          <a:p>
            <a:r>
              <a:rPr lang="en-US" dirty="0"/>
              <a:t>The analysis begins with the user’s entry of purchasing cash (to mimic the initial size of the portfolio – more can be added later): </a:t>
            </a:r>
          </a:p>
          <a:p>
            <a:endParaRPr lang="en-US" dirty="0"/>
          </a:p>
          <a:p>
            <a:endParaRPr lang="en-US" dirty="0"/>
          </a:p>
          <a:p>
            <a:endParaRPr lang="en-US" dirty="0"/>
          </a:p>
          <a:p>
            <a:endParaRPr lang="en-US" sz="1050" dirty="0"/>
          </a:p>
          <a:p>
            <a:r>
              <a:rPr lang="en-US" dirty="0"/>
              <a:t>Followed by entries of other transactions at whatever trade date the user desires:</a:t>
            </a:r>
          </a:p>
          <a:p>
            <a:endParaRPr lang="en-US" dirty="0"/>
          </a:p>
          <a:p>
            <a:endParaRPr lang="en-US" dirty="0"/>
          </a:p>
          <a:p>
            <a:endParaRPr lang="en-US" dirty="0"/>
          </a:p>
          <a:p>
            <a:endParaRPr lang="en-US" dirty="0"/>
          </a:p>
          <a:p>
            <a:r>
              <a:rPr lang="en-US" dirty="0"/>
              <a:t>From here, after each submission of a new transaction, the tool updates to show relevant information about the portfolio. </a:t>
            </a:r>
          </a:p>
          <a:p>
            <a:endParaRPr lang="en-US" dirty="0"/>
          </a:p>
          <a:p>
            <a:r>
              <a:rPr lang="en-US" dirty="0"/>
              <a:t>To assist with ticker selection, we provide a ticker chart that generates upon selecting a ticker in the above field. This displays before the decision is made to add the stock to the portfolio. It’s purpose is to give a summary of the position’s performance and statistics to make the buy decision more informed:</a:t>
            </a:r>
          </a:p>
        </p:txBody>
      </p:sp>
      <p:sp>
        <p:nvSpPr>
          <p:cNvPr id="26" name="TextBox 25">
            <a:extLst>
              <a:ext uri="{FF2B5EF4-FFF2-40B4-BE49-F238E27FC236}">
                <a16:creationId xmlns:a16="http://schemas.microsoft.com/office/drawing/2014/main" id="{81AE8325-5389-4A75-B2A6-4BF1187FC745}"/>
              </a:ext>
            </a:extLst>
          </p:cNvPr>
          <p:cNvSpPr txBox="1"/>
          <p:nvPr/>
        </p:nvSpPr>
        <p:spPr>
          <a:xfrm>
            <a:off x="17549448" y="4429225"/>
            <a:ext cx="8996727" cy="6432530"/>
          </a:xfrm>
          <a:prstGeom prst="rect">
            <a:avLst/>
          </a:prstGeom>
          <a:noFill/>
        </p:spPr>
        <p:txBody>
          <a:bodyPr wrap="square" rtlCol="0">
            <a:spAutoFit/>
          </a:bodyPr>
          <a:lstStyle/>
          <a:p>
            <a:endParaRPr lang="en-US" dirty="0"/>
          </a:p>
          <a:p>
            <a:r>
              <a:rPr lang="en-US" sz="2400" dirty="0"/>
              <a:t>Our data comes from the CRSP/</a:t>
            </a:r>
            <a:r>
              <a:rPr lang="en-US" sz="2400" dirty="0" err="1"/>
              <a:t>Compustat</a:t>
            </a:r>
            <a:r>
              <a:rPr lang="en-US" sz="2400" dirty="0"/>
              <a:t> database</a:t>
            </a:r>
            <a:r>
              <a:rPr lang="en-US" sz="2400" baseline="30000" dirty="0"/>
              <a:t>1</a:t>
            </a:r>
          </a:p>
          <a:p>
            <a:endParaRPr lang="en-US" dirty="0"/>
          </a:p>
          <a:p>
            <a:r>
              <a:rPr lang="en-US" sz="2000" b="1" dirty="0"/>
              <a:t>How did we get it?</a:t>
            </a:r>
          </a:p>
          <a:p>
            <a:pPr marL="285750" indent="-285750">
              <a:buFontTx/>
              <a:buChar char="-"/>
            </a:pPr>
            <a:r>
              <a:rPr lang="en-US" dirty="0"/>
              <a:t>Downloaded full dataset from CRSP directly (free via Georgia Tech)</a:t>
            </a:r>
          </a:p>
          <a:p>
            <a:pPr marL="285750" indent="-285750">
              <a:buFontTx/>
              <a:buChar char="-"/>
            </a:pPr>
            <a:endParaRPr lang="en-US" sz="2000" dirty="0"/>
          </a:p>
          <a:p>
            <a:r>
              <a:rPr lang="en-US" sz="2000" b="1" dirty="0"/>
              <a:t>What is it?</a:t>
            </a:r>
          </a:p>
          <a:p>
            <a:pPr marL="285750" indent="-285750">
              <a:buFontTx/>
              <a:buChar char="-"/>
            </a:pPr>
            <a:r>
              <a:rPr lang="en-US" dirty="0"/>
              <a:t>Contains security-level data for more than 32,000 securities.</a:t>
            </a:r>
          </a:p>
          <a:p>
            <a:pPr marL="285750" indent="-285750">
              <a:buFontTx/>
              <a:buChar char="-"/>
            </a:pPr>
            <a:r>
              <a:rPr lang="en-US" dirty="0"/>
              <a:t>Daily price and return data for each security from 2007 through 2018</a:t>
            </a:r>
          </a:p>
          <a:p>
            <a:pPr marL="285750" indent="-285750">
              <a:buFontTx/>
              <a:buChar char="-"/>
            </a:pPr>
            <a:r>
              <a:rPr lang="en-US" dirty="0"/>
              <a:t>Original size is 43GB, reduced to 1gb after our manipulations</a:t>
            </a:r>
          </a:p>
          <a:p>
            <a:endParaRPr lang="en-US" dirty="0"/>
          </a:p>
          <a:p>
            <a:r>
              <a:rPr lang="en-US" sz="2000" b="1" dirty="0"/>
              <a:t>What did we do to it?</a:t>
            </a:r>
          </a:p>
          <a:p>
            <a:pPr marL="285750" indent="-285750">
              <a:buFontTx/>
              <a:buChar char="-"/>
            </a:pPr>
            <a:r>
              <a:rPr lang="en-US" dirty="0"/>
              <a:t>Trimmed the data down to the 707 current and previous constituents of the S&amp;P500</a:t>
            </a:r>
          </a:p>
          <a:p>
            <a:pPr marL="285750" indent="-285750">
              <a:buFontTx/>
              <a:buChar char="-"/>
            </a:pPr>
            <a:r>
              <a:rPr lang="en-US" dirty="0"/>
              <a:t>Focused on daily return data and its manipulation</a:t>
            </a:r>
          </a:p>
          <a:p>
            <a:pPr marL="285750" indent="-285750">
              <a:buFontTx/>
              <a:buChar char="-"/>
            </a:pPr>
            <a:r>
              <a:rPr lang="en-US" dirty="0"/>
              <a:t>Computed metrics at both the holdings and portfolio level</a:t>
            </a:r>
          </a:p>
          <a:p>
            <a:pPr marL="285750" indent="-285750">
              <a:buFontTx/>
              <a:buChar char="-"/>
            </a:pPr>
            <a:r>
              <a:rPr lang="en-US" dirty="0"/>
              <a:t>Hosted in a database on Amazon RDS, using an E2 cluster to run our code</a:t>
            </a:r>
          </a:p>
          <a:p>
            <a:pPr marL="285750" indent="-285750">
              <a:buFontTx/>
              <a:buChar char="-"/>
            </a:pPr>
            <a:endParaRPr lang="en-US" dirty="0"/>
          </a:p>
          <a:p>
            <a:r>
              <a:rPr lang="en-US" sz="2000" b="1" dirty="0"/>
              <a:t>How did we display it?</a:t>
            </a:r>
          </a:p>
          <a:p>
            <a:pPr marL="285750" indent="-285750">
              <a:buFontTx/>
              <a:buChar char="-"/>
            </a:pPr>
            <a:r>
              <a:rPr lang="en-US" dirty="0"/>
              <a:t>Using the Dash application, made by </a:t>
            </a:r>
            <a:r>
              <a:rPr lang="en-US" dirty="0" err="1"/>
              <a:t>Plotly</a:t>
            </a:r>
            <a:r>
              <a:rPr lang="en-US" dirty="0"/>
              <a:t>, to display the data and calculations.</a:t>
            </a:r>
          </a:p>
          <a:p>
            <a:pPr marL="285750" indent="-285750">
              <a:buFontTx/>
              <a:buChar char="-"/>
            </a:pPr>
            <a:r>
              <a:rPr lang="en-US" dirty="0"/>
              <a:t>The resulting charts are all interactive: they allow for zooming in, cropping the view space, downloading as a .</a:t>
            </a:r>
            <a:r>
              <a:rPr lang="en-US" dirty="0" err="1"/>
              <a:t>png</a:t>
            </a:r>
            <a:r>
              <a:rPr lang="en-US" dirty="0"/>
              <a:t>, and including hovering tool tips. </a:t>
            </a:r>
          </a:p>
          <a:p>
            <a:endParaRPr lang="en-US" dirty="0"/>
          </a:p>
        </p:txBody>
      </p:sp>
      <p:pic>
        <p:nvPicPr>
          <p:cNvPr id="3" name="Picture 2">
            <a:extLst>
              <a:ext uri="{FF2B5EF4-FFF2-40B4-BE49-F238E27FC236}">
                <a16:creationId xmlns:a16="http://schemas.microsoft.com/office/drawing/2014/main" id="{A23F88DA-2548-45C2-996E-2D32C070CF93}"/>
              </a:ext>
            </a:extLst>
          </p:cNvPr>
          <p:cNvPicPr>
            <a:picLocks noChangeAspect="1"/>
          </p:cNvPicPr>
          <p:nvPr/>
        </p:nvPicPr>
        <p:blipFill>
          <a:blip r:embed="rId2"/>
          <a:stretch>
            <a:fillRect/>
          </a:stretch>
        </p:blipFill>
        <p:spPr>
          <a:xfrm>
            <a:off x="17612919" y="4098156"/>
            <a:ext cx="5524500" cy="419100"/>
          </a:xfrm>
          <a:prstGeom prst="rect">
            <a:avLst/>
          </a:prstGeom>
        </p:spPr>
      </p:pic>
      <p:sp>
        <p:nvSpPr>
          <p:cNvPr id="28" name="TextBox 27">
            <a:extLst>
              <a:ext uri="{FF2B5EF4-FFF2-40B4-BE49-F238E27FC236}">
                <a16:creationId xmlns:a16="http://schemas.microsoft.com/office/drawing/2014/main" id="{96B2E0D0-ED7B-4FA1-9E84-20031F70B38D}"/>
              </a:ext>
            </a:extLst>
          </p:cNvPr>
          <p:cNvSpPr txBox="1"/>
          <p:nvPr/>
        </p:nvSpPr>
        <p:spPr>
          <a:xfrm>
            <a:off x="20634963" y="35224891"/>
            <a:ext cx="6734163" cy="923330"/>
          </a:xfrm>
          <a:prstGeom prst="rect">
            <a:avLst/>
          </a:prstGeom>
          <a:noFill/>
        </p:spPr>
        <p:txBody>
          <a:bodyPr wrap="square" rtlCol="0">
            <a:spAutoFit/>
          </a:bodyPr>
          <a:lstStyle/>
          <a:p>
            <a:r>
              <a:rPr lang="en-US" i="1" dirty="0"/>
              <a:t>References:</a:t>
            </a:r>
          </a:p>
          <a:p>
            <a:pPr marL="342900" indent="-342900">
              <a:buAutoNum type="arabicPeriod"/>
            </a:pPr>
            <a:r>
              <a:rPr lang="en-US" dirty="0"/>
              <a:t>CRSP.com</a:t>
            </a:r>
          </a:p>
          <a:p>
            <a:pPr marL="342900" indent="-342900">
              <a:buAutoNum type="arabicPeriod"/>
            </a:pPr>
            <a:r>
              <a:rPr lang="en-US" dirty="0">
                <a:hlinkClick r:id="rId3"/>
              </a:rPr>
              <a:t>https://www.portfoliovisualizer.com/backtest-portfolio</a:t>
            </a:r>
            <a:endParaRPr lang="en-US" dirty="0"/>
          </a:p>
        </p:txBody>
      </p:sp>
      <p:pic>
        <p:nvPicPr>
          <p:cNvPr id="7" name="Picture 6">
            <a:extLst>
              <a:ext uri="{FF2B5EF4-FFF2-40B4-BE49-F238E27FC236}">
                <a16:creationId xmlns:a16="http://schemas.microsoft.com/office/drawing/2014/main" id="{F6DF241F-AEBF-4084-8274-486A2914332E}"/>
              </a:ext>
            </a:extLst>
          </p:cNvPr>
          <p:cNvPicPr>
            <a:picLocks noChangeAspect="1"/>
          </p:cNvPicPr>
          <p:nvPr/>
        </p:nvPicPr>
        <p:blipFill>
          <a:blip r:embed="rId4"/>
          <a:stretch>
            <a:fillRect/>
          </a:stretch>
        </p:blipFill>
        <p:spPr>
          <a:xfrm>
            <a:off x="357554" y="10735649"/>
            <a:ext cx="10820400" cy="752475"/>
          </a:xfrm>
          <a:prstGeom prst="rect">
            <a:avLst/>
          </a:prstGeom>
        </p:spPr>
      </p:pic>
      <p:pic>
        <p:nvPicPr>
          <p:cNvPr id="16" name="Picture 15">
            <a:extLst>
              <a:ext uri="{FF2B5EF4-FFF2-40B4-BE49-F238E27FC236}">
                <a16:creationId xmlns:a16="http://schemas.microsoft.com/office/drawing/2014/main" id="{8257E200-EC51-4475-A2D0-A2BA9892D612}"/>
              </a:ext>
            </a:extLst>
          </p:cNvPr>
          <p:cNvPicPr>
            <a:picLocks noChangeAspect="1"/>
          </p:cNvPicPr>
          <p:nvPr/>
        </p:nvPicPr>
        <p:blipFill rotWithShape="1">
          <a:blip r:embed="rId5"/>
          <a:srcRect l="230" t="-6617" r="-1" b="3643"/>
          <a:stretch/>
        </p:blipFill>
        <p:spPr>
          <a:xfrm>
            <a:off x="403274" y="11926385"/>
            <a:ext cx="13180695" cy="890457"/>
          </a:xfrm>
          <a:prstGeom prst="rect">
            <a:avLst/>
          </a:prstGeom>
        </p:spPr>
      </p:pic>
      <p:pic>
        <p:nvPicPr>
          <p:cNvPr id="29" name="Picture 28">
            <a:extLst>
              <a:ext uri="{FF2B5EF4-FFF2-40B4-BE49-F238E27FC236}">
                <a16:creationId xmlns:a16="http://schemas.microsoft.com/office/drawing/2014/main" id="{B4BBB203-1A23-40CF-B712-C7144E5346CF}"/>
              </a:ext>
            </a:extLst>
          </p:cNvPr>
          <p:cNvPicPr>
            <a:picLocks noChangeAspect="1"/>
          </p:cNvPicPr>
          <p:nvPr/>
        </p:nvPicPr>
        <p:blipFill rotWithShape="1">
          <a:blip r:embed="rId6"/>
          <a:srcRect l="349" t="906"/>
          <a:stretch/>
        </p:blipFill>
        <p:spPr>
          <a:xfrm>
            <a:off x="403274" y="14237950"/>
            <a:ext cx="12661949" cy="4275738"/>
          </a:xfrm>
          <a:prstGeom prst="rect">
            <a:avLst/>
          </a:prstGeom>
        </p:spPr>
      </p:pic>
      <p:sp>
        <p:nvSpPr>
          <p:cNvPr id="30" name="TextBox 29">
            <a:extLst>
              <a:ext uri="{FF2B5EF4-FFF2-40B4-BE49-F238E27FC236}">
                <a16:creationId xmlns:a16="http://schemas.microsoft.com/office/drawing/2014/main" id="{06731C74-5E55-4A2E-8961-27965F91F2D8}"/>
              </a:ext>
            </a:extLst>
          </p:cNvPr>
          <p:cNvSpPr txBox="1"/>
          <p:nvPr/>
        </p:nvSpPr>
        <p:spPr>
          <a:xfrm>
            <a:off x="281354" y="20269630"/>
            <a:ext cx="16391206" cy="1323439"/>
          </a:xfrm>
          <a:prstGeom prst="rect">
            <a:avLst/>
          </a:prstGeom>
          <a:noFill/>
        </p:spPr>
        <p:txBody>
          <a:bodyPr wrap="square" rtlCol="0">
            <a:spAutoFit/>
          </a:bodyPr>
          <a:lstStyle/>
          <a:p>
            <a:r>
              <a:rPr lang="en-US" dirty="0"/>
              <a:t>Once at least one position has been added, several charts and tables are updated to provide various information to the user. In order to test the functionality of the site, we show below a series of experiments that highlight the usefulness of each chart (all charts and tables are shown via these experiments). </a:t>
            </a:r>
          </a:p>
          <a:p>
            <a:endParaRPr lang="en-US" sz="2000" b="1" dirty="0"/>
          </a:p>
          <a:p>
            <a:r>
              <a:rPr lang="en-US" sz="2400" b="1" dirty="0"/>
              <a:t>Experiment 1</a:t>
            </a:r>
            <a:r>
              <a:rPr lang="en-US" sz="2400" dirty="0"/>
              <a:t>: Buying and selling a position within the life of the portfolio (multiple times):</a:t>
            </a:r>
          </a:p>
        </p:txBody>
      </p:sp>
      <p:sp>
        <p:nvSpPr>
          <p:cNvPr id="40" name="TextBox 39">
            <a:extLst>
              <a:ext uri="{FF2B5EF4-FFF2-40B4-BE49-F238E27FC236}">
                <a16:creationId xmlns:a16="http://schemas.microsoft.com/office/drawing/2014/main" id="{8965DC60-55F5-4048-BEB7-1008A06C234B}"/>
              </a:ext>
            </a:extLst>
          </p:cNvPr>
          <p:cNvSpPr txBox="1"/>
          <p:nvPr/>
        </p:nvSpPr>
        <p:spPr>
          <a:xfrm>
            <a:off x="17512083" y="19101784"/>
            <a:ext cx="9838313" cy="3170099"/>
          </a:xfrm>
          <a:prstGeom prst="rect">
            <a:avLst/>
          </a:prstGeom>
          <a:noFill/>
        </p:spPr>
        <p:txBody>
          <a:bodyPr wrap="square" rtlCol="0">
            <a:spAutoFit/>
          </a:bodyPr>
          <a:lstStyle/>
          <a:p>
            <a:r>
              <a:rPr lang="en-US" sz="2000" dirty="0"/>
              <a:t>Comparison to Portfolio Visualizer (“PV”, existing method), our tool:</a:t>
            </a:r>
          </a:p>
          <a:p>
            <a:pPr marL="342900" indent="-342900">
              <a:buFontTx/>
              <a:buChar char="-"/>
            </a:pPr>
            <a:r>
              <a:rPr lang="en-US" sz="2000" dirty="0"/>
              <a:t>Provides more results:</a:t>
            </a:r>
          </a:p>
          <a:p>
            <a:pPr marL="800100" lvl="1" indent="-342900">
              <a:buFontTx/>
              <a:buChar char="-"/>
            </a:pPr>
            <a:r>
              <a:rPr lang="en-US" sz="2000" dirty="0"/>
              <a:t>PV shows only portfolio return, an ownership pie chart, and annual returns</a:t>
            </a:r>
          </a:p>
          <a:p>
            <a:pPr marL="342900" indent="-342900">
              <a:buFontTx/>
              <a:buChar char="-"/>
            </a:pPr>
            <a:r>
              <a:rPr lang="en-US" sz="2000" dirty="0"/>
              <a:t>Operates using fewer interactions:</a:t>
            </a:r>
          </a:p>
          <a:p>
            <a:pPr marL="800100" lvl="1" indent="-342900">
              <a:buFontTx/>
              <a:buChar char="-"/>
            </a:pPr>
            <a:r>
              <a:rPr lang="en-US" sz="2000" dirty="0"/>
              <a:t>PV requires at least 10 clicks to get data, while ours requires at least only 4.</a:t>
            </a:r>
          </a:p>
          <a:p>
            <a:pPr marL="342900" indent="-342900">
              <a:buFontTx/>
              <a:buChar char="-"/>
            </a:pPr>
            <a:r>
              <a:rPr lang="en-US" sz="2000" dirty="0"/>
              <a:t>Is more flexible:</a:t>
            </a:r>
          </a:p>
          <a:p>
            <a:pPr marL="800100" lvl="1" indent="-342900">
              <a:buFontTx/>
              <a:buChar char="-"/>
            </a:pPr>
            <a:r>
              <a:rPr lang="en-US" sz="2000" dirty="0"/>
              <a:t>PV will only allow 1 period in its portfolio – one start and end date for everything</a:t>
            </a:r>
          </a:p>
          <a:p>
            <a:pPr marL="800100" lvl="1" indent="-342900">
              <a:buFontTx/>
              <a:buChar char="-"/>
            </a:pPr>
            <a:r>
              <a:rPr lang="en-US" sz="2000" dirty="0"/>
              <a:t>Our tool is dynamic across each position – every position can be different.</a:t>
            </a:r>
          </a:p>
          <a:p>
            <a:pPr marL="342900" indent="-342900">
              <a:buFontTx/>
              <a:buChar char="-"/>
            </a:pPr>
            <a:r>
              <a:rPr lang="en-US" sz="2000" dirty="0"/>
              <a:t>Is not as fast:</a:t>
            </a:r>
          </a:p>
          <a:p>
            <a:pPr marL="800100" lvl="1" indent="-342900">
              <a:buFontTx/>
              <a:buChar char="-"/>
            </a:pPr>
            <a:r>
              <a:rPr lang="en-US" sz="2000" dirty="0"/>
              <a:t>PV is faster – this is addressed below in Further Improvements</a:t>
            </a:r>
          </a:p>
        </p:txBody>
      </p:sp>
      <p:sp>
        <p:nvSpPr>
          <p:cNvPr id="41" name="TextBox 40">
            <a:extLst>
              <a:ext uri="{FF2B5EF4-FFF2-40B4-BE49-F238E27FC236}">
                <a16:creationId xmlns:a16="http://schemas.microsoft.com/office/drawing/2014/main" id="{03CFA4EF-E030-4541-A636-5C70C25A8B62}"/>
              </a:ext>
            </a:extLst>
          </p:cNvPr>
          <p:cNvSpPr txBox="1"/>
          <p:nvPr/>
        </p:nvSpPr>
        <p:spPr>
          <a:xfrm>
            <a:off x="8557814" y="21895403"/>
            <a:ext cx="7789175" cy="2031325"/>
          </a:xfrm>
          <a:prstGeom prst="rect">
            <a:avLst/>
          </a:prstGeom>
          <a:noFill/>
        </p:spPr>
        <p:txBody>
          <a:bodyPr wrap="square" rtlCol="0">
            <a:spAutoFit/>
          </a:bodyPr>
          <a:lstStyle/>
          <a:p>
            <a:r>
              <a:rPr lang="en-US" dirty="0"/>
              <a:t>For this experiment, we bought and sold Amazon (AMZN) twice during 2010. We can see that upon the buys, the position is shown, and the portfolio’s cash amount drops by the value of the initial buy.  Upon the sale of the AMZN position, the return history disappears (no returns to show), while the cash position increases by the value of the sale.  The portfolio return moves corresponding to the performance of the respective positions, and in uninfluenced by the transactions themselves.</a:t>
            </a:r>
          </a:p>
        </p:txBody>
      </p:sp>
      <p:pic>
        <p:nvPicPr>
          <p:cNvPr id="23" name="Picture 22">
            <a:extLst>
              <a:ext uri="{FF2B5EF4-FFF2-40B4-BE49-F238E27FC236}">
                <a16:creationId xmlns:a16="http://schemas.microsoft.com/office/drawing/2014/main" id="{231C264C-7614-449F-B90E-208A0837B54E}"/>
              </a:ext>
            </a:extLst>
          </p:cNvPr>
          <p:cNvPicPr>
            <a:picLocks noChangeAspect="1"/>
          </p:cNvPicPr>
          <p:nvPr/>
        </p:nvPicPr>
        <p:blipFill>
          <a:blip r:embed="rId7"/>
          <a:stretch>
            <a:fillRect/>
          </a:stretch>
        </p:blipFill>
        <p:spPr>
          <a:xfrm>
            <a:off x="291610" y="27368918"/>
            <a:ext cx="7229475" cy="4629150"/>
          </a:xfrm>
          <a:prstGeom prst="rect">
            <a:avLst/>
          </a:prstGeom>
        </p:spPr>
      </p:pic>
      <p:sp>
        <p:nvSpPr>
          <p:cNvPr id="43" name="TextBox 42">
            <a:extLst>
              <a:ext uri="{FF2B5EF4-FFF2-40B4-BE49-F238E27FC236}">
                <a16:creationId xmlns:a16="http://schemas.microsoft.com/office/drawing/2014/main" id="{07D2729D-C042-41C9-8B6D-4E1354FC3273}"/>
              </a:ext>
            </a:extLst>
          </p:cNvPr>
          <p:cNvSpPr txBox="1"/>
          <p:nvPr/>
        </p:nvSpPr>
        <p:spPr>
          <a:xfrm>
            <a:off x="8557812" y="32201557"/>
            <a:ext cx="18157908" cy="3139321"/>
          </a:xfrm>
          <a:prstGeom prst="rect">
            <a:avLst/>
          </a:prstGeom>
          <a:noFill/>
        </p:spPr>
        <p:txBody>
          <a:bodyPr wrap="square" rtlCol="0">
            <a:spAutoFit/>
          </a:bodyPr>
          <a:lstStyle/>
          <a:p>
            <a:r>
              <a:rPr lang="en-US" dirty="0"/>
              <a:t>This experiment was to test a couple of different features. </a:t>
            </a:r>
          </a:p>
          <a:p>
            <a:endParaRPr lang="en-US" dirty="0"/>
          </a:p>
          <a:p>
            <a:r>
              <a:rPr lang="en-US" dirty="0"/>
              <a:t>First is to show the utility of the on-chart tool tips where they might be otherwise-overwhelming (see the Portfolio Gain chart top left).</a:t>
            </a:r>
          </a:p>
          <a:p>
            <a:endParaRPr lang="en-US" dirty="0"/>
          </a:p>
          <a:p>
            <a:r>
              <a:rPr lang="en-US" dirty="0"/>
              <a:t>The Holding Returns bar chart (top middle) shows the absolute return of the individual stocks in an easy-to-consume format for quick comparisons.</a:t>
            </a:r>
          </a:p>
          <a:p>
            <a:endParaRPr lang="en-US" dirty="0"/>
          </a:p>
          <a:p>
            <a:r>
              <a:rPr lang="en-US" dirty="0"/>
              <a:t>The Volatility vs. return scatterplot (top right) gives the user a rough indication of the risk/return trade-off of the constituent members of the portfolio. This chart breaks down the pieces of the Sharpe ratio and plots them.  </a:t>
            </a:r>
          </a:p>
          <a:p>
            <a:endParaRPr lang="en-US" dirty="0"/>
          </a:p>
          <a:p>
            <a:r>
              <a:rPr lang="en-US" dirty="0"/>
              <a:t>For more granular analysis, the Holdings Metrics table (left) shows more detailed measures including % of portfolio return, Alpha, Beta, Sharpe and </a:t>
            </a:r>
            <a:r>
              <a:rPr lang="en-US" dirty="0" err="1"/>
              <a:t>Sortino</a:t>
            </a:r>
            <a:r>
              <a:rPr lang="en-US" dirty="0"/>
              <a:t> ratios, and volatility. This table also shows the position value at the date chosen by the user. </a:t>
            </a:r>
          </a:p>
        </p:txBody>
      </p:sp>
      <p:pic>
        <p:nvPicPr>
          <p:cNvPr id="24" name="Picture 23">
            <a:extLst>
              <a:ext uri="{FF2B5EF4-FFF2-40B4-BE49-F238E27FC236}">
                <a16:creationId xmlns:a16="http://schemas.microsoft.com/office/drawing/2014/main" id="{F2847A48-8043-451D-A379-F689D88FDD2D}"/>
              </a:ext>
            </a:extLst>
          </p:cNvPr>
          <p:cNvPicPr>
            <a:picLocks noChangeAspect="1"/>
          </p:cNvPicPr>
          <p:nvPr/>
        </p:nvPicPr>
        <p:blipFill>
          <a:blip r:embed="rId8"/>
          <a:stretch>
            <a:fillRect/>
          </a:stretch>
        </p:blipFill>
        <p:spPr>
          <a:xfrm>
            <a:off x="234461" y="31779133"/>
            <a:ext cx="7810500" cy="4467225"/>
          </a:xfrm>
          <a:prstGeom prst="rect">
            <a:avLst/>
          </a:prstGeom>
        </p:spPr>
      </p:pic>
      <p:sp>
        <p:nvSpPr>
          <p:cNvPr id="44" name="TextBox 43">
            <a:extLst>
              <a:ext uri="{FF2B5EF4-FFF2-40B4-BE49-F238E27FC236}">
                <a16:creationId xmlns:a16="http://schemas.microsoft.com/office/drawing/2014/main" id="{7E1A4966-A63C-4AE6-8D4D-3853059F74A2}"/>
              </a:ext>
            </a:extLst>
          </p:cNvPr>
          <p:cNvSpPr txBox="1"/>
          <p:nvPr/>
        </p:nvSpPr>
        <p:spPr>
          <a:xfrm>
            <a:off x="234461" y="26868893"/>
            <a:ext cx="7343775" cy="461665"/>
          </a:xfrm>
          <a:prstGeom prst="rect">
            <a:avLst/>
          </a:prstGeom>
          <a:noFill/>
        </p:spPr>
        <p:txBody>
          <a:bodyPr wrap="square" rtlCol="0">
            <a:spAutoFit/>
          </a:bodyPr>
          <a:lstStyle/>
          <a:p>
            <a:r>
              <a:rPr lang="en-US" sz="2400" b="1" dirty="0"/>
              <a:t>Experiment 2</a:t>
            </a:r>
            <a:r>
              <a:rPr lang="en-US" sz="2400" dirty="0"/>
              <a:t>: Many positions</a:t>
            </a:r>
            <a:r>
              <a:rPr lang="en-US" sz="2000" dirty="0"/>
              <a:t>:</a:t>
            </a:r>
          </a:p>
        </p:txBody>
      </p:sp>
      <p:sp>
        <p:nvSpPr>
          <p:cNvPr id="46" name="Title 1">
            <a:extLst>
              <a:ext uri="{FF2B5EF4-FFF2-40B4-BE49-F238E27FC236}">
                <a16:creationId xmlns:a16="http://schemas.microsoft.com/office/drawing/2014/main" id="{BC78A0E3-7FDC-4E6F-8A12-E55F4113F6CF}"/>
              </a:ext>
            </a:extLst>
          </p:cNvPr>
          <p:cNvSpPr txBox="1">
            <a:spLocks/>
          </p:cNvSpPr>
          <p:nvPr/>
        </p:nvSpPr>
        <p:spPr>
          <a:xfrm>
            <a:off x="18543731" y="11195370"/>
            <a:ext cx="8356226" cy="914400"/>
          </a:xfrm>
          <a:prstGeom prst="rect">
            <a:avLst/>
          </a:prstGeom>
          <a:solidFill>
            <a:schemeClr val="tx2"/>
          </a:solidFill>
        </p:spPr>
        <p:txBody>
          <a:bodyPr vert="horz" lIns="91440" tIns="45720" rIns="91440" bIns="45720" rtlCol="0" anchor="ctr">
            <a:normAutofit/>
          </a:bodyPr>
          <a:lstStyle>
            <a:lvl1pPr algn="ctr" defTabSz="2743200" rtl="0" eaLnBrk="1" latinLnBrk="0" hangingPunct="1">
              <a:lnSpc>
                <a:spcPct val="90000"/>
              </a:lnSpc>
              <a:spcBef>
                <a:spcPct val="0"/>
              </a:spcBef>
              <a:buNone/>
              <a:defRPr sz="18000" kern="1200">
                <a:solidFill>
                  <a:schemeClr val="tx1"/>
                </a:solidFill>
                <a:latin typeface="+mj-lt"/>
                <a:ea typeface="+mj-ea"/>
                <a:cs typeface="+mj-cs"/>
              </a:defRPr>
            </a:lvl1pPr>
          </a:lstStyle>
          <a:p>
            <a:r>
              <a:rPr lang="en-US" sz="2600" b="1" dirty="0">
                <a:solidFill>
                  <a:schemeClr val="bg1"/>
                </a:solidFill>
              </a:rPr>
              <a:t>Results &amp; Further Improvements</a:t>
            </a:r>
          </a:p>
        </p:txBody>
      </p:sp>
      <p:sp>
        <p:nvSpPr>
          <p:cNvPr id="47" name="Title 1">
            <a:extLst>
              <a:ext uri="{FF2B5EF4-FFF2-40B4-BE49-F238E27FC236}">
                <a16:creationId xmlns:a16="http://schemas.microsoft.com/office/drawing/2014/main" id="{8FD158AE-E438-4F45-823D-BC1D31EA5C61}"/>
              </a:ext>
            </a:extLst>
          </p:cNvPr>
          <p:cNvSpPr txBox="1">
            <a:spLocks/>
          </p:cNvSpPr>
          <p:nvPr/>
        </p:nvSpPr>
        <p:spPr>
          <a:xfrm>
            <a:off x="17582439" y="11195370"/>
            <a:ext cx="914400" cy="914400"/>
          </a:xfrm>
          <a:prstGeom prst="rect">
            <a:avLst/>
          </a:prstGeom>
          <a:solidFill>
            <a:schemeClr val="accent4">
              <a:lumMod val="75000"/>
            </a:schemeClr>
          </a:solidFill>
        </p:spPr>
        <p:txBody>
          <a:bodyPr vert="horz" lIns="91440" tIns="45720" rIns="91440" bIns="45720" rtlCol="0" anchor="ctr">
            <a:normAutofit/>
          </a:bodyPr>
          <a:lstStyle>
            <a:lvl1pPr algn="ctr" defTabSz="2743200" rtl="0" eaLnBrk="1" latinLnBrk="0" hangingPunct="1">
              <a:lnSpc>
                <a:spcPct val="90000"/>
              </a:lnSpc>
              <a:spcBef>
                <a:spcPct val="0"/>
              </a:spcBef>
              <a:buNone/>
              <a:defRPr sz="18000" kern="1200">
                <a:solidFill>
                  <a:schemeClr val="tx1"/>
                </a:solidFill>
                <a:latin typeface="+mj-lt"/>
                <a:ea typeface="+mj-ea"/>
                <a:cs typeface="+mj-cs"/>
              </a:defRPr>
            </a:lvl1pPr>
          </a:lstStyle>
          <a:p>
            <a:endParaRPr lang="en-US" sz="2600" b="1" dirty="0">
              <a:solidFill>
                <a:schemeClr val="bg1"/>
              </a:solidFill>
            </a:endParaRPr>
          </a:p>
        </p:txBody>
      </p:sp>
      <p:pic>
        <p:nvPicPr>
          <p:cNvPr id="50" name="Picture 49">
            <a:extLst>
              <a:ext uri="{FF2B5EF4-FFF2-40B4-BE49-F238E27FC236}">
                <a16:creationId xmlns:a16="http://schemas.microsoft.com/office/drawing/2014/main" id="{43EAE622-B144-4CFE-BC13-63221EAD862D}"/>
              </a:ext>
            </a:extLst>
          </p:cNvPr>
          <p:cNvPicPr>
            <a:picLocks noChangeAspect="1"/>
          </p:cNvPicPr>
          <p:nvPr/>
        </p:nvPicPr>
        <p:blipFill>
          <a:blip r:embed="rId9"/>
          <a:stretch>
            <a:fillRect/>
          </a:stretch>
        </p:blipFill>
        <p:spPr>
          <a:xfrm>
            <a:off x="18989206" y="27380348"/>
            <a:ext cx="7362825" cy="4819650"/>
          </a:xfrm>
          <a:prstGeom prst="rect">
            <a:avLst/>
          </a:prstGeom>
        </p:spPr>
      </p:pic>
      <p:pic>
        <p:nvPicPr>
          <p:cNvPr id="51" name="Picture 50">
            <a:extLst>
              <a:ext uri="{FF2B5EF4-FFF2-40B4-BE49-F238E27FC236}">
                <a16:creationId xmlns:a16="http://schemas.microsoft.com/office/drawing/2014/main" id="{6126748D-F74C-40ED-A67C-0B3D3A2C5791}"/>
              </a:ext>
            </a:extLst>
          </p:cNvPr>
          <p:cNvPicPr>
            <a:picLocks noChangeAspect="1"/>
          </p:cNvPicPr>
          <p:nvPr/>
        </p:nvPicPr>
        <p:blipFill>
          <a:blip r:embed="rId10"/>
          <a:stretch>
            <a:fillRect/>
          </a:stretch>
        </p:blipFill>
        <p:spPr>
          <a:xfrm>
            <a:off x="9916633" y="27268906"/>
            <a:ext cx="6677025" cy="4829175"/>
          </a:xfrm>
          <a:prstGeom prst="rect">
            <a:avLst/>
          </a:prstGeom>
        </p:spPr>
      </p:pic>
      <p:pic>
        <p:nvPicPr>
          <p:cNvPr id="53" name="Picture 52">
            <a:extLst>
              <a:ext uri="{FF2B5EF4-FFF2-40B4-BE49-F238E27FC236}">
                <a16:creationId xmlns:a16="http://schemas.microsoft.com/office/drawing/2014/main" id="{48476536-E382-4845-9BEE-583F4E06FD1A}"/>
              </a:ext>
            </a:extLst>
          </p:cNvPr>
          <p:cNvPicPr>
            <a:picLocks noChangeAspect="1"/>
          </p:cNvPicPr>
          <p:nvPr/>
        </p:nvPicPr>
        <p:blipFill>
          <a:blip r:embed="rId11"/>
          <a:stretch>
            <a:fillRect/>
          </a:stretch>
        </p:blipFill>
        <p:spPr>
          <a:xfrm>
            <a:off x="403274" y="21658791"/>
            <a:ext cx="7315200" cy="4400550"/>
          </a:xfrm>
          <a:prstGeom prst="rect">
            <a:avLst/>
          </a:prstGeom>
        </p:spPr>
      </p:pic>
      <p:pic>
        <p:nvPicPr>
          <p:cNvPr id="55" name="Picture 54">
            <a:extLst>
              <a:ext uri="{FF2B5EF4-FFF2-40B4-BE49-F238E27FC236}">
                <a16:creationId xmlns:a16="http://schemas.microsoft.com/office/drawing/2014/main" id="{1E49D98F-17AB-4D3F-B7D4-9FACCCFAC8A0}"/>
              </a:ext>
            </a:extLst>
          </p:cNvPr>
          <p:cNvPicPr>
            <a:picLocks noChangeAspect="1"/>
          </p:cNvPicPr>
          <p:nvPr/>
        </p:nvPicPr>
        <p:blipFill>
          <a:blip r:embed="rId12"/>
          <a:stretch>
            <a:fillRect/>
          </a:stretch>
        </p:blipFill>
        <p:spPr>
          <a:xfrm>
            <a:off x="8557813" y="24121494"/>
            <a:ext cx="7524750" cy="1143000"/>
          </a:xfrm>
          <a:prstGeom prst="rect">
            <a:avLst/>
          </a:prstGeom>
        </p:spPr>
      </p:pic>
      <p:sp>
        <p:nvSpPr>
          <p:cNvPr id="57" name="TextBox 56">
            <a:extLst>
              <a:ext uri="{FF2B5EF4-FFF2-40B4-BE49-F238E27FC236}">
                <a16:creationId xmlns:a16="http://schemas.microsoft.com/office/drawing/2014/main" id="{76B412B6-2615-45BC-855A-CA088F1DEC37}"/>
              </a:ext>
            </a:extLst>
          </p:cNvPr>
          <p:cNvSpPr txBox="1"/>
          <p:nvPr/>
        </p:nvSpPr>
        <p:spPr>
          <a:xfrm>
            <a:off x="8557813" y="25360038"/>
            <a:ext cx="7789175" cy="646331"/>
          </a:xfrm>
          <a:prstGeom prst="rect">
            <a:avLst/>
          </a:prstGeom>
          <a:noFill/>
        </p:spPr>
        <p:txBody>
          <a:bodyPr wrap="square" rtlCol="0">
            <a:spAutoFit/>
          </a:bodyPr>
          <a:lstStyle/>
          <a:p>
            <a:r>
              <a:rPr lang="en-US" dirty="0"/>
              <a:t>The portfolio-level metrics tracks the performance of the portfolio through the buys and sales of AZMN across the life of the experiment.</a:t>
            </a:r>
          </a:p>
        </p:txBody>
      </p:sp>
      <p:cxnSp>
        <p:nvCxnSpPr>
          <p:cNvPr id="59" name="Straight Connector 58">
            <a:extLst>
              <a:ext uri="{FF2B5EF4-FFF2-40B4-BE49-F238E27FC236}">
                <a16:creationId xmlns:a16="http://schemas.microsoft.com/office/drawing/2014/main" id="{3A5B8C67-4AD2-4D46-A0E8-21493F138B7C}"/>
              </a:ext>
            </a:extLst>
          </p:cNvPr>
          <p:cNvCxnSpPr>
            <a:cxnSpLocks/>
          </p:cNvCxnSpPr>
          <p:nvPr/>
        </p:nvCxnSpPr>
        <p:spPr>
          <a:xfrm>
            <a:off x="348762" y="21552192"/>
            <a:ext cx="16162606" cy="0"/>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AF1E9B8-CE1D-4A73-87A1-0DD3A7C17887}"/>
              </a:ext>
            </a:extLst>
          </p:cNvPr>
          <p:cNvCxnSpPr>
            <a:cxnSpLocks/>
          </p:cNvCxnSpPr>
          <p:nvPr/>
        </p:nvCxnSpPr>
        <p:spPr>
          <a:xfrm>
            <a:off x="280182" y="27304443"/>
            <a:ext cx="26855225" cy="0"/>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pic>
        <p:nvPicPr>
          <p:cNvPr id="68" name="Picture 67">
            <a:extLst>
              <a:ext uri="{FF2B5EF4-FFF2-40B4-BE49-F238E27FC236}">
                <a16:creationId xmlns:a16="http://schemas.microsoft.com/office/drawing/2014/main" id="{39DCBF5E-60F9-4E5D-9B59-7620C635C6D1}"/>
              </a:ext>
            </a:extLst>
          </p:cNvPr>
          <p:cNvPicPr>
            <a:picLocks noChangeAspect="1"/>
          </p:cNvPicPr>
          <p:nvPr/>
        </p:nvPicPr>
        <p:blipFill>
          <a:blip r:embed="rId13"/>
          <a:stretch>
            <a:fillRect/>
          </a:stretch>
        </p:blipFill>
        <p:spPr>
          <a:xfrm>
            <a:off x="17697493" y="14359635"/>
            <a:ext cx="8169659" cy="4689212"/>
          </a:xfrm>
          <a:prstGeom prst="rect">
            <a:avLst/>
          </a:prstGeom>
        </p:spPr>
      </p:pic>
      <p:sp>
        <p:nvSpPr>
          <p:cNvPr id="70" name="Title 1">
            <a:extLst>
              <a:ext uri="{FF2B5EF4-FFF2-40B4-BE49-F238E27FC236}">
                <a16:creationId xmlns:a16="http://schemas.microsoft.com/office/drawing/2014/main" id="{698433D8-B98D-47CE-B834-1CDD5C1FCED0}"/>
              </a:ext>
            </a:extLst>
          </p:cNvPr>
          <p:cNvSpPr txBox="1">
            <a:spLocks/>
          </p:cNvSpPr>
          <p:nvPr/>
        </p:nvSpPr>
        <p:spPr>
          <a:xfrm>
            <a:off x="18543731" y="3069327"/>
            <a:ext cx="8037576" cy="914400"/>
          </a:xfrm>
          <a:prstGeom prst="rect">
            <a:avLst/>
          </a:prstGeom>
          <a:solidFill>
            <a:schemeClr val="tx2"/>
          </a:solidFill>
        </p:spPr>
        <p:txBody>
          <a:bodyPr vert="horz" lIns="91440" tIns="45720" rIns="91440" bIns="45720" rtlCol="0" anchor="ctr">
            <a:normAutofit/>
          </a:bodyPr>
          <a:lstStyle>
            <a:lvl1pPr algn="ctr" defTabSz="2743200" rtl="0" eaLnBrk="1" latinLnBrk="0" hangingPunct="1">
              <a:lnSpc>
                <a:spcPct val="90000"/>
              </a:lnSpc>
              <a:spcBef>
                <a:spcPct val="0"/>
              </a:spcBef>
              <a:buNone/>
              <a:defRPr sz="18000" kern="1200">
                <a:solidFill>
                  <a:schemeClr val="tx1"/>
                </a:solidFill>
                <a:latin typeface="+mj-lt"/>
                <a:ea typeface="+mj-ea"/>
                <a:cs typeface="+mj-cs"/>
              </a:defRPr>
            </a:lvl1pPr>
          </a:lstStyle>
          <a:p>
            <a:r>
              <a:rPr lang="en-US" sz="2600" b="1" dirty="0">
                <a:solidFill>
                  <a:schemeClr val="bg1"/>
                </a:solidFill>
              </a:rPr>
              <a:t>Data</a:t>
            </a:r>
          </a:p>
        </p:txBody>
      </p:sp>
      <p:sp>
        <p:nvSpPr>
          <p:cNvPr id="71" name="Title 1">
            <a:extLst>
              <a:ext uri="{FF2B5EF4-FFF2-40B4-BE49-F238E27FC236}">
                <a16:creationId xmlns:a16="http://schemas.microsoft.com/office/drawing/2014/main" id="{1553866C-D412-471A-A23E-DA112E1CD6A1}"/>
              </a:ext>
            </a:extLst>
          </p:cNvPr>
          <p:cNvSpPr txBox="1">
            <a:spLocks/>
          </p:cNvSpPr>
          <p:nvPr/>
        </p:nvSpPr>
        <p:spPr>
          <a:xfrm>
            <a:off x="17582439" y="3069327"/>
            <a:ext cx="914400" cy="914400"/>
          </a:xfrm>
          <a:prstGeom prst="rect">
            <a:avLst/>
          </a:prstGeom>
          <a:solidFill>
            <a:schemeClr val="accent4">
              <a:lumMod val="75000"/>
            </a:schemeClr>
          </a:solidFill>
        </p:spPr>
        <p:txBody>
          <a:bodyPr vert="horz" lIns="91440" tIns="45720" rIns="91440" bIns="45720" rtlCol="0" anchor="ctr">
            <a:normAutofit/>
          </a:bodyPr>
          <a:lstStyle>
            <a:lvl1pPr algn="ctr" defTabSz="2743200" rtl="0" eaLnBrk="1" latinLnBrk="0" hangingPunct="1">
              <a:lnSpc>
                <a:spcPct val="90000"/>
              </a:lnSpc>
              <a:spcBef>
                <a:spcPct val="0"/>
              </a:spcBef>
              <a:buNone/>
              <a:defRPr sz="18000" kern="1200">
                <a:solidFill>
                  <a:schemeClr val="tx1"/>
                </a:solidFill>
                <a:latin typeface="+mj-lt"/>
                <a:ea typeface="+mj-ea"/>
                <a:cs typeface="+mj-cs"/>
              </a:defRPr>
            </a:lvl1pPr>
          </a:lstStyle>
          <a:p>
            <a:endParaRPr lang="en-US" sz="2600" b="1" dirty="0">
              <a:solidFill>
                <a:schemeClr val="bg1"/>
              </a:solidFill>
            </a:endParaRPr>
          </a:p>
        </p:txBody>
      </p:sp>
      <p:sp>
        <p:nvSpPr>
          <p:cNvPr id="72" name="TextBox 71">
            <a:extLst>
              <a:ext uri="{FF2B5EF4-FFF2-40B4-BE49-F238E27FC236}">
                <a16:creationId xmlns:a16="http://schemas.microsoft.com/office/drawing/2014/main" id="{E88BE25B-0562-475A-8A2E-760E8B687F36}"/>
              </a:ext>
            </a:extLst>
          </p:cNvPr>
          <p:cNvSpPr txBox="1"/>
          <p:nvPr/>
        </p:nvSpPr>
        <p:spPr>
          <a:xfrm>
            <a:off x="17512083" y="12271850"/>
            <a:ext cx="8996727" cy="2062103"/>
          </a:xfrm>
          <a:prstGeom prst="rect">
            <a:avLst/>
          </a:prstGeom>
          <a:noFill/>
        </p:spPr>
        <p:txBody>
          <a:bodyPr wrap="square" rtlCol="0">
            <a:spAutoFit/>
          </a:bodyPr>
          <a:lstStyle/>
          <a:p>
            <a:r>
              <a:rPr lang="en-US" dirty="0"/>
              <a:t>We Performed a user survey, results summarized below. Along with assessing our experiments, and comparing our tool to the existing methods.</a:t>
            </a:r>
          </a:p>
          <a:p>
            <a:endParaRPr lang="en-US" dirty="0"/>
          </a:p>
          <a:p>
            <a:r>
              <a:rPr lang="en-US" sz="2000" dirty="0"/>
              <a:t>User Survey</a:t>
            </a:r>
          </a:p>
          <a:p>
            <a:pPr marL="285750" indent="-285750">
              <a:buFontTx/>
              <a:buChar char="-"/>
            </a:pPr>
            <a:r>
              <a:rPr lang="en-US" dirty="0"/>
              <a:t>Taken by other Georgia Tech students, the majority of them believed our visuals were easy to understand.  Their comments and feedback was used to develop the Further Improvements section below.</a:t>
            </a:r>
          </a:p>
        </p:txBody>
      </p:sp>
      <p:sp>
        <p:nvSpPr>
          <p:cNvPr id="75" name="TextBox 74">
            <a:extLst>
              <a:ext uri="{FF2B5EF4-FFF2-40B4-BE49-F238E27FC236}">
                <a16:creationId xmlns:a16="http://schemas.microsoft.com/office/drawing/2014/main" id="{C0EF4195-5FF7-4C3B-9DE2-A47AAE6F9208}"/>
              </a:ext>
            </a:extLst>
          </p:cNvPr>
          <p:cNvSpPr txBox="1"/>
          <p:nvPr/>
        </p:nvSpPr>
        <p:spPr>
          <a:xfrm>
            <a:off x="17512083" y="22331366"/>
            <a:ext cx="9387874" cy="4901342"/>
          </a:xfrm>
          <a:prstGeom prst="rect">
            <a:avLst/>
          </a:prstGeom>
          <a:noFill/>
        </p:spPr>
        <p:txBody>
          <a:bodyPr wrap="square" rtlCol="0">
            <a:spAutoFit/>
          </a:bodyPr>
          <a:lstStyle/>
          <a:p>
            <a:r>
              <a:rPr lang="en-US" sz="2000" b="1" dirty="0"/>
              <a:t>Further Improvements</a:t>
            </a:r>
          </a:p>
          <a:p>
            <a:endParaRPr lang="en-US" sz="1050" dirty="0"/>
          </a:p>
          <a:p>
            <a:r>
              <a:rPr lang="en-US" sz="2000" dirty="0"/>
              <a:t>Speed</a:t>
            </a:r>
          </a:p>
          <a:p>
            <a:pPr marL="285750" indent="-285750">
              <a:buFontTx/>
              <a:buChar char="-"/>
            </a:pPr>
            <a:r>
              <a:rPr lang="en-US" dirty="0"/>
              <a:t>Increasing the memory of the host cluster will make a remarkable impact on the response time of the webpage.</a:t>
            </a:r>
          </a:p>
          <a:p>
            <a:endParaRPr lang="en-US" sz="1100" dirty="0"/>
          </a:p>
          <a:p>
            <a:r>
              <a:rPr lang="en-US" sz="2000" dirty="0"/>
              <a:t>Better descriptions</a:t>
            </a:r>
          </a:p>
          <a:p>
            <a:pPr marL="285750" indent="-285750">
              <a:buFontTx/>
              <a:buChar char="-"/>
            </a:pPr>
            <a:r>
              <a:rPr lang="en-US" dirty="0"/>
              <a:t>Adding additional pages that provide look-throughs to the raw data (like a monthly-return summary table.</a:t>
            </a:r>
          </a:p>
          <a:p>
            <a:pPr marL="285750" indent="-285750">
              <a:buFontTx/>
              <a:buChar char="-"/>
            </a:pPr>
            <a:r>
              <a:rPr lang="en-US" dirty="0"/>
              <a:t>Add a help back to explain in more depth the purpose of the tools and graphs on the page.</a:t>
            </a:r>
          </a:p>
          <a:p>
            <a:endParaRPr lang="en-US" sz="1100" dirty="0"/>
          </a:p>
          <a:p>
            <a:r>
              <a:rPr lang="en-US" sz="2000" dirty="0"/>
              <a:t>Better Functionality</a:t>
            </a:r>
          </a:p>
          <a:p>
            <a:pPr marL="285750" indent="-285750">
              <a:buFontTx/>
              <a:buChar char="-"/>
            </a:pPr>
            <a:r>
              <a:rPr lang="en-US" dirty="0"/>
              <a:t>Provide upload/download options to push up pre-made transaction histories and pull down results.</a:t>
            </a:r>
          </a:p>
          <a:p>
            <a:endParaRPr lang="en-US" sz="1100" dirty="0"/>
          </a:p>
          <a:p>
            <a:r>
              <a:rPr lang="en-US" sz="2000" dirty="0"/>
              <a:t>Better charts</a:t>
            </a:r>
          </a:p>
          <a:p>
            <a:pPr marL="285750" indent="-285750">
              <a:buFontTx/>
              <a:buChar char="-"/>
            </a:pPr>
            <a:r>
              <a:rPr lang="en-US" dirty="0"/>
              <a:t>Poll a larger audience (of investors) to determine what other information investors are looking for, and adding accessible charts to the page to address those.</a:t>
            </a:r>
          </a:p>
        </p:txBody>
      </p:sp>
    </p:spTree>
    <p:extLst>
      <p:ext uri="{BB962C8B-B14F-4D97-AF65-F5344CB8AC3E}">
        <p14:creationId xmlns:p14="http://schemas.microsoft.com/office/powerpoint/2010/main" val="323123794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1011</TotalTime>
  <Words>1265</Words>
  <Application>Microsoft Office PowerPoint</Application>
  <PresentationFormat>Custom</PresentationFormat>
  <Paragraphs>101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   Team 113: Portfolio Management Tool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113: Portfolio Management Tool</dc:title>
  <dc:creator>Hurt, Benjamin B</dc:creator>
  <cp:lastModifiedBy>Hurt, Benjamin B</cp:lastModifiedBy>
  <cp:revision>43</cp:revision>
  <dcterms:created xsi:type="dcterms:W3CDTF">2019-11-20T18:38:47Z</dcterms:created>
  <dcterms:modified xsi:type="dcterms:W3CDTF">2019-11-25T19:47:40Z</dcterms:modified>
</cp:coreProperties>
</file>