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2" r:id="rId4"/>
    <p:sldId id="306" r:id="rId5"/>
    <p:sldId id="281" r:id="rId6"/>
    <p:sldId id="283" r:id="rId7"/>
    <p:sldId id="284" r:id="rId8"/>
    <p:sldId id="308" r:id="rId9"/>
    <p:sldId id="285" r:id="rId10"/>
    <p:sldId id="307" r:id="rId11"/>
    <p:sldId id="309" r:id="rId12"/>
    <p:sldId id="317" r:id="rId13"/>
    <p:sldId id="318" r:id="rId14"/>
    <p:sldId id="293" r:id="rId15"/>
    <p:sldId id="302" r:id="rId16"/>
    <p:sldId id="303" r:id="rId17"/>
    <p:sldId id="310" r:id="rId18"/>
    <p:sldId id="304" r:id="rId19"/>
    <p:sldId id="301" r:id="rId20"/>
    <p:sldId id="299" r:id="rId21"/>
    <p:sldId id="266" r:id="rId22"/>
    <p:sldId id="2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1E1E1"/>
    <a:srgbClr val="FFC000"/>
    <a:srgbClr val="4D4E4D"/>
    <a:srgbClr val="646462"/>
    <a:srgbClr val="D9D9D9"/>
    <a:srgbClr val="E2E3E3"/>
    <a:srgbClr val="E0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9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7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8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32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2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E3AD-8EA6-4364-8FFD-3AEFEA719B0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E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E3AD-8EA6-4364-8FFD-3AEFEA719B0A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B81C-3732-45FD-B926-453BF6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33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37120" y="2234972"/>
            <a:ext cx="105177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시각장애인 학생들을 위한 </a:t>
            </a:r>
            <a:endParaRPr lang="en-US" altLang="ko-KR" sz="5000" b="1" dirty="0">
              <a:solidFill>
                <a:schemeClr val="bg1">
                  <a:lumMod val="8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ko-KR" altLang="en-US" sz="5000" b="1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스마트번역 애플리케이션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073140" y="0"/>
            <a:ext cx="45719" cy="21901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D820D8-8152-4246-87D2-C16742DB40A7}"/>
              </a:ext>
            </a:extLst>
          </p:cNvPr>
          <p:cNvSpPr/>
          <p:nvPr/>
        </p:nvSpPr>
        <p:spPr>
          <a:xfrm>
            <a:off x="3806589" y="4560886"/>
            <a:ext cx="2289409" cy="918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b="1" kern="0" dirty="0">
                <a:solidFill>
                  <a:schemeClr val="bg1"/>
                </a:solidFill>
                <a:latin typeface="+mj-ea"/>
                <a:ea typeface="+mj-ea"/>
              </a:rPr>
              <a:t>김민승 </a:t>
            </a:r>
            <a:r>
              <a:rPr lang="en-US" altLang="ko-KR" b="1" kern="0" dirty="0">
                <a:solidFill>
                  <a:schemeClr val="bg1"/>
                </a:solidFill>
                <a:latin typeface="+mj-ea"/>
                <a:ea typeface="+mj-ea"/>
              </a:rPr>
              <a:t>2013156007</a:t>
            </a:r>
          </a:p>
          <a:p>
            <a:pPr algn="ctr" fontAlgn="base" latinLnBrk="0">
              <a:lnSpc>
                <a:spcPct val="160000"/>
              </a:lnSpc>
            </a:pPr>
            <a:r>
              <a:rPr lang="ko-KR" altLang="en-US" b="1" kern="0" dirty="0" err="1">
                <a:solidFill>
                  <a:schemeClr val="bg1"/>
                </a:solidFill>
                <a:latin typeface="+mj-ea"/>
                <a:ea typeface="+mj-ea"/>
              </a:rPr>
              <a:t>이두원</a:t>
            </a:r>
            <a:r>
              <a:rPr lang="en-US" altLang="ko-KR" b="1" kern="0" dirty="0">
                <a:solidFill>
                  <a:schemeClr val="bg1"/>
                </a:solidFill>
                <a:latin typeface="+mj-ea"/>
                <a:ea typeface="+mj-ea"/>
              </a:rPr>
              <a:t> 2013156033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9EFDCA-9673-4FA4-9FA1-D8648264F15C}"/>
              </a:ext>
            </a:extLst>
          </p:cNvPr>
          <p:cNvSpPr/>
          <p:nvPr/>
        </p:nvSpPr>
        <p:spPr>
          <a:xfrm>
            <a:off x="837121" y="3722748"/>
            <a:ext cx="10517756" cy="517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sz="2000" b="1" kern="0" dirty="0">
                <a:solidFill>
                  <a:schemeClr val="bg1"/>
                </a:solidFill>
                <a:latin typeface="+mj-ea"/>
                <a:ea typeface="+mj-ea"/>
              </a:rPr>
              <a:t>Smart Translation Applications for Blind Students</a:t>
            </a:r>
            <a:endParaRPr lang="ko-KR" altLang="en-US" sz="2000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1AB901-2A2D-4FEB-817C-479A88BC22B3}"/>
              </a:ext>
            </a:extLst>
          </p:cNvPr>
          <p:cNvSpPr/>
          <p:nvPr/>
        </p:nvSpPr>
        <p:spPr>
          <a:xfrm>
            <a:off x="6095998" y="4560886"/>
            <a:ext cx="1800000" cy="90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b="1" kern="0" dirty="0">
                <a:solidFill>
                  <a:schemeClr val="bg1"/>
                </a:solidFill>
                <a:latin typeface="+mj-ea"/>
                <a:ea typeface="+mj-ea"/>
              </a:rPr>
              <a:t>&lt;</a:t>
            </a:r>
            <a:r>
              <a:rPr lang="ko-KR" altLang="en-US" b="1" kern="0" dirty="0">
                <a:solidFill>
                  <a:schemeClr val="bg1"/>
                </a:solidFill>
                <a:latin typeface="+mj-ea"/>
                <a:ea typeface="+mj-ea"/>
              </a:rPr>
              <a:t>지도 교수</a:t>
            </a:r>
            <a:r>
              <a:rPr lang="en-US" altLang="ko-KR" b="1" kern="0" dirty="0">
                <a:solidFill>
                  <a:schemeClr val="bg1"/>
                </a:solidFill>
                <a:latin typeface="+mj-ea"/>
                <a:ea typeface="+mj-ea"/>
              </a:rPr>
              <a:t>&gt;</a:t>
            </a:r>
          </a:p>
          <a:p>
            <a:pPr algn="ctr" fontAlgn="base" latinLnBrk="0">
              <a:lnSpc>
                <a:spcPct val="160000"/>
              </a:lnSpc>
            </a:pPr>
            <a:r>
              <a:rPr lang="ko-KR" altLang="en-US" b="1" kern="0" dirty="0" err="1">
                <a:solidFill>
                  <a:schemeClr val="bg1"/>
                </a:solidFill>
                <a:latin typeface="+mj-ea"/>
                <a:ea typeface="+mj-ea"/>
              </a:rPr>
              <a:t>정의훈</a:t>
            </a:r>
            <a:r>
              <a:rPr lang="ko-KR" altLang="en-US" b="1" kern="0" dirty="0">
                <a:solidFill>
                  <a:schemeClr val="bg1"/>
                </a:solidFill>
                <a:latin typeface="+mj-ea"/>
                <a:ea typeface="+mj-ea"/>
              </a:rPr>
              <a:t> 교수님</a:t>
            </a:r>
            <a:endParaRPr lang="en-US" altLang="ko-KR" b="1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636CD1-2FB8-413D-BD51-0264FC223B2D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98" y="5649486"/>
            <a:ext cx="18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D4967A-255C-4A11-B66B-24B652F291F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06090-2FD6-4584-A8E9-2A1C314ED09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558EA-E9DF-4D1B-8E4C-226D11BE38E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9A729C-76CF-40FA-A563-7E6E844A6815}"/>
              </a:ext>
            </a:extLst>
          </p:cNvPr>
          <p:cNvSpPr txBox="1"/>
          <p:nvPr/>
        </p:nvSpPr>
        <p:spPr>
          <a:xfrm>
            <a:off x="10042127" y="721485"/>
            <a:ext cx="44851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69CEE4-0FE0-4C20-A3EC-95119FAFEA0D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252" y="1374662"/>
            <a:ext cx="4319998" cy="35671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E72D10-972D-47FF-ABA6-7422BB02F6D6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0" y="1374662"/>
            <a:ext cx="4320001" cy="3567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156056-3B92-4EB1-92E1-557C4662B514}"/>
              </a:ext>
            </a:extLst>
          </p:cNvPr>
          <p:cNvSpPr/>
          <p:nvPr/>
        </p:nvSpPr>
        <p:spPr>
          <a:xfrm>
            <a:off x="1658751" y="5199281"/>
            <a:ext cx="8874491" cy="12190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스마트폰을 소유한 누구나 사용가능 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화면을 문지르다 점자의 돌출된 부분 터치 시 진동 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화면에 표시된 점자를 음성으로 안내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56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D4967A-255C-4A11-B66B-24B652F291F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06090-2FD6-4584-A8E9-2A1C314ED09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558EA-E9DF-4D1B-8E4C-226D11BE38E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AD45D4A-5CE1-4EEB-AF15-475369E5E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24105"/>
              </p:ext>
            </p:extLst>
          </p:nvPr>
        </p:nvGraphicFramePr>
        <p:xfrm>
          <a:off x="1236166" y="1183338"/>
          <a:ext cx="9719668" cy="3791323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86608">
                  <a:extLst>
                    <a:ext uri="{9D8B030D-6E8A-4147-A177-3AD203B41FA5}">
                      <a16:colId xmlns:a16="http://schemas.microsoft.com/office/drawing/2014/main" val="2236952121"/>
                    </a:ext>
                  </a:extLst>
                </a:gridCol>
                <a:gridCol w="1390440">
                  <a:extLst>
                    <a:ext uri="{9D8B030D-6E8A-4147-A177-3AD203B41FA5}">
                      <a16:colId xmlns:a16="http://schemas.microsoft.com/office/drawing/2014/main" val="1866265605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2902541291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3029783338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2046069996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1760871327"/>
                    </a:ext>
                  </a:extLst>
                </a:gridCol>
                <a:gridCol w="1388524">
                  <a:extLst>
                    <a:ext uri="{9D8B030D-6E8A-4147-A177-3AD203B41FA5}">
                      <a16:colId xmlns:a16="http://schemas.microsoft.com/office/drawing/2014/main" val="2061156003"/>
                    </a:ext>
                  </a:extLst>
                </a:gridCol>
              </a:tblGrid>
              <a:tr h="75758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번역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점자표현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단독사용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학습방법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</a:p>
                    <a:p>
                      <a:pPr algn="ctr" latinLnBrk="1"/>
                      <a:r>
                        <a:rPr lang="ko-KR" altLang="en-US" dirty="0"/>
                        <a:t>적합성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075530"/>
                  </a:ext>
                </a:extLst>
              </a:tr>
              <a:tr h="758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구글 번역기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x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8991874"/>
                  </a:ext>
                </a:extLst>
              </a:tr>
              <a:tr h="758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Tap </a:t>
                      </a:r>
                      <a:r>
                        <a:rPr lang="en-US" altLang="ko-KR" sz="1500" dirty="0" err="1"/>
                        <a:t>tilo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x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05192"/>
                  </a:ext>
                </a:extLst>
              </a:tr>
              <a:tr h="7584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x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6082015"/>
                  </a:ext>
                </a:extLst>
              </a:tr>
              <a:tr h="758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STABS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19655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51A6599-94CE-4D26-B03E-F15784B87902}"/>
              </a:ext>
            </a:extLst>
          </p:cNvPr>
          <p:cNvSpPr/>
          <p:nvPr/>
        </p:nvSpPr>
        <p:spPr>
          <a:xfrm>
            <a:off x="1658751" y="5199281"/>
            <a:ext cx="8874491" cy="12190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구글 번역기의 우수한 번역 </a:t>
            </a: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API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를 활용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Tap </a:t>
            </a:r>
            <a:r>
              <a:rPr lang="en-US" altLang="ko-KR" sz="1700" dirty="0" err="1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tilo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가 점자 디바이스 연동이 필요한 불편을 개선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봄이 영어를 인식 및 점자로 표현하지 못하는 부분을 개선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1682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2F0AB62-6ADE-4FD1-B3A6-03CBD81E1843}"/>
              </a:ext>
            </a:extLst>
          </p:cNvPr>
          <p:cNvGrpSpPr/>
          <p:nvPr/>
        </p:nvGrpSpPr>
        <p:grpSpPr>
          <a:xfrm>
            <a:off x="3172891" y="960989"/>
            <a:ext cx="5306897" cy="5300051"/>
            <a:chOff x="3151346" y="1649044"/>
            <a:chExt cx="5203299" cy="43922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4B2E04-EC5D-4484-95DA-345E36A56F10}"/>
                </a:ext>
              </a:extLst>
            </p:cNvPr>
            <p:cNvSpPr/>
            <p:nvPr/>
          </p:nvSpPr>
          <p:spPr>
            <a:xfrm>
              <a:off x="3151346" y="1649044"/>
              <a:ext cx="5203299" cy="439223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85B28F-CDEB-4F1A-99C0-BA7454394695}"/>
                </a:ext>
              </a:extLst>
            </p:cNvPr>
            <p:cNvSpPr txBox="1"/>
            <p:nvPr/>
          </p:nvSpPr>
          <p:spPr>
            <a:xfrm>
              <a:off x="5069677" y="1664559"/>
              <a:ext cx="1366636" cy="30607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Application</a:t>
              </a:r>
              <a:endParaRPr lang="ko-KR" altLang="en-US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7E348D-8607-4A24-B646-B05946259272}"/>
              </a:ext>
            </a:extLst>
          </p:cNvPr>
          <p:cNvSpPr/>
          <p:nvPr/>
        </p:nvSpPr>
        <p:spPr>
          <a:xfrm>
            <a:off x="224111" y="1914645"/>
            <a:ext cx="2162086" cy="33927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B8E70-62FF-4908-A0EA-B166FA64653D}"/>
              </a:ext>
            </a:extLst>
          </p:cNvPr>
          <p:cNvSpPr txBox="1"/>
          <p:nvPr/>
        </p:nvSpPr>
        <p:spPr>
          <a:xfrm>
            <a:off x="976820" y="1930083"/>
            <a:ext cx="67839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9BDF21-4E82-4775-B3E6-0C7AEDC40443}"/>
              </a:ext>
            </a:extLst>
          </p:cNvPr>
          <p:cNvSpPr/>
          <p:nvPr/>
        </p:nvSpPr>
        <p:spPr>
          <a:xfrm>
            <a:off x="9805803" y="956116"/>
            <a:ext cx="2162086" cy="33788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386734-A665-43A4-9F10-C425A59EE738}"/>
              </a:ext>
            </a:extLst>
          </p:cNvPr>
          <p:cNvSpPr txBox="1"/>
          <p:nvPr/>
        </p:nvSpPr>
        <p:spPr>
          <a:xfrm>
            <a:off x="10289310" y="979711"/>
            <a:ext cx="119507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Database</a:t>
            </a:r>
            <a:endParaRPr lang="ko-KR" altLang="en-US" b="1" dirty="0"/>
          </a:p>
        </p:txBody>
      </p:sp>
      <p:pic>
        <p:nvPicPr>
          <p:cNvPr id="31" name="그래픽 30" descr="사용자">
            <a:extLst>
              <a:ext uri="{FF2B5EF4-FFF2-40B4-BE49-F238E27FC236}">
                <a16:creationId xmlns:a16="http://schemas.microsoft.com/office/drawing/2014/main" id="{B271736C-7D93-4471-A1BE-813E8130D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275" y="2498617"/>
            <a:ext cx="2027483" cy="2027483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E2719FB-FD42-4E8E-8ECC-DF5EE664CAB1}"/>
              </a:ext>
            </a:extLst>
          </p:cNvPr>
          <p:cNvCxnSpPr>
            <a:cxnSpLocks/>
          </p:cNvCxnSpPr>
          <p:nvPr/>
        </p:nvCxnSpPr>
        <p:spPr>
          <a:xfrm>
            <a:off x="2386197" y="3135050"/>
            <a:ext cx="92719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1E48E0-19B0-4BCB-9652-F32E20914BD8}"/>
              </a:ext>
            </a:extLst>
          </p:cNvPr>
          <p:cNvCxnSpPr>
            <a:cxnSpLocks/>
          </p:cNvCxnSpPr>
          <p:nvPr/>
        </p:nvCxnSpPr>
        <p:spPr>
          <a:xfrm>
            <a:off x="8265876" y="1865905"/>
            <a:ext cx="1568547" cy="132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래픽 39" descr="클라우드 동기화 중">
            <a:extLst>
              <a:ext uri="{FF2B5EF4-FFF2-40B4-BE49-F238E27FC236}">
                <a16:creationId xmlns:a16="http://schemas.microsoft.com/office/drawing/2014/main" id="{E13416D3-3DFE-44B0-901D-6845CFDE3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9066" y="2160858"/>
            <a:ext cx="898051" cy="89805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96F56DC7-446D-4C84-9E87-3B20259F5346}"/>
              </a:ext>
            </a:extLst>
          </p:cNvPr>
          <p:cNvGrpSpPr/>
          <p:nvPr/>
        </p:nvGrpSpPr>
        <p:grpSpPr>
          <a:xfrm>
            <a:off x="6667977" y="1554730"/>
            <a:ext cx="2164242" cy="1923405"/>
            <a:chOff x="2389785" y="13677"/>
            <a:chExt cx="7070969" cy="7070969"/>
          </a:xfrm>
        </p:grpSpPr>
        <p:pic>
          <p:nvPicPr>
            <p:cNvPr id="48" name="그래픽 47" descr="스마트폰">
              <a:extLst>
                <a:ext uri="{FF2B5EF4-FFF2-40B4-BE49-F238E27FC236}">
                  <a16:creationId xmlns:a16="http://schemas.microsoft.com/office/drawing/2014/main" id="{B6203ABF-75E4-4AD8-98E8-398A1DA41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89785" y="13677"/>
              <a:ext cx="7070969" cy="7070969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A6A499-32D1-48A0-B604-112EC78A0339}"/>
                </a:ext>
              </a:extLst>
            </p:cNvPr>
            <p:cNvSpPr/>
            <p:nvPr/>
          </p:nvSpPr>
          <p:spPr>
            <a:xfrm>
              <a:off x="4595445" y="1062892"/>
              <a:ext cx="2657230" cy="49158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SORT</a:t>
              </a:r>
            </a:p>
            <a:p>
              <a:pPr algn="ctr"/>
              <a:r>
                <a:rPr lang="en-US" altLang="ko-KR" b="1" dirty="0"/>
                <a:t>TEXT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77DC6F8-4C42-4BD4-9590-FF2BA64F07B1}"/>
              </a:ext>
            </a:extLst>
          </p:cNvPr>
          <p:cNvSpPr txBox="1"/>
          <p:nvPr/>
        </p:nvSpPr>
        <p:spPr>
          <a:xfrm>
            <a:off x="748824" y="444830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강의음성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강의자료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212577-AABE-4669-A923-FD6FAB78AB18}"/>
              </a:ext>
            </a:extLst>
          </p:cNvPr>
          <p:cNvCxnSpPr>
            <a:cxnSpLocks/>
          </p:cNvCxnSpPr>
          <p:nvPr/>
        </p:nvCxnSpPr>
        <p:spPr>
          <a:xfrm flipH="1">
            <a:off x="8296613" y="3139640"/>
            <a:ext cx="150919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6B4761-48A1-4277-A047-8C1624608B90}"/>
              </a:ext>
            </a:extLst>
          </p:cNvPr>
          <p:cNvSpPr/>
          <p:nvPr/>
        </p:nvSpPr>
        <p:spPr>
          <a:xfrm>
            <a:off x="8669370" y="1942081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B81361-2E04-4877-8983-7370F3AA65DD}"/>
              </a:ext>
            </a:extLst>
          </p:cNvPr>
          <p:cNvSpPr/>
          <p:nvPr/>
        </p:nvSpPr>
        <p:spPr>
          <a:xfrm>
            <a:off x="5041032" y="1994493"/>
            <a:ext cx="1573291" cy="2234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85D81A-AAEB-4ED5-B5F3-922D6FB14BBE}"/>
              </a:ext>
            </a:extLst>
          </p:cNvPr>
          <p:cNvSpPr/>
          <p:nvPr/>
        </p:nvSpPr>
        <p:spPr>
          <a:xfrm>
            <a:off x="5042101" y="1985376"/>
            <a:ext cx="1573291" cy="549170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3C029E-9AE4-4D22-A772-72D59D364766}"/>
              </a:ext>
            </a:extLst>
          </p:cNvPr>
          <p:cNvSpPr txBox="1"/>
          <p:nvPr/>
        </p:nvSpPr>
        <p:spPr>
          <a:xfrm>
            <a:off x="5063230" y="2561227"/>
            <a:ext cx="1528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소</a:t>
            </a:r>
            <a:endParaRPr lang="en-US" altLang="ko-KR" sz="20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COW</a:t>
            </a:r>
          </a:p>
          <a:p>
            <a:pPr algn="ctr"/>
            <a:r>
              <a:rPr lang="en-US" altLang="ko-KR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↓</a:t>
            </a:r>
          </a:p>
          <a:p>
            <a:pPr algn="ctr"/>
            <a:r>
              <a:rPr lang="ko-KR" altLang="en-US" sz="20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ㅅㅗ</a:t>
            </a:r>
            <a:endParaRPr lang="en-US" altLang="ko-KR" sz="20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</a:t>
            </a:r>
            <a:r>
              <a:rPr lang="ko-KR" altLang="en-US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</a:t>
            </a:r>
            <a:r>
              <a:rPr lang="ko-KR" altLang="en-US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</a:t>
            </a:r>
            <a:endParaRPr lang="ko-KR" altLang="en-US" sz="20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06901B7-2DFC-44AD-9389-B58CFE92C774}"/>
              </a:ext>
            </a:extLst>
          </p:cNvPr>
          <p:cNvCxnSpPr>
            <a:cxnSpLocks/>
          </p:cNvCxnSpPr>
          <p:nvPr/>
        </p:nvCxnSpPr>
        <p:spPr>
          <a:xfrm flipV="1">
            <a:off x="4419529" y="3135050"/>
            <a:ext cx="610404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FA95DB6-C4AE-49D1-B782-8353F9EB0222}"/>
              </a:ext>
            </a:extLst>
          </p:cNvPr>
          <p:cNvGrpSpPr/>
          <p:nvPr/>
        </p:nvGrpSpPr>
        <p:grpSpPr>
          <a:xfrm>
            <a:off x="9426640" y="1563027"/>
            <a:ext cx="2920410" cy="2486202"/>
            <a:chOff x="368920" y="965918"/>
            <a:chExt cx="5799015" cy="492616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D8A27B6-7F93-4C02-B5E3-82428296E4A4}"/>
                </a:ext>
              </a:extLst>
            </p:cNvPr>
            <p:cNvGrpSpPr/>
            <p:nvPr/>
          </p:nvGrpSpPr>
          <p:grpSpPr>
            <a:xfrm>
              <a:off x="368920" y="965918"/>
              <a:ext cx="5799015" cy="4926163"/>
              <a:chOff x="2389785" y="13677"/>
              <a:chExt cx="7070969" cy="7070969"/>
            </a:xfrm>
          </p:grpSpPr>
          <p:pic>
            <p:nvPicPr>
              <p:cNvPr id="89" name="그래픽 88" descr="스마트폰">
                <a:extLst>
                  <a:ext uri="{FF2B5EF4-FFF2-40B4-BE49-F238E27FC236}">
                    <a16:creationId xmlns:a16="http://schemas.microsoft.com/office/drawing/2014/main" id="{0A43DBF5-2FD4-4132-A8D0-4414D21E4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89785" y="13677"/>
                <a:ext cx="7070969" cy="7070969"/>
              </a:xfrm>
              <a:prstGeom prst="rect">
                <a:avLst/>
              </a:prstGeom>
            </p:spPr>
          </p:pic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0926B8A-6EEA-4E3B-8FD5-224BEA8EA728}"/>
                  </a:ext>
                </a:extLst>
              </p:cNvPr>
              <p:cNvSpPr/>
              <p:nvPr/>
            </p:nvSpPr>
            <p:spPr>
              <a:xfrm>
                <a:off x="4595445" y="1062892"/>
                <a:ext cx="2657230" cy="49158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2ADAC97-D808-4F10-B183-4E53413D1B83}"/>
                </a:ext>
              </a:extLst>
            </p:cNvPr>
            <p:cNvSpPr/>
            <p:nvPr/>
          </p:nvSpPr>
          <p:spPr>
            <a:xfrm>
              <a:off x="2446214" y="2013794"/>
              <a:ext cx="633047" cy="6447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EFCFD8D-6784-4C34-9481-EBC30DC07D60}"/>
                </a:ext>
              </a:extLst>
            </p:cNvPr>
            <p:cNvSpPr/>
            <p:nvPr/>
          </p:nvSpPr>
          <p:spPr>
            <a:xfrm>
              <a:off x="3412533" y="2013793"/>
              <a:ext cx="633047" cy="6447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801301DA-31EE-4E12-842F-2A41059935FD}"/>
                </a:ext>
              </a:extLst>
            </p:cNvPr>
            <p:cNvSpPr/>
            <p:nvPr/>
          </p:nvSpPr>
          <p:spPr>
            <a:xfrm>
              <a:off x="2446214" y="3106614"/>
              <a:ext cx="633047" cy="6447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D3CD80AE-3F75-4B8C-8FDB-BCB391B15F37}"/>
                </a:ext>
              </a:extLst>
            </p:cNvPr>
            <p:cNvSpPr/>
            <p:nvPr/>
          </p:nvSpPr>
          <p:spPr>
            <a:xfrm>
              <a:off x="3412533" y="3106614"/>
              <a:ext cx="633047" cy="6447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0918C6D-98F0-44D9-B63C-7AA55FA3FB55}"/>
                </a:ext>
              </a:extLst>
            </p:cNvPr>
            <p:cNvSpPr/>
            <p:nvPr/>
          </p:nvSpPr>
          <p:spPr>
            <a:xfrm>
              <a:off x="2446213" y="4199434"/>
              <a:ext cx="633047" cy="6447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2D7F3B4C-63B7-4E0A-829D-DCE1117C5C81}"/>
                </a:ext>
              </a:extLst>
            </p:cNvPr>
            <p:cNvSpPr/>
            <p:nvPr/>
          </p:nvSpPr>
          <p:spPr>
            <a:xfrm>
              <a:off x="3412533" y="4199435"/>
              <a:ext cx="633047" cy="6447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5FB86C-35AE-4A0D-8CF4-747F973AF801}"/>
              </a:ext>
            </a:extLst>
          </p:cNvPr>
          <p:cNvSpPr/>
          <p:nvPr/>
        </p:nvSpPr>
        <p:spPr>
          <a:xfrm>
            <a:off x="8508360" y="148328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점자 매칭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C8B0E8A-6A20-4FF3-B260-B1E64A33C4F7}"/>
              </a:ext>
            </a:extLst>
          </p:cNvPr>
          <p:cNvSpPr/>
          <p:nvPr/>
        </p:nvSpPr>
        <p:spPr>
          <a:xfrm>
            <a:off x="8517779" y="315590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매칭 결과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56AECE-836E-41FD-B6C2-66F5365B273D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E4A5E8-B44F-4A9C-9ECA-228E81C9C406}"/>
              </a:ext>
            </a:extLst>
          </p:cNvPr>
          <p:cNvSpPr txBox="1"/>
          <p:nvPr/>
        </p:nvSpPr>
        <p:spPr>
          <a:xfrm>
            <a:off x="1106342" y="263415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E45F6D2-6224-47F9-BA42-EC1A576305C9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85FEB4F-DACC-4A9D-BCF4-9581E6D7A513}"/>
              </a:ext>
            </a:extLst>
          </p:cNvPr>
          <p:cNvGrpSpPr/>
          <p:nvPr/>
        </p:nvGrpSpPr>
        <p:grpSpPr>
          <a:xfrm>
            <a:off x="2782698" y="3748319"/>
            <a:ext cx="2164242" cy="1923405"/>
            <a:chOff x="2483795" y="-1752477"/>
            <a:chExt cx="7070969" cy="7070968"/>
          </a:xfrm>
        </p:grpSpPr>
        <p:pic>
          <p:nvPicPr>
            <p:cNvPr id="55" name="그래픽 54" descr="스마트폰">
              <a:extLst>
                <a:ext uri="{FF2B5EF4-FFF2-40B4-BE49-F238E27FC236}">
                  <a16:creationId xmlns:a16="http://schemas.microsoft.com/office/drawing/2014/main" id="{1C0345A3-6E14-4C91-83B6-D1DEF013F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3795" y="-1752477"/>
              <a:ext cx="7070969" cy="7070968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67D070-BDA9-4544-85BD-92996BE85D6A}"/>
                </a:ext>
              </a:extLst>
            </p:cNvPr>
            <p:cNvSpPr/>
            <p:nvPr/>
          </p:nvSpPr>
          <p:spPr>
            <a:xfrm>
              <a:off x="4684493" y="-646249"/>
              <a:ext cx="2657230" cy="49158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KO</a:t>
              </a:r>
            </a:p>
            <a:p>
              <a:pPr algn="ctr"/>
              <a:r>
                <a:rPr lang="en-US" altLang="ko-KR" b="1" dirty="0"/>
                <a:t>TEXT</a:t>
              </a:r>
              <a:endParaRPr lang="ko-KR" altLang="en-US" b="1" dirty="0"/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B689671-550B-4531-8325-8032D71C4250}"/>
              </a:ext>
            </a:extLst>
          </p:cNvPr>
          <p:cNvSpPr/>
          <p:nvPr/>
        </p:nvSpPr>
        <p:spPr>
          <a:xfrm>
            <a:off x="2260917" y="2426834"/>
            <a:ext cx="104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STT API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942B0A0-0C53-4F3A-9036-040012B61913}"/>
              </a:ext>
            </a:extLst>
          </p:cNvPr>
          <p:cNvSpPr/>
          <p:nvPr/>
        </p:nvSpPr>
        <p:spPr>
          <a:xfrm>
            <a:off x="6128976" y="4975250"/>
            <a:ext cx="1047146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TTS API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BAE2D-F116-4338-94A5-39073FD60CDC}"/>
              </a:ext>
            </a:extLst>
          </p:cNvPr>
          <p:cNvGrpSpPr/>
          <p:nvPr/>
        </p:nvGrpSpPr>
        <p:grpSpPr>
          <a:xfrm>
            <a:off x="6654808" y="3794700"/>
            <a:ext cx="2164242" cy="1923405"/>
            <a:chOff x="2389785" y="13677"/>
            <a:chExt cx="7070969" cy="7070969"/>
          </a:xfrm>
        </p:grpSpPr>
        <p:pic>
          <p:nvPicPr>
            <p:cNvPr id="84" name="그래픽 83" descr="스마트폰">
              <a:extLst>
                <a:ext uri="{FF2B5EF4-FFF2-40B4-BE49-F238E27FC236}">
                  <a16:creationId xmlns:a16="http://schemas.microsoft.com/office/drawing/2014/main" id="{BA6FFD74-0AD5-48ED-9633-30E84B6E4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89785" y="13677"/>
              <a:ext cx="7070969" cy="7070969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3C3617C-7080-4F42-AA2B-8C352EE3AF57}"/>
                </a:ext>
              </a:extLst>
            </p:cNvPr>
            <p:cNvSpPr/>
            <p:nvPr/>
          </p:nvSpPr>
          <p:spPr>
            <a:xfrm>
              <a:off x="4595445" y="1062892"/>
              <a:ext cx="2657230" cy="49158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EN</a:t>
              </a:r>
            </a:p>
            <a:p>
              <a:pPr algn="ctr"/>
              <a:r>
                <a:rPr lang="en-US" altLang="ko-KR" b="1" dirty="0"/>
                <a:t>TEXT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1467BB9-23F8-48E4-B005-C69C5F457326}"/>
              </a:ext>
            </a:extLst>
          </p:cNvPr>
          <p:cNvSpPr txBox="1"/>
          <p:nvPr/>
        </p:nvSpPr>
        <p:spPr>
          <a:xfrm>
            <a:off x="5000547" y="1910562"/>
            <a:ext cx="1621895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영어 알파벳 분리</a:t>
            </a:r>
            <a:endParaRPr lang="en-US" altLang="ko-KR" sz="13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한글 초중종성 분리</a:t>
            </a:r>
            <a:endParaRPr lang="en-US" altLang="ko-KR" sz="13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3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D4FC8FE-A919-4DDC-B9CC-90370187F62B}"/>
              </a:ext>
            </a:extLst>
          </p:cNvPr>
          <p:cNvGrpSpPr/>
          <p:nvPr/>
        </p:nvGrpSpPr>
        <p:grpSpPr>
          <a:xfrm>
            <a:off x="2786834" y="1561307"/>
            <a:ext cx="2164242" cy="1923405"/>
            <a:chOff x="2389785" y="13677"/>
            <a:chExt cx="7070969" cy="7070969"/>
          </a:xfrm>
        </p:grpSpPr>
        <p:pic>
          <p:nvPicPr>
            <p:cNvPr id="101" name="그래픽 100" descr="스마트폰">
              <a:extLst>
                <a:ext uri="{FF2B5EF4-FFF2-40B4-BE49-F238E27FC236}">
                  <a16:creationId xmlns:a16="http://schemas.microsoft.com/office/drawing/2014/main" id="{4C5D7DAC-8204-44EC-BC37-E12C89EF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89785" y="13677"/>
              <a:ext cx="7070969" cy="7070969"/>
            </a:xfrm>
            <a:prstGeom prst="rect">
              <a:avLst/>
            </a:prstGeom>
          </p:spPr>
        </p:pic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73B4D29-A5AD-44C7-832E-961899E1F7F5}"/>
                </a:ext>
              </a:extLst>
            </p:cNvPr>
            <p:cNvSpPr/>
            <p:nvPr/>
          </p:nvSpPr>
          <p:spPr>
            <a:xfrm>
              <a:off x="4595445" y="1062892"/>
              <a:ext cx="2657230" cy="49158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EN</a:t>
              </a:r>
            </a:p>
            <a:p>
              <a:pPr algn="ctr"/>
              <a:r>
                <a:rPr lang="en-US" altLang="ko-KR" b="1" dirty="0"/>
                <a:t>TEXT</a:t>
              </a:r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D817896-8706-4B36-B3AA-95F35860D00E}"/>
              </a:ext>
            </a:extLst>
          </p:cNvPr>
          <p:cNvCxnSpPr>
            <a:cxnSpLocks/>
          </p:cNvCxnSpPr>
          <p:nvPr/>
        </p:nvCxnSpPr>
        <p:spPr>
          <a:xfrm flipV="1">
            <a:off x="6610638" y="3131393"/>
            <a:ext cx="610404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D603A94-DA24-4278-BFF3-68F547F9510E}"/>
              </a:ext>
            </a:extLst>
          </p:cNvPr>
          <p:cNvCxnSpPr>
            <a:cxnSpLocks/>
          </p:cNvCxnSpPr>
          <p:nvPr/>
        </p:nvCxnSpPr>
        <p:spPr>
          <a:xfrm>
            <a:off x="4724731" y="4935798"/>
            <a:ext cx="247628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72D8AA9-AAD6-475D-A94E-A146A31854AF}"/>
              </a:ext>
            </a:extLst>
          </p:cNvPr>
          <p:cNvCxnSpPr>
            <a:cxnSpLocks/>
          </p:cNvCxnSpPr>
          <p:nvPr/>
        </p:nvCxnSpPr>
        <p:spPr>
          <a:xfrm>
            <a:off x="4696725" y="3139640"/>
            <a:ext cx="0" cy="17961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BFB932A-96C4-4228-9C0B-E3C99E27804D}"/>
              </a:ext>
            </a:extLst>
          </p:cNvPr>
          <p:cNvSpPr/>
          <p:nvPr/>
        </p:nvSpPr>
        <p:spPr>
          <a:xfrm>
            <a:off x="9805803" y="4528213"/>
            <a:ext cx="2162086" cy="173282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3A4B2B-C623-4C76-9C50-18FAC8DD7E6C}"/>
              </a:ext>
            </a:extLst>
          </p:cNvPr>
          <p:cNvSpPr txBox="1"/>
          <p:nvPr/>
        </p:nvSpPr>
        <p:spPr>
          <a:xfrm>
            <a:off x="10558512" y="4543650"/>
            <a:ext cx="67839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pic>
        <p:nvPicPr>
          <p:cNvPr id="110" name="그래픽 109" descr="사용자">
            <a:extLst>
              <a:ext uri="{FF2B5EF4-FFF2-40B4-BE49-F238E27FC236}">
                <a16:creationId xmlns:a16="http://schemas.microsoft.com/office/drawing/2014/main" id="{441DD5B9-2FEC-4157-B838-1E8E6576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3967" y="4656140"/>
            <a:ext cx="2027483" cy="1798112"/>
          </a:xfrm>
          <a:prstGeom prst="rect">
            <a:avLst/>
          </a:prstGeom>
        </p:spPr>
      </p:pic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60BC3BB-8353-47CE-A9E4-76BF4E9E0B64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8296613" y="5384033"/>
            <a:ext cx="1509190" cy="105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32150FB-6CF5-4401-B0E0-C6416DD9859A}"/>
              </a:ext>
            </a:extLst>
          </p:cNvPr>
          <p:cNvCxnSpPr>
            <a:cxnSpLocks/>
          </p:cNvCxnSpPr>
          <p:nvPr/>
        </p:nvCxnSpPr>
        <p:spPr>
          <a:xfrm>
            <a:off x="8117546" y="3399901"/>
            <a:ext cx="0" cy="3080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E7717B8-D6AB-450D-9D67-B82AF824FC70}"/>
              </a:ext>
            </a:extLst>
          </p:cNvPr>
          <p:cNvCxnSpPr>
            <a:cxnSpLocks/>
          </p:cNvCxnSpPr>
          <p:nvPr/>
        </p:nvCxnSpPr>
        <p:spPr>
          <a:xfrm flipV="1">
            <a:off x="8165621" y="3686975"/>
            <a:ext cx="899623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3C9D29-91BC-4E36-81AB-3C96EFDD8BCC}"/>
              </a:ext>
            </a:extLst>
          </p:cNvPr>
          <p:cNvCxnSpPr>
            <a:cxnSpLocks/>
          </p:cNvCxnSpPr>
          <p:nvPr/>
        </p:nvCxnSpPr>
        <p:spPr>
          <a:xfrm>
            <a:off x="9050149" y="3748319"/>
            <a:ext cx="0" cy="16463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FDF46C9-6BA3-45C7-AFA1-97887FCBF21F}"/>
              </a:ext>
            </a:extLst>
          </p:cNvPr>
          <p:cNvSpPr/>
          <p:nvPr/>
        </p:nvSpPr>
        <p:spPr>
          <a:xfrm>
            <a:off x="9027959" y="49840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결과물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C621DFE-3324-4581-A929-493858CE58C0}"/>
              </a:ext>
            </a:extLst>
          </p:cNvPr>
          <p:cNvSpPr/>
          <p:nvPr/>
        </p:nvSpPr>
        <p:spPr>
          <a:xfrm>
            <a:off x="2101012" y="2733739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Vision API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74" grpId="0"/>
      <p:bldP spid="75" grpId="0"/>
      <p:bldP spid="115" grpId="0"/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2F0AB62-6ADE-4FD1-B3A6-03CBD81E1843}"/>
              </a:ext>
            </a:extLst>
          </p:cNvPr>
          <p:cNvGrpSpPr/>
          <p:nvPr/>
        </p:nvGrpSpPr>
        <p:grpSpPr>
          <a:xfrm>
            <a:off x="3172891" y="960989"/>
            <a:ext cx="5306897" cy="5300051"/>
            <a:chOff x="3151346" y="1649044"/>
            <a:chExt cx="5203299" cy="4392233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34B2E04-EC5D-4484-95DA-345E36A56F10}"/>
                </a:ext>
              </a:extLst>
            </p:cNvPr>
            <p:cNvSpPr/>
            <p:nvPr/>
          </p:nvSpPr>
          <p:spPr>
            <a:xfrm>
              <a:off x="3151346" y="1649044"/>
              <a:ext cx="5203299" cy="439223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85B28F-CDEB-4F1A-99C0-BA7454394695}"/>
                </a:ext>
              </a:extLst>
            </p:cNvPr>
            <p:cNvSpPr txBox="1"/>
            <p:nvPr/>
          </p:nvSpPr>
          <p:spPr>
            <a:xfrm>
              <a:off x="5069677" y="1664559"/>
              <a:ext cx="1366636" cy="306071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Application</a:t>
              </a:r>
              <a:endParaRPr lang="ko-KR" altLang="en-US" b="1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7E348D-8607-4A24-B646-B05946259272}"/>
              </a:ext>
            </a:extLst>
          </p:cNvPr>
          <p:cNvSpPr/>
          <p:nvPr/>
        </p:nvSpPr>
        <p:spPr>
          <a:xfrm>
            <a:off x="224111" y="1914645"/>
            <a:ext cx="2162086" cy="339273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B8E70-62FF-4908-A0EA-B166FA64653D}"/>
              </a:ext>
            </a:extLst>
          </p:cNvPr>
          <p:cNvSpPr txBox="1"/>
          <p:nvPr/>
        </p:nvSpPr>
        <p:spPr>
          <a:xfrm>
            <a:off x="976820" y="1930083"/>
            <a:ext cx="67839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F9BDF21-4E82-4775-B3E6-0C7AEDC40443}"/>
              </a:ext>
            </a:extLst>
          </p:cNvPr>
          <p:cNvSpPr/>
          <p:nvPr/>
        </p:nvSpPr>
        <p:spPr>
          <a:xfrm>
            <a:off x="9805803" y="956116"/>
            <a:ext cx="2162086" cy="33788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386734-A665-43A4-9F10-C425A59EE738}"/>
              </a:ext>
            </a:extLst>
          </p:cNvPr>
          <p:cNvSpPr txBox="1"/>
          <p:nvPr/>
        </p:nvSpPr>
        <p:spPr>
          <a:xfrm>
            <a:off x="10289310" y="979711"/>
            <a:ext cx="119507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Database</a:t>
            </a:r>
            <a:endParaRPr lang="ko-KR" altLang="en-US" b="1" dirty="0"/>
          </a:p>
        </p:txBody>
      </p:sp>
      <p:pic>
        <p:nvPicPr>
          <p:cNvPr id="31" name="그래픽 30" descr="사용자">
            <a:extLst>
              <a:ext uri="{FF2B5EF4-FFF2-40B4-BE49-F238E27FC236}">
                <a16:creationId xmlns:a16="http://schemas.microsoft.com/office/drawing/2014/main" id="{B271736C-7D93-4471-A1BE-813E8130D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275" y="2498617"/>
            <a:ext cx="2027483" cy="2027483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E2719FB-FD42-4E8E-8ECC-DF5EE664CAB1}"/>
              </a:ext>
            </a:extLst>
          </p:cNvPr>
          <p:cNvCxnSpPr>
            <a:cxnSpLocks/>
          </p:cNvCxnSpPr>
          <p:nvPr/>
        </p:nvCxnSpPr>
        <p:spPr>
          <a:xfrm>
            <a:off x="2386197" y="3135050"/>
            <a:ext cx="92719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1E48E0-19B0-4BCB-9652-F32E20914BD8}"/>
              </a:ext>
            </a:extLst>
          </p:cNvPr>
          <p:cNvCxnSpPr>
            <a:cxnSpLocks/>
          </p:cNvCxnSpPr>
          <p:nvPr/>
        </p:nvCxnSpPr>
        <p:spPr>
          <a:xfrm>
            <a:off x="8265876" y="1865905"/>
            <a:ext cx="1568547" cy="132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래픽 39" descr="클라우드 동기화 중">
            <a:extLst>
              <a:ext uri="{FF2B5EF4-FFF2-40B4-BE49-F238E27FC236}">
                <a16:creationId xmlns:a16="http://schemas.microsoft.com/office/drawing/2014/main" id="{E13416D3-3DFE-44B0-901D-6845CFDE3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9066" y="2160858"/>
            <a:ext cx="898051" cy="89805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96F56DC7-446D-4C84-9E87-3B20259F5346}"/>
              </a:ext>
            </a:extLst>
          </p:cNvPr>
          <p:cNvGrpSpPr/>
          <p:nvPr/>
        </p:nvGrpSpPr>
        <p:grpSpPr>
          <a:xfrm>
            <a:off x="6667977" y="1554730"/>
            <a:ext cx="2164242" cy="1923405"/>
            <a:chOff x="2389785" y="13677"/>
            <a:chExt cx="7070969" cy="7070969"/>
          </a:xfrm>
        </p:grpSpPr>
        <p:pic>
          <p:nvPicPr>
            <p:cNvPr id="48" name="그래픽 47" descr="스마트폰">
              <a:extLst>
                <a:ext uri="{FF2B5EF4-FFF2-40B4-BE49-F238E27FC236}">
                  <a16:creationId xmlns:a16="http://schemas.microsoft.com/office/drawing/2014/main" id="{B6203ABF-75E4-4AD8-98E8-398A1DA41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89785" y="13677"/>
              <a:ext cx="7070969" cy="7070969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9A6A499-32D1-48A0-B604-112EC78A0339}"/>
                </a:ext>
              </a:extLst>
            </p:cNvPr>
            <p:cNvSpPr/>
            <p:nvPr/>
          </p:nvSpPr>
          <p:spPr>
            <a:xfrm>
              <a:off x="4595445" y="1062892"/>
              <a:ext cx="2657230" cy="49158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SORT</a:t>
              </a:r>
            </a:p>
            <a:p>
              <a:pPr algn="ctr"/>
              <a:r>
                <a:rPr lang="en-US" altLang="ko-KR" b="1" dirty="0"/>
                <a:t>TEXT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77DC6F8-4C42-4BD4-9590-FF2BA64F07B1}"/>
              </a:ext>
            </a:extLst>
          </p:cNvPr>
          <p:cNvSpPr txBox="1"/>
          <p:nvPr/>
        </p:nvSpPr>
        <p:spPr>
          <a:xfrm>
            <a:off x="748824" y="444830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강의음성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강의자료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212577-AABE-4669-A923-FD6FAB78AB18}"/>
              </a:ext>
            </a:extLst>
          </p:cNvPr>
          <p:cNvCxnSpPr>
            <a:cxnSpLocks/>
          </p:cNvCxnSpPr>
          <p:nvPr/>
        </p:nvCxnSpPr>
        <p:spPr>
          <a:xfrm flipH="1">
            <a:off x="8296613" y="3139640"/>
            <a:ext cx="150919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66B4761-48A1-4277-A047-8C1624608B90}"/>
              </a:ext>
            </a:extLst>
          </p:cNvPr>
          <p:cNvSpPr/>
          <p:nvPr/>
        </p:nvSpPr>
        <p:spPr>
          <a:xfrm>
            <a:off x="8669370" y="1942081"/>
            <a:ext cx="881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Server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3B81361-2E04-4877-8983-7370F3AA65DD}"/>
              </a:ext>
            </a:extLst>
          </p:cNvPr>
          <p:cNvSpPr/>
          <p:nvPr/>
        </p:nvSpPr>
        <p:spPr>
          <a:xfrm>
            <a:off x="5041032" y="1994493"/>
            <a:ext cx="1573291" cy="2234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A85D81A-AAEB-4ED5-B5F3-922D6FB14BBE}"/>
              </a:ext>
            </a:extLst>
          </p:cNvPr>
          <p:cNvSpPr/>
          <p:nvPr/>
        </p:nvSpPr>
        <p:spPr>
          <a:xfrm>
            <a:off x="5042101" y="1985376"/>
            <a:ext cx="1573291" cy="549170"/>
          </a:xfrm>
          <a:prstGeom prst="rect">
            <a:avLst/>
          </a:prstGeom>
          <a:solidFill>
            <a:srgbClr val="64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3C029E-9AE4-4D22-A772-72D59D364766}"/>
              </a:ext>
            </a:extLst>
          </p:cNvPr>
          <p:cNvSpPr txBox="1"/>
          <p:nvPr/>
        </p:nvSpPr>
        <p:spPr>
          <a:xfrm>
            <a:off x="5063230" y="2561227"/>
            <a:ext cx="1528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소</a:t>
            </a:r>
            <a:endParaRPr lang="en-US" altLang="ko-KR" sz="20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COW</a:t>
            </a:r>
          </a:p>
          <a:p>
            <a:pPr algn="ctr"/>
            <a:r>
              <a:rPr lang="en-US" altLang="ko-KR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↓</a:t>
            </a:r>
          </a:p>
          <a:p>
            <a:pPr algn="ctr"/>
            <a:r>
              <a:rPr lang="ko-KR" altLang="en-US" sz="2000" dirty="0" err="1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ㅅㅗ</a:t>
            </a:r>
            <a:endParaRPr lang="en-US" altLang="ko-KR" sz="20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</a:t>
            </a:r>
            <a:r>
              <a:rPr lang="ko-KR" altLang="en-US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O</a:t>
            </a:r>
            <a:r>
              <a:rPr lang="ko-KR" altLang="en-US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1D1D1D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</a:t>
            </a:r>
            <a:endParaRPr lang="ko-KR" altLang="en-US" sz="2000" dirty="0">
              <a:solidFill>
                <a:srgbClr val="1D1D1D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FA95DB6-C4AE-49D1-B782-8353F9EB0222}"/>
              </a:ext>
            </a:extLst>
          </p:cNvPr>
          <p:cNvGrpSpPr/>
          <p:nvPr/>
        </p:nvGrpSpPr>
        <p:grpSpPr>
          <a:xfrm>
            <a:off x="9426640" y="1563027"/>
            <a:ext cx="2920410" cy="2486202"/>
            <a:chOff x="368920" y="965918"/>
            <a:chExt cx="5799015" cy="4926163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D8A27B6-7F93-4C02-B5E3-82428296E4A4}"/>
                </a:ext>
              </a:extLst>
            </p:cNvPr>
            <p:cNvGrpSpPr/>
            <p:nvPr/>
          </p:nvGrpSpPr>
          <p:grpSpPr>
            <a:xfrm>
              <a:off x="368920" y="965918"/>
              <a:ext cx="5799015" cy="4926163"/>
              <a:chOff x="2389785" y="13677"/>
              <a:chExt cx="7070969" cy="7070969"/>
            </a:xfrm>
          </p:grpSpPr>
          <p:pic>
            <p:nvPicPr>
              <p:cNvPr id="89" name="그래픽 88" descr="스마트폰">
                <a:extLst>
                  <a:ext uri="{FF2B5EF4-FFF2-40B4-BE49-F238E27FC236}">
                    <a16:creationId xmlns:a16="http://schemas.microsoft.com/office/drawing/2014/main" id="{0A43DBF5-2FD4-4132-A8D0-4414D21E4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89785" y="13677"/>
                <a:ext cx="7070969" cy="7070969"/>
              </a:xfrm>
              <a:prstGeom prst="rect">
                <a:avLst/>
              </a:prstGeom>
            </p:spPr>
          </p:pic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0926B8A-6EEA-4E3B-8FD5-224BEA8EA728}"/>
                  </a:ext>
                </a:extLst>
              </p:cNvPr>
              <p:cNvSpPr/>
              <p:nvPr/>
            </p:nvSpPr>
            <p:spPr>
              <a:xfrm>
                <a:off x="4595445" y="1062892"/>
                <a:ext cx="2657230" cy="491587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</p:grp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2ADAC97-D808-4F10-B183-4E53413D1B83}"/>
                </a:ext>
              </a:extLst>
            </p:cNvPr>
            <p:cNvSpPr/>
            <p:nvPr/>
          </p:nvSpPr>
          <p:spPr>
            <a:xfrm>
              <a:off x="2446214" y="2013794"/>
              <a:ext cx="633047" cy="6447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EEFCFD8D-6784-4C34-9481-EBC30DC07D60}"/>
                </a:ext>
              </a:extLst>
            </p:cNvPr>
            <p:cNvSpPr/>
            <p:nvPr/>
          </p:nvSpPr>
          <p:spPr>
            <a:xfrm>
              <a:off x="3412533" y="2013793"/>
              <a:ext cx="633047" cy="6447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801301DA-31EE-4E12-842F-2A41059935FD}"/>
                </a:ext>
              </a:extLst>
            </p:cNvPr>
            <p:cNvSpPr/>
            <p:nvPr/>
          </p:nvSpPr>
          <p:spPr>
            <a:xfrm>
              <a:off x="2446214" y="3106614"/>
              <a:ext cx="633047" cy="6447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D3CD80AE-3F75-4B8C-8FDB-BCB391B15F37}"/>
                </a:ext>
              </a:extLst>
            </p:cNvPr>
            <p:cNvSpPr/>
            <p:nvPr/>
          </p:nvSpPr>
          <p:spPr>
            <a:xfrm>
              <a:off x="3412533" y="3106614"/>
              <a:ext cx="633047" cy="64476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D0918C6D-98F0-44D9-B63C-7AA55FA3FB55}"/>
                </a:ext>
              </a:extLst>
            </p:cNvPr>
            <p:cNvSpPr/>
            <p:nvPr/>
          </p:nvSpPr>
          <p:spPr>
            <a:xfrm>
              <a:off x="2446213" y="4199434"/>
              <a:ext cx="633047" cy="6447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2D7F3B4C-63B7-4E0A-829D-DCE1117C5C81}"/>
                </a:ext>
              </a:extLst>
            </p:cNvPr>
            <p:cNvSpPr/>
            <p:nvPr/>
          </p:nvSpPr>
          <p:spPr>
            <a:xfrm>
              <a:off x="3412533" y="4199435"/>
              <a:ext cx="633047" cy="64476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95FB86C-35AE-4A0D-8CF4-747F973AF801}"/>
              </a:ext>
            </a:extLst>
          </p:cNvPr>
          <p:cNvSpPr/>
          <p:nvPr/>
        </p:nvSpPr>
        <p:spPr>
          <a:xfrm>
            <a:off x="8508360" y="148328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점자 매칭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C8B0E8A-6A20-4FF3-B260-B1E64A33C4F7}"/>
              </a:ext>
            </a:extLst>
          </p:cNvPr>
          <p:cNvSpPr/>
          <p:nvPr/>
        </p:nvSpPr>
        <p:spPr>
          <a:xfrm>
            <a:off x="8517779" y="3155905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매칭 결과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56AECE-836E-41FD-B6C2-66F5365B273D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E4A5E8-B44F-4A9C-9ECA-228E81C9C406}"/>
              </a:ext>
            </a:extLst>
          </p:cNvPr>
          <p:cNvSpPr txBox="1"/>
          <p:nvPr/>
        </p:nvSpPr>
        <p:spPr>
          <a:xfrm>
            <a:off x="1106342" y="263415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E45F6D2-6224-47F9-BA42-EC1A576305C9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85FEB4F-DACC-4A9D-BCF4-9581E6D7A513}"/>
              </a:ext>
            </a:extLst>
          </p:cNvPr>
          <p:cNvGrpSpPr/>
          <p:nvPr/>
        </p:nvGrpSpPr>
        <p:grpSpPr>
          <a:xfrm>
            <a:off x="2782698" y="3748319"/>
            <a:ext cx="2164242" cy="1923405"/>
            <a:chOff x="2483795" y="-1752477"/>
            <a:chExt cx="7070969" cy="7070968"/>
          </a:xfrm>
        </p:grpSpPr>
        <p:pic>
          <p:nvPicPr>
            <p:cNvPr id="55" name="그래픽 54" descr="스마트폰">
              <a:extLst>
                <a:ext uri="{FF2B5EF4-FFF2-40B4-BE49-F238E27FC236}">
                  <a16:creationId xmlns:a16="http://schemas.microsoft.com/office/drawing/2014/main" id="{1C0345A3-6E14-4C91-83B6-D1DEF013F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83795" y="-1752477"/>
              <a:ext cx="7070969" cy="7070968"/>
            </a:xfrm>
            <a:prstGeom prst="rect">
              <a:avLst/>
            </a:prstGeom>
          </p:spPr>
        </p:pic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67D070-BDA9-4544-85BD-92996BE85D6A}"/>
                </a:ext>
              </a:extLst>
            </p:cNvPr>
            <p:cNvSpPr/>
            <p:nvPr/>
          </p:nvSpPr>
          <p:spPr>
            <a:xfrm>
              <a:off x="4684493" y="-646249"/>
              <a:ext cx="2657230" cy="491587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KO</a:t>
              </a:r>
            </a:p>
            <a:p>
              <a:pPr algn="ctr"/>
              <a:r>
                <a:rPr lang="en-US" altLang="ko-KR" b="1" dirty="0"/>
                <a:t>TEXT</a:t>
              </a:r>
              <a:endParaRPr lang="ko-KR" altLang="en-US" b="1" dirty="0"/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2328BA9-834D-4923-8C02-2FE757F65DE4}"/>
              </a:ext>
            </a:extLst>
          </p:cNvPr>
          <p:cNvCxnSpPr>
            <a:cxnSpLocks/>
          </p:cNvCxnSpPr>
          <p:nvPr/>
        </p:nvCxnSpPr>
        <p:spPr>
          <a:xfrm>
            <a:off x="4244615" y="3399901"/>
            <a:ext cx="2398" cy="38534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20B89CD-8F44-4668-A37E-D2EFA13FA63C}"/>
              </a:ext>
            </a:extLst>
          </p:cNvPr>
          <p:cNvCxnSpPr>
            <a:cxnSpLocks/>
          </p:cNvCxnSpPr>
          <p:nvPr/>
        </p:nvCxnSpPr>
        <p:spPr>
          <a:xfrm flipV="1">
            <a:off x="4424134" y="4091012"/>
            <a:ext cx="610404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942B0A0-0C53-4F3A-9036-040012B61913}"/>
              </a:ext>
            </a:extLst>
          </p:cNvPr>
          <p:cNvSpPr/>
          <p:nvPr/>
        </p:nvSpPr>
        <p:spPr>
          <a:xfrm>
            <a:off x="6128976" y="4975250"/>
            <a:ext cx="1047146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TTS API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240DE8F-5135-4883-A449-4BC4A748BA65}"/>
              </a:ext>
            </a:extLst>
          </p:cNvPr>
          <p:cNvSpPr/>
          <p:nvPr/>
        </p:nvSpPr>
        <p:spPr>
          <a:xfrm>
            <a:off x="2392592" y="3419540"/>
            <a:ext cx="1848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Translation API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04BAE2D-F116-4338-94A5-39073FD60CDC}"/>
              </a:ext>
            </a:extLst>
          </p:cNvPr>
          <p:cNvGrpSpPr/>
          <p:nvPr/>
        </p:nvGrpSpPr>
        <p:grpSpPr>
          <a:xfrm>
            <a:off x="6654808" y="3794700"/>
            <a:ext cx="2164242" cy="1923405"/>
            <a:chOff x="2389785" y="13677"/>
            <a:chExt cx="7070969" cy="7070969"/>
          </a:xfrm>
        </p:grpSpPr>
        <p:pic>
          <p:nvPicPr>
            <p:cNvPr id="84" name="그래픽 83" descr="스마트폰">
              <a:extLst>
                <a:ext uri="{FF2B5EF4-FFF2-40B4-BE49-F238E27FC236}">
                  <a16:creationId xmlns:a16="http://schemas.microsoft.com/office/drawing/2014/main" id="{BA6FFD74-0AD5-48ED-9633-30E84B6E4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89785" y="13677"/>
              <a:ext cx="7070969" cy="7070969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3C3617C-7080-4F42-AA2B-8C352EE3AF57}"/>
                </a:ext>
              </a:extLst>
            </p:cNvPr>
            <p:cNvSpPr/>
            <p:nvPr/>
          </p:nvSpPr>
          <p:spPr>
            <a:xfrm>
              <a:off x="4595445" y="1062892"/>
              <a:ext cx="2657230" cy="49158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EN</a:t>
              </a:r>
            </a:p>
            <a:p>
              <a:pPr algn="ctr"/>
              <a:r>
                <a:rPr lang="en-US" altLang="ko-KR" b="1" dirty="0"/>
                <a:t>TEXT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1467BB9-23F8-48E4-B005-C69C5F457326}"/>
              </a:ext>
            </a:extLst>
          </p:cNvPr>
          <p:cNvSpPr txBox="1"/>
          <p:nvPr/>
        </p:nvSpPr>
        <p:spPr>
          <a:xfrm>
            <a:off x="5000547" y="1910562"/>
            <a:ext cx="1621895" cy="95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영어 알파벳 분리</a:t>
            </a:r>
            <a:endParaRPr lang="en-US" altLang="ko-KR" sz="13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한글 초중종성 분리</a:t>
            </a:r>
            <a:endParaRPr lang="en-US" altLang="ko-KR" sz="13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>
              <a:lnSpc>
                <a:spcPct val="150000"/>
              </a:lnSpc>
            </a:pPr>
            <a:endParaRPr lang="ko-KR" altLang="en-US" sz="1300" b="1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D4FC8FE-A919-4DDC-B9CC-90370187F62B}"/>
              </a:ext>
            </a:extLst>
          </p:cNvPr>
          <p:cNvGrpSpPr/>
          <p:nvPr/>
        </p:nvGrpSpPr>
        <p:grpSpPr>
          <a:xfrm>
            <a:off x="2786834" y="1561307"/>
            <a:ext cx="2164242" cy="1923405"/>
            <a:chOff x="2389785" y="13677"/>
            <a:chExt cx="7070969" cy="7070969"/>
          </a:xfrm>
        </p:grpSpPr>
        <p:pic>
          <p:nvPicPr>
            <p:cNvPr id="101" name="그래픽 100" descr="스마트폰">
              <a:extLst>
                <a:ext uri="{FF2B5EF4-FFF2-40B4-BE49-F238E27FC236}">
                  <a16:creationId xmlns:a16="http://schemas.microsoft.com/office/drawing/2014/main" id="{4C5D7DAC-8204-44EC-BC37-E12C89EFB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89785" y="13677"/>
              <a:ext cx="7070969" cy="7070969"/>
            </a:xfrm>
            <a:prstGeom prst="rect">
              <a:avLst/>
            </a:prstGeom>
          </p:spPr>
        </p:pic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73B4D29-A5AD-44C7-832E-961899E1F7F5}"/>
                </a:ext>
              </a:extLst>
            </p:cNvPr>
            <p:cNvSpPr/>
            <p:nvPr/>
          </p:nvSpPr>
          <p:spPr>
            <a:xfrm>
              <a:off x="4595445" y="1062892"/>
              <a:ext cx="2657230" cy="491587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EN</a:t>
              </a:r>
            </a:p>
            <a:p>
              <a:pPr algn="ctr"/>
              <a:r>
                <a:rPr lang="en-US" altLang="ko-KR" b="1" dirty="0"/>
                <a:t>TEXT</a:t>
              </a:r>
            </a:p>
          </p:txBody>
        </p:sp>
      </p:grp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D817896-8706-4B36-B3AA-95F35860D00E}"/>
              </a:ext>
            </a:extLst>
          </p:cNvPr>
          <p:cNvCxnSpPr>
            <a:cxnSpLocks/>
          </p:cNvCxnSpPr>
          <p:nvPr/>
        </p:nvCxnSpPr>
        <p:spPr>
          <a:xfrm flipV="1">
            <a:off x="6610638" y="3131393"/>
            <a:ext cx="610404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B918100-E609-4AB6-B046-631D0067CB9D}"/>
              </a:ext>
            </a:extLst>
          </p:cNvPr>
          <p:cNvCxnSpPr>
            <a:cxnSpLocks/>
          </p:cNvCxnSpPr>
          <p:nvPr/>
        </p:nvCxnSpPr>
        <p:spPr>
          <a:xfrm>
            <a:off x="4413811" y="5384033"/>
            <a:ext cx="278720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BFB932A-96C4-4228-9C0B-E3C99E27804D}"/>
              </a:ext>
            </a:extLst>
          </p:cNvPr>
          <p:cNvSpPr/>
          <p:nvPr/>
        </p:nvSpPr>
        <p:spPr>
          <a:xfrm>
            <a:off x="9805803" y="4528213"/>
            <a:ext cx="2162086" cy="173282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A3A4B2B-C623-4C76-9C50-18FAC8DD7E6C}"/>
              </a:ext>
            </a:extLst>
          </p:cNvPr>
          <p:cNvSpPr txBox="1"/>
          <p:nvPr/>
        </p:nvSpPr>
        <p:spPr>
          <a:xfrm>
            <a:off x="10558512" y="4543650"/>
            <a:ext cx="678391" cy="36933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b="1" dirty="0"/>
              <a:t>User</a:t>
            </a:r>
            <a:endParaRPr lang="ko-KR" altLang="en-US" b="1" dirty="0"/>
          </a:p>
        </p:txBody>
      </p:sp>
      <p:pic>
        <p:nvPicPr>
          <p:cNvPr id="110" name="그래픽 109" descr="사용자">
            <a:extLst>
              <a:ext uri="{FF2B5EF4-FFF2-40B4-BE49-F238E27FC236}">
                <a16:creationId xmlns:a16="http://schemas.microsoft.com/office/drawing/2014/main" id="{441DD5B9-2FEC-4157-B838-1E8E6576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3967" y="4656140"/>
            <a:ext cx="2027483" cy="1798112"/>
          </a:xfrm>
          <a:prstGeom prst="rect">
            <a:avLst/>
          </a:prstGeom>
        </p:spPr>
      </p:pic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660BC3BB-8353-47CE-A9E4-76BF4E9E0B64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8296613" y="5384033"/>
            <a:ext cx="1509190" cy="105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32150FB-6CF5-4401-B0E0-C6416DD9859A}"/>
              </a:ext>
            </a:extLst>
          </p:cNvPr>
          <p:cNvCxnSpPr>
            <a:cxnSpLocks/>
          </p:cNvCxnSpPr>
          <p:nvPr/>
        </p:nvCxnSpPr>
        <p:spPr>
          <a:xfrm>
            <a:off x="8117546" y="3399901"/>
            <a:ext cx="0" cy="3080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E7717B8-D6AB-450D-9D67-B82AF824FC70}"/>
              </a:ext>
            </a:extLst>
          </p:cNvPr>
          <p:cNvCxnSpPr>
            <a:cxnSpLocks/>
          </p:cNvCxnSpPr>
          <p:nvPr/>
        </p:nvCxnSpPr>
        <p:spPr>
          <a:xfrm flipV="1">
            <a:off x="8165621" y="3686975"/>
            <a:ext cx="899623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B3C9D29-91BC-4E36-81AB-3C96EFDD8BCC}"/>
              </a:ext>
            </a:extLst>
          </p:cNvPr>
          <p:cNvCxnSpPr>
            <a:cxnSpLocks/>
          </p:cNvCxnSpPr>
          <p:nvPr/>
        </p:nvCxnSpPr>
        <p:spPr>
          <a:xfrm>
            <a:off x="9050149" y="3748319"/>
            <a:ext cx="0" cy="16463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FDF46C9-6BA3-45C7-AFA1-97887FCBF21F}"/>
              </a:ext>
            </a:extLst>
          </p:cNvPr>
          <p:cNvSpPr/>
          <p:nvPr/>
        </p:nvSpPr>
        <p:spPr>
          <a:xfrm>
            <a:off x="9027959" y="498403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결과물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B0117FC-8E67-4575-BB51-83DC98B98893}"/>
              </a:ext>
            </a:extLst>
          </p:cNvPr>
          <p:cNvSpPr/>
          <p:nvPr/>
        </p:nvSpPr>
        <p:spPr>
          <a:xfrm>
            <a:off x="2260917" y="2426834"/>
            <a:ext cx="104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STT API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0F3B26A-A5FE-48A6-ADF4-23821C161AFB}"/>
              </a:ext>
            </a:extLst>
          </p:cNvPr>
          <p:cNvSpPr/>
          <p:nvPr/>
        </p:nvSpPr>
        <p:spPr>
          <a:xfrm>
            <a:off x="2101012" y="2733739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C000"/>
                </a:solidFill>
              </a:rPr>
              <a:t>Vision API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80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/>
      <p:bldP spid="75" grpId="0"/>
      <p:bldP spid="76" grpId="0"/>
      <p:bldP spid="115" grpId="0"/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스마트폰">
            <a:extLst>
              <a:ext uri="{FF2B5EF4-FFF2-40B4-BE49-F238E27FC236}">
                <a16:creationId xmlns:a16="http://schemas.microsoft.com/office/drawing/2014/main" id="{39F832DA-D101-4A0B-8E29-3758FB091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5625" y="1139710"/>
            <a:ext cx="2027501" cy="2027501"/>
          </a:xfrm>
          <a:prstGeom prst="rect">
            <a:avLst/>
          </a:prstGeom>
        </p:spPr>
      </p:pic>
      <p:pic>
        <p:nvPicPr>
          <p:cNvPr id="15" name="그래픽 14" descr="데이터베이스">
            <a:extLst>
              <a:ext uri="{FF2B5EF4-FFF2-40B4-BE49-F238E27FC236}">
                <a16:creationId xmlns:a16="http://schemas.microsoft.com/office/drawing/2014/main" id="{AAF80AC9-FE76-4507-BE68-F7E8ED38F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171" y="1693326"/>
            <a:ext cx="1515043" cy="1515043"/>
          </a:xfrm>
          <a:prstGeom prst="rect">
            <a:avLst/>
          </a:prstGeom>
        </p:spPr>
      </p:pic>
      <p:pic>
        <p:nvPicPr>
          <p:cNvPr id="17" name="그래픽 16" descr="클라우드 동기화 중">
            <a:extLst>
              <a:ext uri="{FF2B5EF4-FFF2-40B4-BE49-F238E27FC236}">
                <a16:creationId xmlns:a16="http://schemas.microsoft.com/office/drawing/2014/main" id="{18F11A2E-3885-4390-8B7C-213AD4D756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6627" y="1652168"/>
            <a:ext cx="1515043" cy="1515043"/>
          </a:xfrm>
          <a:prstGeom prst="rect">
            <a:avLst/>
          </a:prstGeom>
        </p:spPr>
      </p:pic>
      <p:pic>
        <p:nvPicPr>
          <p:cNvPr id="19" name="그래픽 18" descr="사용자">
            <a:extLst>
              <a:ext uri="{FF2B5EF4-FFF2-40B4-BE49-F238E27FC236}">
                <a16:creationId xmlns:a16="http://schemas.microsoft.com/office/drawing/2014/main" id="{EC8DC2D8-F03E-4A61-BA5F-BAD4DC035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6591" y="1494725"/>
            <a:ext cx="2027483" cy="2027483"/>
          </a:xfrm>
          <a:prstGeom prst="rect">
            <a:avLst/>
          </a:prstGeom>
        </p:spPr>
      </p:pic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02AE8509-E02B-4916-B47F-BBFD83488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8306"/>
              </p:ext>
            </p:extLst>
          </p:nvPr>
        </p:nvGraphicFramePr>
        <p:xfrm>
          <a:off x="1180228" y="3464590"/>
          <a:ext cx="194021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40210">
                  <a:extLst>
                    <a:ext uri="{9D8B030D-6E8A-4147-A177-3AD203B41FA5}">
                      <a16:colId xmlns:a16="http://schemas.microsoft.com/office/drawing/2014/main" val="221869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User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 err="1"/>
                        <a:t>강의음성</a:t>
                      </a:r>
                      <a:endParaRPr lang="ko-KR" altLang="en-US" sz="15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6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강의자료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37712"/>
                  </a:ext>
                </a:extLst>
              </a:tr>
            </a:tbl>
          </a:graphicData>
        </a:graphic>
      </p:graphicFrame>
      <p:graphicFrame>
        <p:nvGraphicFramePr>
          <p:cNvPr id="22" name="표 20">
            <a:extLst>
              <a:ext uri="{FF2B5EF4-FFF2-40B4-BE49-F238E27FC236}">
                <a16:creationId xmlns:a16="http://schemas.microsoft.com/office/drawing/2014/main" id="{1628AAB8-4336-4C0D-A01C-13C4A2521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834261"/>
              </p:ext>
            </p:extLst>
          </p:nvPr>
        </p:nvGraphicFramePr>
        <p:xfrm>
          <a:off x="3759560" y="3434030"/>
          <a:ext cx="2119630" cy="28248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9630">
                  <a:extLst>
                    <a:ext uri="{9D8B030D-6E8A-4147-A177-3AD203B41FA5}">
                      <a16:colId xmlns:a16="http://schemas.microsoft.com/office/drawing/2014/main" val="221869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/>
                        <a:t>Application</a:t>
                      </a:r>
                      <a:endParaRPr lang="ko-KR" altLang="en-US" sz="15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 err="1"/>
                        <a:t>강의음성</a:t>
                      </a:r>
                      <a:r>
                        <a:rPr lang="ko-KR" altLang="en-US" sz="1500" b="0" i="0" dirty="0"/>
                        <a:t> 텍스트 추출</a:t>
                      </a:r>
                      <a:endParaRPr lang="en-US" altLang="ko-KR" sz="1500" b="0" i="0" dirty="0"/>
                    </a:p>
                    <a:p>
                      <a:pPr algn="ctr" latinLnBrk="1"/>
                      <a:r>
                        <a:rPr lang="en-US" altLang="ko-KR" sz="1000" b="0" i="0" dirty="0"/>
                        <a:t>(Google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Cloud STT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API)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6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강의자료 텍스트 추출</a:t>
                      </a:r>
                      <a:endParaRPr lang="en-US" altLang="ko-KR" sz="1500" b="0" i="0" dirty="0"/>
                    </a:p>
                    <a:p>
                      <a:pPr algn="ctr" latinLnBrk="1"/>
                      <a:r>
                        <a:rPr lang="en-US" altLang="ko-KR" sz="1000" b="0" i="0" dirty="0"/>
                        <a:t>(Google Vision API)</a:t>
                      </a:r>
                      <a:endParaRPr lang="ko-KR" altLang="en-US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63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dirty="0"/>
                        <a:t>DB</a:t>
                      </a:r>
                      <a:r>
                        <a:rPr lang="ko-KR" altLang="en-US" sz="1500" b="0" i="0" dirty="0"/>
                        <a:t>에서 전달된</a:t>
                      </a:r>
                      <a:endParaRPr lang="en-US" altLang="ko-KR" sz="1500" b="0" i="0" dirty="0"/>
                    </a:p>
                    <a:p>
                      <a:pPr algn="ctr" latinLnBrk="1"/>
                      <a:r>
                        <a:rPr lang="ko-KR" altLang="en-US" sz="1500" b="0" i="0" dirty="0"/>
                        <a:t>점자 정보 출력</a:t>
                      </a:r>
                      <a:endParaRPr lang="en-US" altLang="ko-KR" sz="10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텍스트 번역</a:t>
                      </a:r>
                      <a:endParaRPr lang="en-US" altLang="ko-KR" sz="1500" b="0" i="0" dirty="0"/>
                    </a:p>
                    <a:p>
                      <a:pPr algn="ctr" latinLnBrk="1"/>
                      <a:r>
                        <a:rPr lang="en-US" altLang="ko-KR" sz="1000" b="0" i="0" dirty="0"/>
                        <a:t>(Google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Cloud Translation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API)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818085"/>
                  </a:ext>
                </a:extLst>
              </a:tr>
              <a:tr h="488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i="0" dirty="0"/>
                        <a:t>텍스트 음성변환</a:t>
                      </a:r>
                      <a:endParaRPr lang="en-US" altLang="ko-KR" sz="1500" b="0" i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/>
                        <a:t>(Google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Cloud TTS</a:t>
                      </a:r>
                      <a:r>
                        <a:rPr lang="ko-KR" altLang="en-US" sz="1000" b="0" i="0" dirty="0"/>
                        <a:t> </a:t>
                      </a:r>
                      <a:r>
                        <a:rPr lang="en-US" altLang="ko-KR" sz="1000" b="0" i="0" dirty="0"/>
                        <a:t>API)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744350"/>
                  </a:ext>
                </a:extLst>
              </a:tr>
            </a:tbl>
          </a:graphicData>
        </a:graphic>
      </p:graphicFrame>
      <p:graphicFrame>
        <p:nvGraphicFramePr>
          <p:cNvPr id="25" name="표 20">
            <a:extLst>
              <a:ext uri="{FF2B5EF4-FFF2-40B4-BE49-F238E27FC236}">
                <a16:creationId xmlns:a16="http://schemas.microsoft.com/office/drawing/2014/main" id="{7B7971C5-61F2-4643-8930-9F5DB73B1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13993"/>
              </p:ext>
            </p:extLst>
          </p:nvPr>
        </p:nvGraphicFramePr>
        <p:xfrm>
          <a:off x="6415527" y="3437031"/>
          <a:ext cx="211963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9630">
                  <a:extLst>
                    <a:ext uri="{9D8B030D-6E8A-4147-A177-3AD203B41FA5}">
                      <a16:colId xmlns:a16="http://schemas.microsoft.com/office/drawing/2014/main" val="221869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Server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Apache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2.0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6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추출된 텍스트 정보를 </a:t>
                      </a:r>
                      <a:r>
                        <a:rPr lang="en-US" altLang="ko-KR" sz="1000" b="0" dirty="0"/>
                        <a:t>DB</a:t>
                      </a:r>
                      <a:r>
                        <a:rPr lang="ko-KR" altLang="en-US" sz="1000" b="0" dirty="0"/>
                        <a:t>로 전달</a:t>
                      </a: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63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DB</a:t>
                      </a:r>
                      <a:r>
                        <a:rPr lang="ko-KR" altLang="en-US" sz="1000" b="0" dirty="0"/>
                        <a:t>의 점자 정보를 </a:t>
                      </a:r>
                      <a:r>
                        <a:rPr lang="en-US" altLang="ko-KR" sz="1000" b="0" dirty="0"/>
                        <a:t>App</a:t>
                      </a:r>
                      <a:r>
                        <a:rPr lang="ko-KR" altLang="en-US" sz="1000" b="0" dirty="0"/>
                        <a:t>으로 전달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79803"/>
                  </a:ext>
                </a:extLst>
              </a:tr>
            </a:tbl>
          </a:graphicData>
        </a:graphic>
      </p:graphicFrame>
      <p:graphicFrame>
        <p:nvGraphicFramePr>
          <p:cNvPr id="26" name="표 20">
            <a:extLst>
              <a:ext uri="{FF2B5EF4-FFF2-40B4-BE49-F238E27FC236}">
                <a16:creationId xmlns:a16="http://schemas.microsoft.com/office/drawing/2014/main" id="{CCA7CF43-B6D6-4C2F-976B-2111CC726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51015"/>
              </p:ext>
            </p:extLst>
          </p:nvPr>
        </p:nvGraphicFramePr>
        <p:xfrm>
          <a:off x="8873559" y="3434030"/>
          <a:ext cx="211963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9630">
                  <a:extLst>
                    <a:ext uri="{9D8B030D-6E8A-4147-A177-3AD203B41FA5}">
                      <a16:colId xmlns:a16="http://schemas.microsoft.com/office/drawing/2014/main" val="221869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Database</a:t>
                      </a:r>
                      <a:endParaRPr lang="ko-KR" alt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73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/>
                        <a:t>MySQL</a:t>
                      </a:r>
                      <a:endParaRPr lang="ko-KR" altLang="en-US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6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점자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63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/>
                        <a:t>점자 데이터 매칭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9990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2B339E4-207B-43B7-81F9-8E355893717D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7C131B-0943-45E4-91ED-5F45CF8642A8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구성도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4113C57-3B8C-41D0-832E-A15B5B4BDE54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2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4855557-FA0A-465D-91A0-5D2E3552565A}"/>
              </a:ext>
            </a:extLst>
          </p:cNvPr>
          <p:cNvGrpSpPr/>
          <p:nvPr/>
        </p:nvGrpSpPr>
        <p:grpSpPr>
          <a:xfrm>
            <a:off x="1056335" y="1475273"/>
            <a:ext cx="3373858" cy="4517054"/>
            <a:chOff x="300620" y="1865684"/>
            <a:chExt cx="3500579" cy="4367162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35F5064-F8ED-46E6-9A89-D78157C7D9E4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ACD4533-E89B-410A-8000-10CEE0226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5E71216-A34C-402F-A73A-686C93EC85BA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8E34006-5358-40FC-8F5A-C938E0342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F70F44F-EFC8-4ED8-8A5E-41D74BA38D02}"/>
                </a:ext>
              </a:extLst>
            </p:cNvPr>
            <p:cNvSpPr/>
            <p:nvPr/>
          </p:nvSpPr>
          <p:spPr>
            <a:xfrm>
              <a:off x="480717" y="6100749"/>
              <a:ext cx="132098" cy="132097"/>
            </a:xfrm>
            <a:prstGeom prst="ellips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00C6614-A9F2-4F26-B526-E941ACAB5D3E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4E208EC-5BBE-4391-8BCD-2401072BE83E}"/>
              </a:ext>
            </a:extLst>
          </p:cNvPr>
          <p:cNvSpPr txBox="1"/>
          <p:nvPr/>
        </p:nvSpPr>
        <p:spPr>
          <a:xfrm>
            <a:off x="1074185" y="3084549"/>
            <a:ext cx="3373858" cy="47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안드로이드 스튜디오</a:t>
            </a:r>
          </a:p>
        </p:txBody>
      </p:sp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19447748-EC7C-4500-8341-D96F20FE2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51" y="1639827"/>
            <a:ext cx="2963856" cy="14058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D565D6-35F4-4A73-9508-8A1E1B837FF7}"/>
              </a:ext>
            </a:extLst>
          </p:cNvPr>
          <p:cNvSpPr txBox="1"/>
          <p:nvPr/>
        </p:nvSpPr>
        <p:spPr>
          <a:xfrm>
            <a:off x="1092037" y="3739559"/>
            <a:ext cx="3281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Google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사용 개발 언어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 Java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Apache 2.0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3.5.1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A9E2C46-AFCA-4358-A37B-CEE21D4BF66B}"/>
              </a:ext>
            </a:extLst>
          </p:cNvPr>
          <p:cNvGrpSpPr/>
          <p:nvPr/>
        </p:nvGrpSpPr>
        <p:grpSpPr>
          <a:xfrm>
            <a:off x="4529503" y="1474097"/>
            <a:ext cx="3154058" cy="4518226"/>
            <a:chOff x="300620" y="1865684"/>
            <a:chExt cx="3500579" cy="4381599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A2CBA6F-D433-442D-8A06-67CAC996CD89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22F7B24-5EE2-4457-88BB-F9929589C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4AFA6D5-9CF6-461D-B09B-57E1BFCAEE71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0E1DECF-F34B-48B0-9614-D67891197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289BFF3-1B7C-440C-A20B-4ED650828532}"/>
                </a:ext>
              </a:extLst>
            </p:cNvPr>
            <p:cNvSpPr/>
            <p:nvPr/>
          </p:nvSpPr>
          <p:spPr>
            <a:xfrm>
              <a:off x="481834" y="6115186"/>
              <a:ext cx="132098" cy="132097"/>
            </a:xfrm>
            <a:prstGeom prst="ellips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9AA5AA8-D7AF-4D23-B2C1-2EC2A9E1D52C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A5B064A-2C03-4ADB-A88D-FC3F1C7C40B3}"/>
              </a:ext>
            </a:extLst>
          </p:cNvPr>
          <p:cNvSpPr txBox="1"/>
          <p:nvPr/>
        </p:nvSpPr>
        <p:spPr>
          <a:xfrm>
            <a:off x="4645637" y="3050729"/>
            <a:ext cx="294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Apache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서버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00BC8AD-C51C-4137-B980-BD32299485F6}"/>
              </a:ext>
            </a:extLst>
          </p:cNvPr>
          <p:cNvGrpSpPr/>
          <p:nvPr/>
        </p:nvGrpSpPr>
        <p:grpSpPr>
          <a:xfrm>
            <a:off x="7840038" y="1474096"/>
            <a:ext cx="3154058" cy="4518223"/>
            <a:chOff x="300620" y="1865684"/>
            <a:chExt cx="3500579" cy="4376698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F989995-777E-4AC0-B761-BB2F380C517A}"/>
                </a:ext>
              </a:extLst>
            </p:cNvPr>
            <p:cNvCxnSpPr/>
            <p:nvPr/>
          </p:nvCxnSpPr>
          <p:spPr>
            <a:xfrm>
              <a:off x="300620" y="1865684"/>
              <a:ext cx="3500579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F2333CF7-7B47-4B7D-A2BB-99916EDDF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192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7D5339F-7FE1-45E4-BC7E-40A306674154}"/>
                </a:ext>
              </a:extLst>
            </p:cNvPr>
            <p:cNvCxnSpPr>
              <a:cxnSpLocks/>
            </p:cNvCxnSpPr>
            <p:nvPr/>
          </p:nvCxnSpPr>
          <p:spPr>
            <a:xfrm>
              <a:off x="642484" y="6176334"/>
              <a:ext cx="3155618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D2CD61D-860D-4321-A58A-4C1DBAD47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140" y="1879694"/>
              <a:ext cx="0" cy="429664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ECAC4E0-5216-4282-B67D-04E4C7AD84FC}"/>
                </a:ext>
              </a:extLst>
            </p:cNvPr>
            <p:cNvSpPr/>
            <p:nvPr/>
          </p:nvSpPr>
          <p:spPr>
            <a:xfrm>
              <a:off x="481834" y="6110285"/>
              <a:ext cx="132098" cy="132097"/>
            </a:xfrm>
            <a:prstGeom prst="ellips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D70D492-FBCA-4A8B-8F43-107741687441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0" y="6176334"/>
              <a:ext cx="152012" cy="0"/>
            </a:xfrm>
            <a:prstGeom prst="line">
              <a:avLst/>
            </a:prstGeom>
            <a:ln w="381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26C6696-B99F-45E8-83A2-BDC07CCBA09F}"/>
              </a:ext>
            </a:extLst>
          </p:cNvPr>
          <p:cNvSpPr txBox="1"/>
          <p:nvPr/>
        </p:nvSpPr>
        <p:spPr>
          <a:xfrm>
            <a:off x="7956172" y="3050729"/>
            <a:ext cx="294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j-lt"/>
                <a:ea typeface="나눔바른고딕" panose="020B0603020101020101" pitchFamily="50" charset="-127"/>
              </a:rPr>
              <a:t>MySQL</a:t>
            </a:r>
            <a:endParaRPr lang="ko-KR" altLang="en-US" sz="2400" b="1" dirty="0">
              <a:solidFill>
                <a:schemeClr val="bg1"/>
              </a:solidFill>
              <a:latin typeface="+mj-lt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51194A-FE1E-43C0-8BB6-5FAD0DD4FA03}"/>
              </a:ext>
            </a:extLst>
          </p:cNvPr>
          <p:cNvSpPr txBox="1"/>
          <p:nvPr/>
        </p:nvSpPr>
        <p:spPr>
          <a:xfrm>
            <a:off x="4585414" y="3715885"/>
            <a:ext cx="2981398" cy="1911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Apache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 언어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 Java script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Apache 2.0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9.0</a:t>
            </a:r>
          </a:p>
        </p:txBody>
      </p:sp>
      <p:pic>
        <p:nvPicPr>
          <p:cNvPr id="36" name="그림 35" descr="플레이트, 옅은이(가) 표시된 사진&#10;&#10;자동 생성된 설명">
            <a:extLst>
              <a:ext uri="{FF2B5EF4-FFF2-40B4-BE49-F238E27FC236}">
                <a16:creationId xmlns:a16="http://schemas.microsoft.com/office/drawing/2014/main" id="{6A08B59E-CBFC-4D1D-B7F1-BDA09CB37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28" y="1649252"/>
            <a:ext cx="2726392" cy="13383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BA98BF9-07C7-4F40-A4BF-C63D87D6EBA7}"/>
              </a:ext>
            </a:extLst>
          </p:cNvPr>
          <p:cNvSpPr txBox="1"/>
          <p:nvPr/>
        </p:nvSpPr>
        <p:spPr>
          <a:xfrm>
            <a:off x="7931844" y="3655685"/>
            <a:ext cx="2841993" cy="1911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개발사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MySQL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라이선스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GPL</a:t>
            </a:r>
          </a:p>
          <a:p>
            <a:endParaRPr lang="en-US" altLang="ko-KR" sz="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사용버전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: 8.0</a:t>
            </a:r>
          </a:p>
        </p:txBody>
      </p:sp>
      <p:pic>
        <p:nvPicPr>
          <p:cNvPr id="38" name="그림 37" descr="그리기이(가) 표시된 사진&#10;&#10;자동 생성된 설명">
            <a:extLst>
              <a:ext uri="{FF2B5EF4-FFF2-40B4-BE49-F238E27FC236}">
                <a16:creationId xmlns:a16="http://schemas.microsoft.com/office/drawing/2014/main" id="{63D09EBC-1ED9-472F-B45F-9ABF4D79C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90" y="1631533"/>
            <a:ext cx="2685920" cy="139909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739F18E-B06A-49CA-B63B-B6E14404BBF6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748E31-71B2-43B8-848E-5B39D1E0E861}"/>
              </a:ext>
            </a:extLst>
          </p:cNvPr>
          <p:cNvSpPr txBox="1"/>
          <p:nvPr/>
        </p:nvSpPr>
        <p:spPr>
          <a:xfrm>
            <a:off x="1056335" y="215443"/>
            <a:ext cx="3121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개발 환경 및 개발 방법 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53D7207-19F3-4E05-8A6E-FBCE818A4CA8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4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D311CD-3D84-4470-AECD-6037D21C7C18}"/>
              </a:ext>
            </a:extLst>
          </p:cNvPr>
          <p:cNvSpPr/>
          <p:nvPr/>
        </p:nvSpPr>
        <p:spPr>
          <a:xfrm>
            <a:off x="2429918" y="1512609"/>
            <a:ext cx="7170798" cy="45550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E80A7B-2A08-4756-97C2-6972D7B0CCCC}"/>
              </a:ext>
            </a:extLst>
          </p:cNvPr>
          <p:cNvSpPr/>
          <p:nvPr/>
        </p:nvSpPr>
        <p:spPr>
          <a:xfrm>
            <a:off x="2840185" y="2282051"/>
            <a:ext cx="635026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Google Cloud Translation API</a:t>
            </a:r>
          </a:p>
          <a:p>
            <a:pPr algn="ctr"/>
            <a:endParaRPr lang="en-US" altLang="ko-KR" sz="3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Google Cloud Speech-to-Text API</a:t>
            </a:r>
          </a:p>
          <a:p>
            <a:pPr algn="ctr"/>
            <a:endParaRPr lang="en-US" altLang="ko-KR" sz="3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Google Cloud Text-to-Speech API</a:t>
            </a:r>
          </a:p>
          <a:p>
            <a:pPr algn="ctr"/>
            <a:endParaRPr lang="en-US" altLang="ko-KR" sz="30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3000" b="1" dirty="0">
                <a:solidFill>
                  <a:schemeClr val="bg1"/>
                </a:solidFill>
              </a:rPr>
              <a:t>Google Cloud Vision API</a:t>
            </a:r>
          </a:p>
          <a:p>
            <a:pPr algn="ctr"/>
            <a:endParaRPr lang="en-US" altLang="ko-KR" sz="3000" b="1" dirty="0">
              <a:solidFill>
                <a:schemeClr val="bg1"/>
              </a:solidFill>
            </a:endParaRPr>
          </a:p>
        </p:txBody>
      </p:sp>
      <p:pic>
        <p:nvPicPr>
          <p:cNvPr id="39" name="그림 38" descr="그리기이(가) 표시된 사진&#10;&#10;자동 생성된 설명">
            <a:extLst>
              <a:ext uri="{FF2B5EF4-FFF2-40B4-BE49-F238E27FC236}">
                <a16:creationId xmlns:a16="http://schemas.microsoft.com/office/drawing/2014/main" id="{B7C29CB7-C0E1-4E8D-B86B-B2ACE741A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35" y="1031932"/>
            <a:ext cx="5001764" cy="8630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8239BF-09FC-4B2E-ADCC-C2D0D9A3BA33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C185E-3B42-4539-B7B6-05FC3BEDED4E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개발 환경 및 개발 방법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A02E06-1350-44EF-9880-14C5EE61E24B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640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48239BF-09FC-4B2E-ADCC-C2D0D9A3BA33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C185E-3B42-4539-B7B6-05FC3BEDED4E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개발 환경 및 개발 방법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3A02E06-1350-44EF-9880-14C5EE61E24B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84D002-26D6-4FAD-826B-399D5C78C28E}"/>
              </a:ext>
            </a:extLst>
          </p:cNvPr>
          <p:cNvSpPr/>
          <p:nvPr/>
        </p:nvSpPr>
        <p:spPr>
          <a:xfrm>
            <a:off x="1596000" y="1107453"/>
            <a:ext cx="90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F2EA22-1339-49EA-9C46-14C8C6816CA8}"/>
              </a:ext>
            </a:extLst>
          </p:cNvPr>
          <p:cNvSpPr/>
          <p:nvPr/>
        </p:nvSpPr>
        <p:spPr>
          <a:xfrm>
            <a:off x="2486892" y="1231368"/>
            <a:ext cx="7218215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/>
              <a:t>Application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ko-KR" altLang="en-US" sz="1500" dirty="0"/>
              <a:t>안드로이드 스튜디오와 </a:t>
            </a:r>
            <a:r>
              <a:rPr lang="en-US" altLang="ko-KR" sz="1500" dirty="0"/>
              <a:t>Java</a:t>
            </a:r>
            <a:r>
              <a:rPr lang="ko-KR" altLang="en-US" sz="1500" dirty="0"/>
              <a:t>를 이용하여 개발</a:t>
            </a:r>
            <a:endParaRPr lang="en-US" altLang="ko-KR" sz="1500" dirty="0"/>
          </a:p>
          <a:p>
            <a:pPr algn="ctr"/>
            <a:r>
              <a:rPr lang="en-US" altLang="ko-KR" sz="1500" dirty="0"/>
              <a:t>Server</a:t>
            </a:r>
            <a:r>
              <a:rPr lang="ko-KR" altLang="en-US" sz="1500" dirty="0"/>
              <a:t>를 통해 </a:t>
            </a:r>
            <a:r>
              <a:rPr lang="en-US" altLang="ko-KR" sz="1500" dirty="0"/>
              <a:t>Database</a:t>
            </a:r>
            <a:r>
              <a:rPr lang="ko-KR" altLang="en-US" sz="1500" dirty="0"/>
              <a:t>와 연동</a:t>
            </a:r>
            <a:endParaRPr lang="en-US" altLang="ko-KR" sz="1500" dirty="0"/>
          </a:p>
          <a:p>
            <a:pPr algn="ctr"/>
            <a:r>
              <a:rPr lang="ko-KR" altLang="en-US" sz="1500" dirty="0"/>
              <a:t>시각장애인이 쉽게 사용할 수 있는 </a:t>
            </a:r>
            <a:r>
              <a:rPr lang="en-US" altLang="ko-KR" sz="1500" dirty="0"/>
              <a:t>UI </a:t>
            </a:r>
            <a:r>
              <a:rPr lang="ko-KR" altLang="en-US" sz="1500" dirty="0"/>
              <a:t>적용</a:t>
            </a:r>
            <a:endParaRPr lang="en-US" altLang="ko-KR" sz="1500" dirty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3000" b="1" dirty="0"/>
              <a:t>Server &amp; Database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1500" dirty="0"/>
              <a:t>Apache</a:t>
            </a:r>
            <a:r>
              <a:rPr lang="ko-KR" altLang="en-US" sz="1500" dirty="0"/>
              <a:t>를 이용한 </a:t>
            </a:r>
            <a:r>
              <a:rPr lang="en-US" altLang="ko-KR" sz="1500" dirty="0"/>
              <a:t>Server </a:t>
            </a:r>
            <a:r>
              <a:rPr lang="ko-KR" altLang="en-US" sz="1500" dirty="0"/>
              <a:t>구축</a:t>
            </a:r>
            <a:endParaRPr lang="en-US" altLang="ko-KR" sz="1500" dirty="0"/>
          </a:p>
          <a:p>
            <a:pPr algn="ctr"/>
            <a:r>
              <a:rPr lang="en-US" altLang="ko-KR" sz="1500" dirty="0"/>
              <a:t>MySQL</a:t>
            </a:r>
            <a:r>
              <a:rPr lang="ko-KR" altLang="en-US" sz="1500" dirty="0"/>
              <a:t>을 이용한 </a:t>
            </a:r>
            <a:r>
              <a:rPr lang="en-US" altLang="ko-KR" sz="1500" dirty="0"/>
              <a:t>Database </a:t>
            </a:r>
            <a:r>
              <a:rPr lang="ko-KR" altLang="en-US" sz="1500" dirty="0"/>
              <a:t>구축</a:t>
            </a:r>
            <a:endParaRPr lang="en-US" altLang="ko-KR" sz="1500" dirty="0"/>
          </a:p>
          <a:p>
            <a:pPr algn="ctr"/>
            <a:r>
              <a:rPr lang="ko-KR" altLang="en-US" sz="1500" dirty="0"/>
              <a:t>한국어 및 영어 점자를 </a:t>
            </a:r>
            <a:r>
              <a:rPr lang="en-US" altLang="ko-KR" sz="1500" dirty="0"/>
              <a:t>Database</a:t>
            </a:r>
            <a:r>
              <a:rPr lang="ko-KR" altLang="en-US" sz="1500" dirty="0"/>
              <a:t>에 저장</a:t>
            </a:r>
            <a:endParaRPr lang="en-US" altLang="ko-KR" sz="1500" dirty="0"/>
          </a:p>
          <a:p>
            <a:pPr algn="ctr"/>
            <a:r>
              <a:rPr lang="en-US" altLang="ko-KR" sz="1500" dirty="0"/>
              <a:t>Server</a:t>
            </a:r>
            <a:r>
              <a:rPr lang="ko-KR" altLang="en-US" sz="1500" dirty="0"/>
              <a:t>를 통해 점자 매칭 결과를 </a:t>
            </a:r>
            <a:r>
              <a:rPr lang="en-US" altLang="ko-KR" sz="1500" dirty="0"/>
              <a:t>Application</a:t>
            </a:r>
            <a:r>
              <a:rPr lang="ko-KR" altLang="en-US" sz="1500" dirty="0"/>
              <a:t>에 전달</a:t>
            </a:r>
            <a:endParaRPr lang="en-US" altLang="ko-KR" sz="1500" dirty="0"/>
          </a:p>
          <a:p>
            <a:pPr algn="ctr"/>
            <a:endParaRPr lang="en-US" altLang="ko-KR" sz="2500" b="1" dirty="0"/>
          </a:p>
          <a:p>
            <a:pPr algn="ctr"/>
            <a:r>
              <a:rPr lang="en-US" altLang="ko-KR" sz="3000" b="1" dirty="0"/>
              <a:t>GitHub</a:t>
            </a:r>
          </a:p>
          <a:p>
            <a:pPr algn="ctr"/>
            <a:endParaRPr lang="en-US" altLang="ko-KR" sz="1500" b="1" dirty="0"/>
          </a:p>
          <a:p>
            <a:pPr algn="ctr"/>
            <a:r>
              <a:rPr lang="en-US" altLang="ko-KR" sz="1500" dirty="0">
                <a:latin typeface="맑은 고딕 (본문)"/>
                <a:ea typeface="나눔바른고딕" panose="020B0603020101020101" pitchFamily="50" charset="-127"/>
              </a:rPr>
              <a:t>https://github.com/rlaalstmd/SmartTranslation</a:t>
            </a:r>
          </a:p>
          <a:p>
            <a:pPr algn="ctr"/>
            <a:r>
              <a:rPr lang="ko-KR" altLang="en-US" sz="1500" dirty="0">
                <a:latin typeface="맑은 고딕 (본문)"/>
                <a:ea typeface="나눔바른고딕" panose="020B0603020101020101" pitchFamily="50" charset="-127"/>
              </a:rPr>
              <a:t>김민승 </a:t>
            </a:r>
            <a:r>
              <a:rPr lang="en-US" altLang="ko-KR" sz="1500" dirty="0">
                <a:latin typeface="맑은 고딕 (본문)"/>
                <a:ea typeface="나눔바른고딕" panose="020B0603020101020101" pitchFamily="50" charset="-127"/>
              </a:rPr>
              <a:t>: https://github.com/rlaalstmd</a:t>
            </a:r>
          </a:p>
          <a:p>
            <a:pPr algn="ctr"/>
            <a:r>
              <a:rPr lang="ko-KR" altLang="en-US" sz="1500" dirty="0" err="1">
                <a:latin typeface="맑은 고딕 (본문)"/>
                <a:ea typeface="나눔바른고딕" panose="020B0603020101020101" pitchFamily="50" charset="-127"/>
              </a:rPr>
              <a:t>이두원</a:t>
            </a:r>
            <a:r>
              <a:rPr lang="ko-KR" altLang="en-US" sz="1500" dirty="0">
                <a:latin typeface="맑은 고딕 (본문)"/>
                <a:ea typeface="나눔바른고딕" panose="020B0603020101020101" pitchFamily="50" charset="-127"/>
              </a:rPr>
              <a:t> </a:t>
            </a:r>
            <a:r>
              <a:rPr lang="en-US" altLang="ko-KR" sz="1500" dirty="0">
                <a:latin typeface="맑은 고딕 (본문)"/>
                <a:ea typeface="나눔바른고딕" panose="020B0603020101020101" pitchFamily="50" charset="-127"/>
              </a:rPr>
              <a:t>: https://github.com/LeeDuwon</a:t>
            </a:r>
            <a:endParaRPr lang="en-US" altLang="ko-KR" sz="1500" b="1" dirty="0">
              <a:latin typeface="맑은 고딕 (본문)"/>
            </a:endParaRPr>
          </a:p>
          <a:p>
            <a:pPr algn="ctr"/>
            <a:endParaRPr lang="en-US" altLang="ko-KR" sz="3000" b="1" dirty="0">
              <a:latin typeface="맑은 고딕 (본문)"/>
            </a:endParaRPr>
          </a:p>
          <a:p>
            <a:pPr algn="ctr"/>
            <a:endParaRPr lang="en-US" altLang="ko-KR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38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31">
            <a:extLst>
              <a:ext uri="{FF2B5EF4-FFF2-40B4-BE49-F238E27FC236}">
                <a16:creationId xmlns:a16="http://schemas.microsoft.com/office/drawing/2014/main" id="{015E0737-BBF0-4C7F-9BBF-C35031E1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531941"/>
              </p:ext>
            </p:extLst>
          </p:nvPr>
        </p:nvGraphicFramePr>
        <p:xfrm>
          <a:off x="1091877" y="1611793"/>
          <a:ext cx="10008245" cy="4228473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378491">
                  <a:extLst>
                    <a:ext uri="{9D8B030D-6E8A-4147-A177-3AD203B41FA5}">
                      <a16:colId xmlns:a16="http://schemas.microsoft.com/office/drawing/2014/main" val="1817037610"/>
                    </a:ext>
                  </a:extLst>
                </a:gridCol>
                <a:gridCol w="3817914">
                  <a:extLst>
                    <a:ext uri="{9D8B030D-6E8A-4147-A177-3AD203B41FA5}">
                      <a16:colId xmlns:a16="http://schemas.microsoft.com/office/drawing/2014/main" val="991308679"/>
                    </a:ext>
                  </a:extLst>
                </a:gridCol>
                <a:gridCol w="4811840">
                  <a:extLst>
                    <a:ext uri="{9D8B030D-6E8A-4147-A177-3AD203B41FA5}">
                      <a16:colId xmlns:a16="http://schemas.microsoft.com/office/drawing/2014/main" val="1194504302"/>
                    </a:ext>
                  </a:extLst>
                </a:gridCol>
              </a:tblGrid>
              <a:tr h="5787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김민승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이두원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68832"/>
                  </a:ext>
                </a:extLst>
              </a:tr>
              <a:tr h="106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개발에 필요한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 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시각장애인 점자해독 능력 정보수집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아이디어 추출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시각장애인 관련 통계 자료 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시각장애인 지원 애플리케이션 분석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들어갈 점자 데이터 수집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장애인 관련 실례 조사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27597"/>
                  </a:ext>
                </a:extLst>
              </a:tr>
              <a:tr h="1291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 애플리케이션 설계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안드로이드와 </a:t>
                      </a:r>
                      <a:r>
                        <a:rPr lang="en-US" altLang="ko-KR" sz="13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3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연동할 서버 설계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점자 데이터 베이스 스키마 설계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599661"/>
                  </a:ext>
                </a:extLst>
              </a:tr>
              <a:tr h="1291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구현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TTS &amp; STT,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번역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텍스트 변환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핵심 기능구현</a:t>
                      </a:r>
                      <a:endParaRPr lang="en-US" altLang="ko-KR" sz="13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안드로이드와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서버 간 연동 구현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0203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CA32256-10A3-480B-9685-F9ADE5677448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C7DE1-1725-4996-9082-7E140DC570FA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업무 분담 및 수행 일정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A20A205-3004-4D33-B967-FD8E7623B3C5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99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D405BE9-D5D4-44CF-9972-5AD1869DE760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F77A32-BEE6-49AA-9084-D3F46AFD42FD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업무 분담 및 수행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8333AC6-E9DA-4453-9749-844DBEBCF366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C6F4822-0B3B-420A-8798-0137A9136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419005"/>
              </p:ext>
            </p:extLst>
          </p:nvPr>
        </p:nvGraphicFramePr>
        <p:xfrm>
          <a:off x="1195286" y="1454771"/>
          <a:ext cx="9801427" cy="46310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2319">
                  <a:extLst>
                    <a:ext uri="{9D8B030D-6E8A-4147-A177-3AD203B41FA5}">
                      <a16:colId xmlns:a16="http://schemas.microsoft.com/office/drawing/2014/main" val="1925381856"/>
                    </a:ext>
                  </a:extLst>
                </a:gridCol>
                <a:gridCol w="987964">
                  <a:extLst>
                    <a:ext uri="{9D8B030D-6E8A-4147-A177-3AD203B41FA5}">
                      <a16:colId xmlns:a16="http://schemas.microsoft.com/office/drawing/2014/main" val="1939784904"/>
                    </a:ext>
                  </a:extLst>
                </a:gridCol>
                <a:gridCol w="980143">
                  <a:extLst>
                    <a:ext uri="{9D8B030D-6E8A-4147-A177-3AD203B41FA5}">
                      <a16:colId xmlns:a16="http://schemas.microsoft.com/office/drawing/2014/main" val="2244059497"/>
                    </a:ext>
                  </a:extLst>
                </a:gridCol>
                <a:gridCol w="980143">
                  <a:extLst>
                    <a:ext uri="{9D8B030D-6E8A-4147-A177-3AD203B41FA5}">
                      <a16:colId xmlns:a16="http://schemas.microsoft.com/office/drawing/2014/main" val="2105517780"/>
                    </a:ext>
                  </a:extLst>
                </a:gridCol>
                <a:gridCol w="980143">
                  <a:extLst>
                    <a:ext uri="{9D8B030D-6E8A-4147-A177-3AD203B41FA5}">
                      <a16:colId xmlns:a16="http://schemas.microsoft.com/office/drawing/2014/main" val="2668058848"/>
                    </a:ext>
                  </a:extLst>
                </a:gridCol>
                <a:gridCol w="980143">
                  <a:extLst>
                    <a:ext uri="{9D8B030D-6E8A-4147-A177-3AD203B41FA5}">
                      <a16:colId xmlns:a16="http://schemas.microsoft.com/office/drawing/2014/main" val="1452908623"/>
                    </a:ext>
                  </a:extLst>
                </a:gridCol>
                <a:gridCol w="980143">
                  <a:extLst>
                    <a:ext uri="{9D8B030D-6E8A-4147-A177-3AD203B41FA5}">
                      <a16:colId xmlns:a16="http://schemas.microsoft.com/office/drawing/2014/main" val="1805938478"/>
                    </a:ext>
                  </a:extLst>
                </a:gridCol>
                <a:gridCol w="980143">
                  <a:extLst>
                    <a:ext uri="{9D8B030D-6E8A-4147-A177-3AD203B41FA5}">
                      <a16:colId xmlns:a16="http://schemas.microsoft.com/office/drawing/2014/main" val="2475461201"/>
                    </a:ext>
                  </a:extLst>
                </a:gridCol>
                <a:gridCol w="980143">
                  <a:extLst>
                    <a:ext uri="{9D8B030D-6E8A-4147-A177-3AD203B41FA5}">
                      <a16:colId xmlns:a16="http://schemas.microsoft.com/office/drawing/2014/main" val="2019149999"/>
                    </a:ext>
                  </a:extLst>
                </a:gridCol>
                <a:gridCol w="980143">
                  <a:extLst>
                    <a:ext uri="{9D8B030D-6E8A-4147-A177-3AD203B41FA5}">
                      <a16:colId xmlns:a16="http://schemas.microsoft.com/office/drawing/2014/main" val="1776541713"/>
                    </a:ext>
                  </a:extLst>
                </a:gridCol>
              </a:tblGrid>
              <a:tr h="58015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7~9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382252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기초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자료 조사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062637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요구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사항 분석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90197"/>
                  </a:ext>
                </a:extLst>
              </a:tr>
              <a:tr h="569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개발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환경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36145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Application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442053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Server</a:t>
                      </a:r>
                      <a:r>
                        <a:rPr lang="ko-KR" altLang="en-US" sz="1200" dirty="0"/>
                        <a:t> 및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구현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87630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데모 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유지보수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755564"/>
                  </a:ext>
                </a:extLst>
              </a:tr>
              <a:tr h="580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시연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및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/>
                        <a:t>논문작성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08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4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8564" y="1223092"/>
            <a:ext cx="7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36758" y="1891052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졸업 연구 개요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3219346" y="2050601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25094" y="2409625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42506" y="3097805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3225094" y="3257354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27155" y="1223092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05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44566" y="1895530"/>
            <a:ext cx="25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개발 환경 및 개발 방법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227156" y="2055079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27155" y="2409624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06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44567" y="3117550"/>
            <a:ext cx="250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업무 분담 및 수행일정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7227156" y="3253763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8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1145" y="1623201"/>
            <a:ext cx="163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CONTENTS</a:t>
            </a:r>
            <a:endParaRPr lang="ko-KR" altLang="en-US" dirty="0">
              <a:solidFill>
                <a:schemeClr val="bg1">
                  <a:lumMod val="8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2" name="직각 삼각형 21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46A419-4917-4140-B485-098F6E09BBE5}"/>
              </a:ext>
            </a:extLst>
          </p:cNvPr>
          <p:cNvSpPr txBox="1"/>
          <p:nvPr/>
        </p:nvSpPr>
        <p:spPr>
          <a:xfrm>
            <a:off x="3228564" y="3604717"/>
            <a:ext cx="7924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03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0AF09F-8DDD-4AEE-9839-8BC17CA20E77}"/>
              </a:ext>
            </a:extLst>
          </p:cNvPr>
          <p:cNvSpPr txBox="1"/>
          <p:nvPr/>
        </p:nvSpPr>
        <p:spPr>
          <a:xfrm>
            <a:off x="4336757" y="4272677"/>
            <a:ext cx="242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수행 시나리오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7DB35A9-E88D-4AAC-A82C-197E941A6EA2}"/>
              </a:ext>
            </a:extLst>
          </p:cNvPr>
          <p:cNvCxnSpPr/>
          <p:nvPr/>
        </p:nvCxnSpPr>
        <p:spPr>
          <a:xfrm flipV="1">
            <a:off x="3219346" y="4432226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ADC940-06C8-4E36-B1EF-44D955E52DC6}"/>
              </a:ext>
            </a:extLst>
          </p:cNvPr>
          <p:cNvSpPr txBox="1"/>
          <p:nvPr/>
        </p:nvSpPr>
        <p:spPr>
          <a:xfrm>
            <a:off x="3225094" y="4791250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04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09E32AD-13A1-4EC9-BA79-5B187903664A}"/>
              </a:ext>
            </a:extLst>
          </p:cNvPr>
          <p:cNvSpPr txBox="1"/>
          <p:nvPr/>
        </p:nvSpPr>
        <p:spPr>
          <a:xfrm>
            <a:off x="4342506" y="5479430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시스템 구성도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2107D44-828A-4B05-9782-E69AFEB72C56}"/>
              </a:ext>
            </a:extLst>
          </p:cNvPr>
          <p:cNvCxnSpPr/>
          <p:nvPr/>
        </p:nvCxnSpPr>
        <p:spPr>
          <a:xfrm flipV="1">
            <a:off x="3225094" y="5638979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63AC96C-6D8E-4A9B-A4FF-16B8FE6F8907}"/>
              </a:ext>
            </a:extLst>
          </p:cNvPr>
          <p:cNvSpPr txBox="1"/>
          <p:nvPr/>
        </p:nvSpPr>
        <p:spPr>
          <a:xfrm>
            <a:off x="7227155" y="3604717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07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8C30892-04E0-446D-B5C6-473C136A168A}"/>
              </a:ext>
            </a:extLst>
          </p:cNvPr>
          <p:cNvSpPr txBox="1"/>
          <p:nvPr/>
        </p:nvSpPr>
        <p:spPr>
          <a:xfrm>
            <a:off x="8344567" y="4277155"/>
            <a:ext cx="242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참고문헌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17B548E-7D9D-4A34-8C80-2258B5BB47C8}"/>
              </a:ext>
            </a:extLst>
          </p:cNvPr>
          <p:cNvCxnSpPr/>
          <p:nvPr/>
        </p:nvCxnSpPr>
        <p:spPr>
          <a:xfrm flipV="1">
            <a:off x="7227156" y="4436704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7CEC602-DCA5-4056-BA9C-186E4F47AE8B}"/>
              </a:ext>
            </a:extLst>
          </p:cNvPr>
          <p:cNvSpPr txBox="1"/>
          <p:nvPr/>
        </p:nvSpPr>
        <p:spPr>
          <a:xfrm>
            <a:off x="7227155" y="4791249"/>
            <a:ext cx="80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08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6F1D14-3961-45D1-833A-E10DE7944D5F}"/>
              </a:ext>
            </a:extLst>
          </p:cNvPr>
          <p:cNvSpPr txBox="1"/>
          <p:nvPr/>
        </p:nvSpPr>
        <p:spPr>
          <a:xfrm>
            <a:off x="8344568" y="5499175"/>
            <a:ext cx="216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 &amp; A</a:t>
            </a:r>
            <a:endParaRPr lang="ko-KR" altLang="en-US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E833D85-4B22-4209-9999-EF3BC39E097D}"/>
              </a:ext>
            </a:extLst>
          </p:cNvPr>
          <p:cNvCxnSpPr/>
          <p:nvPr/>
        </p:nvCxnSpPr>
        <p:spPr>
          <a:xfrm flipV="1">
            <a:off x="7227156" y="5635388"/>
            <a:ext cx="801647" cy="359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49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AB8F11-FC1B-416A-9B79-1B16688B596D}"/>
              </a:ext>
            </a:extLst>
          </p:cNvPr>
          <p:cNvSpPr/>
          <p:nvPr/>
        </p:nvSpPr>
        <p:spPr>
          <a:xfrm>
            <a:off x="1596000" y="1107453"/>
            <a:ext cx="9000000" cy="540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B2313-74DB-4836-B33A-052ED18AAE69}"/>
              </a:ext>
            </a:extLst>
          </p:cNvPr>
          <p:cNvSpPr txBox="1"/>
          <p:nvPr/>
        </p:nvSpPr>
        <p:spPr>
          <a:xfrm>
            <a:off x="1754363" y="1579371"/>
            <a:ext cx="8683275" cy="4436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http://www.kpu.ac.kr/contents/main/cor/vision.html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http://m.news.zum.com/articles/52590998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http://www.ohmynews.com/NWS_Web/View/at_pg.aspx?CNTN_CD=A0002243431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https://100up.kakaoimpact.org/problems/1/view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https://play.google.com/store/apps/details?id=com.google.android.apps.translate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https://play.google.com/store/apps/details?id=com.taptilo.plus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https://play.google.com/store/apps/details?id=com.project.why.braillelearning</a:t>
            </a:r>
          </a:p>
          <a:p>
            <a:pPr algn="ctr">
              <a:lnSpc>
                <a:spcPct val="200000"/>
              </a:lnSpc>
            </a:pPr>
            <a:r>
              <a:rPr lang="en-US" altLang="ko-KR" dirty="0"/>
              <a:t>http://www.sookmyung.ac.kr/csweb/5849/subview.do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C10CB-09EB-4028-B6B9-5FBC530E173B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07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9E0B2-BAF7-4A20-A42E-64DEAE727EA0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참고 문헌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ABBA42-A2AC-4A3E-9FB4-553AD1B19028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20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6341" y="2627220"/>
            <a:ext cx="57393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질의응답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1468" y="3335106"/>
            <a:ext cx="3129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Q &amp; A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44D8F-471B-4B18-80F0-B4C868B10BB2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08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CFAB3-6514-46AF-B097-CC6378BB1547}"/>
              </a:ext>
            </a:extLst>
          </p:cNvPr>
          <p:cNvSpPr txBox="1"/>
          <p:nvPr/>
        </p:nvSpPr>
        <p:spPr>
          <a:xfrm>
            <a:off x="1056336" y="215443"/>
            <a:ext cx="326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Q &amp; A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35994D-3B70-4707-81DA-9C11384B3B16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00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>
            <a:off x="5827455" y="2560501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각 삼각형 7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감사합니다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+mn-cs"/>
              </a:rPr>
              <a:t>THANK YOU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KoPub돋움체 Light" panose="00000300000000000000" pitchFamily="2" charset="-127"/>
              <a:ea typeface="KoPub돋움체 Light" panose="00000300000000000000" pitchFamily="2" charset="-127"/>
              <a:cs typeface="+mn-cs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064364" y="-9728"/>
            <a:ext cx="83142" cy="246143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8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배경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479C41-44D1-4321-8824-A98F0ADF2ADE}"/>
              </a:ext>
            </a:extLst>
          </p:cNvPr>
          <p:cNvSpPr/>
          <p:nvPr/>
        </p:nvSpPr>
        <p:spPr>
          <a:xfrm>
            <a:off x="1658752" y="5383947"/>
            <a:ext cx="4320000" cy="8497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세계화의 영향으로 글로벌인재 중요시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글로벌인재 양성이 대학 주요 교육목표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404078C-47D1-47E1-9857-2B602DBE18C0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2" y="1231220"/>
            <a:ext cx="4320000" cy="36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3CEEC1-760B-4A42-8438-B11A97C1F21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250" y="1231220"/>
            <a:ext cx="4320000" cy="36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044101D-9C7F-4BA9-B442-04D3C112CEE6}"/>
              </a:ext>
            </a:extLst>
          </p:cNvPr>
          <p:cNvSpPr/>
          <p:nvPr/>
        </p:nvSpPr>
        <p:spPr>
          <a:xfrm>
            <a:off x="6096000" y="5395489"/>
            <a:ext cx="4437248" cy="82663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교양 및 전공과목의 수업을 영어로 진행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서울 대학 평균 수업의 </a:t>
            </a: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25%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영어로 진행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14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A533C78-A45C-47E3-AB55-5E951411FF4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D12091-5DCE-4D4F-A6EA-93C930858592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배경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92A404F-419D-4C8B-9309-86FFD5CB0438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AAC41236-F22D-4114-9975-007615796300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251" y="1231221"/>
            <a:ext cx="4320000" cy="35671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DADAEE-0017-4DB5-8982-7D09A27320D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4" y="1231220"/>
            <a:ext cx="4319997" cy="35671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CFE1695-686E-4E71-94D2-5C3922094472}"/>
              </a:ext>
            </a:extLst>
          </p:cNvPr>
          <p:cNvSpPr/>
          <p:nvPr/>
        </p:nvSpPr>
        <p:spPr>
          <a:xfrm>
            <a:off x="1658752" y="5395488"/>
            <a:ext cx="4320000" cy="82663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시각장애인 대학진학 비율 </a:t>
            </a: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15.9% 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달성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대학교 </a:t>
            </a: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88% 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장애학생지원이 없음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BE7A7E-0809-4064-AED8-549E8AAFE810}"/>
              </a:ext>
            </a:extLst>
          </p:cNvPr>
          <p:cNvSpPr/>
          <p:nvPr/>
        </p:nvSpPr>
        <p:spPr>
          <a:xfrm>
            <a:off x="6096000" y="5395488"/>
            <a:ext cx="4437248" cy="82663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모국어가 아닌 영어로 수업을 진행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점자책의 사용 불가 등 어려움을 겪음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70E526-EC10-4EF4-8CC1-C3B26AFBD029}"/>
              </a:ext>
            </a:extLst>
          </p:cNvPr>
          <p:cNvSpPr txBox="1"/>
          <p:nvPr/>
        </p:nvSpPr>
        <p:spPr>
          <a:xfrm>
            <a:off x="1721223" y="6315944"/>
            <a:ext cx="8749553" cy="4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대부분 시각장애인은 </a:t>
            </a:r>
            <a:r>
              <a:rPr lang="en-US" altLang="ko-KR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20</a:t>
            </a:r>
            <a:r>
              <a:rPr lang="ko-KR" altLang="en-US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세 이후로 나타나는 후천적 장애로</a:t>
            </a:r>
            <a:r>
              <a:rPr lang="en-US" altLang="ko-KR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점자해독 능력이 부족한 시각장애인이 대다수</a:t>
            </a:r>
            <a:endParaRPr lang="en-US" altLang="ko-KR" sz="12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87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1479C41-44D1-4321-8824-A98F0ADF2ADE}"/>
              </a:ext>
            </a:extLst>
          </p:cNvPr>
          <p:cNvSpPr/>
          <p:nvPr/>
        </p:nvSpPr>
        <p:spPr>
          <a:xfrm>
            <a:off x="2931509" y="5678758"/>
            <a:ext cx="632897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과연 제대로 수업을 받을 수 있을까</a:t>
            </a:r>
            <a:r>
              <a:rPr lang="en-US" altLang="ko-KR" sz="30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?</a:t>
            </a:r>
            <a:endParaRPr lang="ko-KR" altLang="en-US" sz="3000" dirty="0">
              <a:solidFill>
                <a:srgbClr val="FFC000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E5B907-50D8-4992-8EDB-4AE718D13EA7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97" y="1231220"/>
            <a:ext cx="5400000" cy="3600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417A9D-D86A-4BF8-90B0-6C1F7FB8BA59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838A2-3BBD-45A4-9F19-99CC4C89E27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배경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65A388-9274-4EEF-889C-6ED5C57EEDB6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3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490F6DB-D49B-4302-A1CA-EFE95B6C1FF0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3242" y="1204326"/>
            <a:ext cx="9000000" cy="36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1E777-65D5-4078-B15C-F7B070CE94C4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81E46-776F-46C1-AF34-929F76823F8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목표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D08C7E-FF70-4354-9536-58C4360B6AA2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0DE771-23C8-4F92-92C3-B73B04A28EAD}"/>
              </a:ext>
            </a:extLst>
          </p:cNvPr>
          <p:cNvSpPr/>
          <p:nvPr/>
        </p:nvSpPr>
        <p:spPr>
          <a:xfrm>
            <a:off x="1658751" y="5060782"/>
            <a:ext cx="8874491" cy="149605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시각장애인이 가장 많이 사용하는 정보통신기기 스마트폰 활용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영어수업</a:t>
            </a: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(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강의 및 교재</a:t>
            </a: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)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의 내용을 추출</a:t>
            </a: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(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영어</a:t>
            </a: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)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 하거나 번역</a:t>
            </a: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(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한글</a:t>
            </a: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)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하여 점자로 표현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예 </a:t>
            </a:r>
            <a:r>
              <a:rPr lang="en-US" altLang="ko-KR" sz="1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애플</a:t>
            </a:r>
            <a:r>
              <a:rPr lang="en-US" altLang="ko-KR" sz="1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음성</a:t>
            </a:r>
            <a:r>
              <a:rPr lang="en-US" altLang="ko-KR" sz="1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→ 추출</a:t>
            </a:r>
            <a:r>
              <a:rPr lang="en-US" altLang="ko-KR" sz="1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(APPLE) : </a:t>
            </a:r>
            <a:r>
              <a:rPr lang="ko-KR" altLang="en-US" sz="1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번역</a:t>
            </a:r>
            <a:r>
              <a:rPr lang="en-US" altLang="ko-KR" sz="1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사과</a:t>
            </a:r>
            <a:r>
              <a:rPr lang="en-US" altLang="ko-KR" sz="12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)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음성안내를 통해서 해당 점자의 해석과 이해에 도움을 줌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16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6D93DE-FADB-4DCB-9099-2ED49AE0E860}"/>
              </a:ext>
            </a:extLst>
          </p:cNvPr>
          <p:cNvSpPr txBox="1"/>
          <p:nvPr/>
        </p:nvSpPr>
        <p:spPr>
          <a:xfrm>
            <a:off x="1721214" y="2080119"/>
            <a:ext cx="8749553" cy="494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영어의 접근성을 높임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 algn="ctr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조력자의 도움없이 자가학습이 가능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 algn="ctr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공평한 교육의 권리를 받을 수 있음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 algn="ctr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변역 및 음성안내를 통해 효율적인 영어학습지원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342900" indent="-342900" algn="ctr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한국어 및 영어 점자해독 능력을 습득하도록 유도</a:t>
            </a: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글로벌 인재에게 세계 공용어인 영어소통능력 필요하다면 시각장애인들은 영어 점자해독 능력이 필요</a:t>
            </a:r>
            <a:endParaRPr lang="en-US" altLang="ko-KR" sz="12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algn="ctr">
              <a:lnSpc>
                <a:spcPct val="250000"/>
              </a:lnSpc>
            </a:pPr>
            <a:endParaRPr lang="en-US" altLang="ko-KR" sz="2000" dirty="0"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05A96-39FC-49A4-AA95-7FA69D6DE3AB}"/>
              </a:ext>
            </a:extLst>
          </p:cNvPr>
          <p:cNvSpPr txBox="1"/>
          <p:nvPr/>
        </p:nvSpPr>
        <p:spPr>
          <a:xfrm>
            <a:off x="3853478" y="1184691"/>
            <a:ext cx="44850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연구 개발  효과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C944B2-D8EF-4C32-8C1D-7ACD62BEFC62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01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871D3-8ECA-401A-84BD-8FA4CFED2C97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연구 개발 효과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894E2E4-8BED-4861-86FA-82896F8C92BC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47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D4967A-255C-4A11-B66B-24B652F291F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06090-2FD6-4584-A8E9-2A1C314ED09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558EA-E9DF-4D1B-8E4C-226D11BE38E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9A729C-76CF-40FA-A563-7E6E844A6815}"/>
              </a:ext>
            </a:extLst>
          </p:cNvPr>
          <p:cNvSpPr txBox="1"/>
          <p:nvPr/>
        </p:nvSpPr>
        <p:spPr>
          <a:xfrm>
            <a:off x="7987552" y="597410"/>
            <a:ext cx="25456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500" b="1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구글 번역기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7A9AFFA-B1FB-4A0B-AB4E-092C75F1E71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251" y="1374662"/>
            <a:ext cx="4319998" cy="356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C8D62FC-4ACF-4DF9-9C82-A95EC2B3712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8751" y="1374662"/>
            <a:ext cx="4320001" cy="35671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19CD171-9143-4DB9-A7BE-35985A19B373}"/>
              </a:ext>
            </a:extLst>
          </p:cNvPr>
          <p:cNvSpPr/>
          <p:nvPr/>
        </p:nvSpPr>
        <p:spPr>
          <a:xfrm>
            <a:off x="1658751" y="5199281"/>
            <a:ext cx="8874491" cy="12190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가장 많이 사용되며 </a:t>
            </a: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103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개 언어 번역 가능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카메라를 통해 언어를 추출하여 번역 가능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키보드 대신 직접 입력하여 번역 가능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10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0C46F0A-5F87-44C9-AFE3-306945E8E5C7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000" y="1374662"/>
            <a:ext cx="9000000" cy="3600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D4967A-255C-4A11-B66B-24B652F291F1}"/>
              </a:ext>
            </a:extLst>
          </p:cNvPr>
          <p:cNvSpPr txBox="1"/>
          <p:nvPr/>
        </p:nvSpPr>
        <p:spPr>
          <a:xfrm>
            <a:off x="0" y="0"/>
            <a:ext cx="1136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spc="-300" dirty="0">
                <a:solidFill>
                  <a:schemeClr val="bg1">
                    <a:lumMod val="65000"/>
                  </a:schemeClr>
                </a:solidFill>
                <a:latin typeface="KoPub바탕체 Bold" panose="00000800000000000000" pitchFamily="2" charset="-127"/>
                <a:ea typeface="KoPub바탕체 Bold" panose="00000800000000000000" pitchFamily="2" charset="-127"/>
              </a:rPr>
              <a:t>02</a:t>
            </a:r>
            <a:endParaRPr lang="ko-KR" altLang="en-US" sz="4400" spc="-300" dirty="0">
              <a:solidFill>
                <a:schemeClr val="bg1">
                  <a:lumMod val="65000"/>
                </a:schemeClr>
              </a:solidFill>
              <a:latin typeface="KoPub바탕체 Bold" panose="00000800000000000000" pitchFamily="2" charset="-127"/>
              <a:ea typeface="KoPub바탕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06090-2FD6-4584-A8E9-2A1C314ED099}"/>
              </a:ext>
            </a:extLst>
          </p:cNvPr>
          <p:cNvSpPr txBox="1"/>
          <p:nvPr/>
        </p:nvSpPr>
        <p:spPr>
          <a:xfrm>
            <a:off x="1056336" y="215443"/>
            <a:ext cx="2162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관련 연구 및 사례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558EA-E9DF-4D1B-8E4C-226D11BE38ED}"/>
              </a:ext>
            </a:extLst>
          </p:cNvPr>
          <p:cNvCxnSpPr>
            <a:cxnSpLocks/>
          </p:cNvCxnSpPr>
          <p:nvPr/>
        </p:nvCxnSpPr>
        <p:spPr>
          <a:xfrm rot="5400000">
            <a:off x="568294" y="417967"/>
            <a:ext cx="0" cy="64763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9A729C-76CF-40FA-A563-7E6E844A6815}"/>
              </a:ext>
            </a:extLst>
          </p:cNvPr>
          <p:cNvSpPr txBox="1"/>
          <p:nvPr/>
        </p:nvSpPr>
        <p:spPr>
          <a:xfrm>
            <a:off x="8839200" y="741785"/>
            <a:ext cx="17568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Tap </a:t>
            </a:r>
            <a:r>
              <a:rPr lang="en-US" altLang="ko-KR" sz="3500" b="1" dirty="0" err="1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tilo</a:t>
            </a:r>
            <a:endParaRPr lang="ko-KR" altLang="en-US" sz="3500" b="1" dirty="0">
              <a:solidFill>
                <a:srgbClr val="FFC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C6C8C5-26E0-42FE-B0EC-B7F8BC006308}"/>
              </a:ext>
            </a:extLst>
          </p:cNvPr>
          <p:cNvSpPr/>
          <p:nvPr/>
        </p:nvSpPr>
        <p:spPr>
          <a:xfrm>
            <a:off x="1658751" y="5199281"/>
            <a:ext cx="8874491" cy="12190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전국 시각장애인 특수학교 </a:t>
            </a:r>
            <a:r>
              <a:rPr lang="en-US" altLang="ko-KR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70% </a:t>
            </a: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사용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애플리케이션과 점자 디바이스 연동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700" dirty="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</a:rPr>
              <a:t>게임 등 다양한 기능을 지원</a:t>
            </a:r>
            <a:endParaRPr lang="en-US" altLang="ko-KR" sz="1700" dirty="0">
              <a:solidFill>
                <a:schemeClr val="bg1"/>
              </a:solidFill>
              <a:latin typeface="다음_SemiBold" panose="02000700060000000000" pitchFamily="2" charset="-127"/>
              <a:ea typeface="다음_SemiBold" panose="0200070006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15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989</Words>
  <Application>Microsoft Office PowerPoint</Application>
  <PresentationFormat>와이드스크린</PresentationFormat>
  <Paragraphs>323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HY헤드라인M</vt:lpstr>
      <vt:lpstr>KoPub돋움체 Bold</vt:lpstr>
      <vt:lpstr>KoPub돋움체 Light</vt:lpstr>
      <vt:lpstr>KoPub바탕체 Bold</vt:lpstr>
      <vt:lpstr>나눔바른고딕</vt:lpstr>
      <vt:lpstr>다음_SemiBold</vt:lpstr>
      <vt:lpstr>맑은 고딕</vt:lpstr>
      <vt:lpstr>맑은 고딕 (본문)</vt:lpstr>
      <vt:lpstr>에스코어 드림 5 Medium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김민승</dc:creator>
  <cp:lastModifiedBy>김민승</cp:lastModifiedBy>
  <cp:revision>173</cp:revision>
  <dcterms:created xsi:type="dcterms:W3CDTF">2017-12-29T01:13:06Z</dcterms:created>
  <dcterms:modified xsi:type="dcterms:W3CDTF">2019-12-22T14:15:11Z</dcterms:modified>
</cp:coreProperties>
</file>