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80" r:id="rId5"/>
    <p:sldId id="281" r:id="rId6"/>
    <p:sldId id="260" r:id="rId7"/>
    <p:sldId id="261" r:id="rId8"/>
    <p:sldId id="262" r:id="rId9"/>
    <p:sldId id="28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95" r:id="rId24"/>
    <p:sldId id="288" r:id="rId25"/>
    <p:sldId id="289" r:id="rId26"/>
    <p:sldId id="290" r:id="rId27"/>
    <p:sldId id="291" r:id="rId28"/>
    <p:sldId id="293" r:id="rId29"/>
    <p:sldId id="292" r:id="rId30"/>
    <p:sldId id="294" r:id="rId31"/>
    <p:sldId id="304" r:id="rId32"/>
    <p:sldId id="305" r:id="rId33"/>
    <p:sldId id="297" r:id="rId34"/>
    <p:sldId id="298" r:id="rId35"/>
    <p:sldId id="302" r:id="rId36"/>
    <p:sldId id="303" r:id="rId37"/>
    <p:sldId id="287" r:id="rId38"/>
    <p:sldId id="285" r:id="rId39"/>
    <p:sldId id="286" r:id="rId40"/>
    <p:sldId id="283" r:id="rId41"/>
    <p:sldId id="296" r:id="rId42"/>
    <p:sldId id="275" r:id="rId43"/>
    <p:sldId id="299" r:id="rId44"/>
    <p:sldId id="276" r:id="rId45"/>
    <p:sldId id="277" r:id="rId46"/>
    <p:sldId id="278" r:id="rId47"/>
    <p:sldId id="279" r:id="rId48"/>
    <p:sldId id="306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94658" autoAdjust="0"/>
  </p:normalViewPr>
  <p:slideViewPr>
    <p:cSldViewPr>
      <p:cViewPr varScale="1">
        <p:scale>
          <a:sx n="82" d="100"/>
          <a:sy n="82" d="100"/>
        </p:scale>
        <p:origin x="-200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79712" y="3356992"/>
            <a:ext cx="5447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</a:t>
            </a:r>
            <a:r>
              <a:rPr lang="ko-KR" altLang="en-US" sz="2800" dirty="0">
                <a:solidFill>
                  <a:srgbClr val="F2F2F2"/>
                </a:solidFill>
                <a:latin typeface="서울남산체 세로쓰기" charset="0"/>
              </a:rPr>
              <a:t>의 작곡 도움을 위한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522895" y="4100682"/>
            <a:ext cx="209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어플리케이션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2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203848" y="2166689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ED9A875-D7AC-4F42-AA5A-C6C6ABE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28CDD7B8-20C0-4805-80AE-54438F9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10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316416" y="122541"/>
            <a:ext cx="648072" cy="432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▶ </a:t>
            </a:r>
            <a:r>
              <a:rPr lang="en-US" altLang="ko-KR" sz="2000" b="1" dirty="0" smtClean="0"/>
              <a:t>4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="" xmlns:a16="http://schemas.microsoft.com/office/drawing/2014/main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0191462E-6F90-4B84-9BF9-D0EE5F6D706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11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hlinkClick r:id="rId4" action="ppaction://hlinksldjump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2A1A8A3A-EB12-4D4A-9315-A71AE72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="" xmlns:a16="http://schemas.microsoft.com/office/drawing/2014/main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="" xmlns:a16="http://schemas.microsoft.com/office/drawing/2014/main" id="{DB6BBC07-C0E5-4420-A40E-30082CD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="" xmlns:a16="http://schemas.microsoft.com/office/drawing/2014/main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="" xmlns:a16="http://schemas.microsoft.com/office/drawing/2014/main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="" xmlns:a16="http://schemas.microsoft.com/office/drawing/2014/main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="" xmlns:a16="http://schemas.microsoft.com/office/drawing/2014/main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="" xmlns:a16="http://schemas.microsoft.com/office/drawing/2014/main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0" name="슬라이드 번호 개체 틀 3">
            <a:extLst>
              <a:ext uri="{FF2B5EF4-FFF2-40B4-BE49-F238E27FC236}">
                <a16:creationId xmlns="" xmlns:a16="http://schemas.microsoft.com/office/drawing/2014/main" id="{5C52E6C5-51E2-428A-B2F0-440207A1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3D5070AE-433B-43DA-836B-4259C09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BD427C6F-8AAA-4072-8DAB-5F6A3348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0D0DA1F6-0E5D-4278-8D78-71F8F2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35" descr="fImage45213896962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62250"/>
            <a:ext cx="2535237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="" xmlns:a16="http://schemas.microsoft.com/office/drawing/2014/main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0E4CFB-1CD6-42B8-A963-EEC7BE44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="" xmlns:a16="http://schemas.microsoft.com/office/drawing/2014/main" id="{05964E9D-319E-4AF0-95AD-024FF224700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78338" y="1749425"/>
            <a:ext cx="1763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2</a:t>
            </a:r>
          </a:p>
        </p:txBody>
      </p:sp>
      <p:pic>
        <p:nvPicPr>
          <p:cNvPr id="10249" name="Picture 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738" y="66675"/>
            <a:ext cx="935831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251" name="Picture 11" descr="fImage5918700814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951038"/>
            <a:ext cx="2606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21238" y="2576513"/>
            <a:ext cx="4121641" cy="146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후에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추후의 개발 프로그램의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이벤트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등의 정보를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있다.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9F39DF42-ECDD-489D-9900-A1F37C6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CE18ACA4-A054-4500-85DE-BA9ED186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2220560-D973-4099-BF8D-0F08361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D1B70AB8-0234-47AC-AD5C-7730D0CA64E1}"/>
              </a:ext>
            </a:extLst>
          </p:cNvPr>
          <p:cNvSpPr txBox="1">
            <a:spLocks/>
          </p:cNvSpPr>
          <p:nvPr/>
        </p:nvSpPr>
        <p:spPr bwMode="auto">
          <a:xfrm>
            <a:off x="67056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5125324" y="928812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780928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졸업 연구 개요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943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관련 연구 및 사례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41118" y="2089296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0928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381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145925" y="1626686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116399" y="1067866"/>
            <a:ext cx="353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개발환경 및 개발방법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000125" y="6051979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pPr eaLnBrk="0" latinLnBrk="0" hangingPunct="0"/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000125" y="6192472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상세 모듈 설계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16399" y="22283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데모 환경 설계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="" xmlns:a16="http://schemas.microsoft.com/office/drawing/2014/main" id="{8F4FE888-0C8E-42B2-BEC5-A4448769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8" y="5662066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C5F3774-432D-4C4C-8739-CBE6722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32626" y="2718593"/>
            <a:ext cx="17637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56176" y="3325907"/>
            <a:ext cx="40878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 서버와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동기화해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버전 체크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</p:txBody>
      </p:sp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-445941" y="1494606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동기화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A569421-D665-4F94-B7C3-6DCD4027A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3" y="2038831"/>
            <a:ext cx="2177780" cy="206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5B0480-E349-4230-8067-CAB099BE7352}"/>
              </a:ext>
            </a:extLst>
          </p:cNvPr>
          <p:cNvSpPr txBox="1"/>
          <p:nvPr/>
        </p:nvSpPr>
        <p:spPr>
          <a:xfrm rot="642338">
            <a:off x="570132" y="2657932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442198-798D-41F8-A429-B64C8371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4BCF2A29-31D7-4CD4-9C54-EB108A49EDD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5875" y="2082800"/>
            <a:ext cx="17876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236715" y="2924944"/>
            <a:ext cx="40878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 키보드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연동해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건반 디스플레이 대체 가능.</a:t>
            </a:r>
          </a:p>
        </p:txBody>
      </p:sp>
      <p:pic>
        <p:nvPicPr>
          <p:cNvPr id="10253" name="Picture 13" descr="fImage171697083281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73313"/>
            <a:ext cx="809625" cy="81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fImage110260709682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17875"/>
            <a:ext cx="1663700" cy="685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2976563" y="1620838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연동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8B24064-5D50-4DD5-AE9F-D1AC5A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C25238BC-4827-4E63-AD1A-7C115ED5168E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21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295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HW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  <p:sp>
        <p:nvSpPr>
          <p:cNvPr id="22" name="슬라이드 번호 개체 틀 3">
            <a:extLst>
              <a:ext uri="{FF2B5EF4-FFF2-40B4-BE49-F238E27FC236}">
                <a16:creationId xmlns="" xmlns:a16="http://schemas.microsoft.com/office/drawing/2014/main" id="{516526FE-911D-40AD-BA1C-4D01F575894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22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hlinkClick r:id="rId3" action="ppaction://hlinksldjump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1927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SW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="" xmlns:a16="http://schemas.microsoft.com/office/drawing/2014/main" id="{5366DF51-D9D9-45BB-95CD-FE5638C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23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183EE22-0B7A-491B-9A6C-2DEA2B18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320"/>
            <a:ext cx="9144000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정육면체 7">
            <a:extLst>
              <a:ext uri="{FF2B5EF4-FFF2-40B4-BE49-F238E27FC236}">
                <a16:creationId xmlns="" xmlns:a16="http://schemas.microsoft.com/office/drawing/2014/main" id="{1299F355-F946-42AE-9CCA-D384DC3A4A1E}"/>
              </a:ext>
            </a:extLst>
          </p:cNvPr>
          <p:cNvSpPr/>
          <p:nvPr/>
        </p:nvSpPr>
        <p:spPr>
          <a:xfrm>
            <a:off x="5391436" y="2188827"/>
            <a:ext cx="2884412" cy="3452454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25853" y="5765254"/>
            <a:ext cx="4381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Prices </a:t>
            </a:r>
            <a:r>
              <a:rPr lang="ko-KR" altLang="en-US" sz="2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declined </a:t>
            </a:r>
            <a:r>
              <a:rPr lang="ko-KR" altLang="en-US" sz="2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63688" y="5715"/>
            <a:ext cx="6055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en-US" altLang="ko-KR" sz="40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.1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32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상세 모듈 설계 </a:t>
            </a:r>
            <a:r>
              <a:rPr lang="en-US" altLang="ko-KR" sz="32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lang="ko-KR" altLang="en-US" sz="32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</a:p>
        </p:txBody>
      </p:sp>
      <p:pic>
        <p:nvPicPr>
          <p:cNvPr id="1026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8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539552" y="2144837"/>
            <a:ext cx="2088232" cy="56408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2CD24FF7-D179-4366-B6A3-A8D5D5C2C643}"/>
              </a:ext>
            </a:extLst>
          </p:cNvPr>
          <p:cNvSpPr/>
          <p:nvPr/>
        </p:nvSpPr>
        <p:spPr>
          <a:xfrm>
            <a:off x="5833467" y="3088927"/>
            <a:ext cx="1690861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OnClick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소리 발생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색상 변경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DC0A7C23-D01A-4164-B838-9AF9BA2672CE}"/>
              </a:ext>
            </a:extLst>
          </p:cNvPr>
          <p:cNvSpPr/>
          <p:nvPr/>
        </p:nvSpPr>
        <p:spPr>
          <a:xfrm>
            <a:off x="5652120" y="4533625"/>
            <a:ext cx="2006235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 이름 전달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32204B10-E57A-49EA-BC2D-CC601B0E1294}"/>
              </a:ext>
            </a:extLst>
          </p:cNvPr>
          <p:cNvSpPr/>
          <p:nvPr/>
        </p:nvSpPr>
        <p:spPr>
          <a:xfrm>
            <a:off x="967508" y="4522331"/>
            <a:ext cx="2006235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 내부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 객체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42795B-9BD9-4C19-B3CD-AFD795212FF1}"/>
              </a:ext>
            </a:extLst>
          </p:cNvPr>
          <p:cNvSpPr txBox="1"/>
          <p:nvPr/>
        </p:nvSpPr>
        <p:spPr>
          <a:xfrm>
            <a:off x="6322491" y="2619749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E03544-0A4A-4F62-9ECE-01B51629CFFE}"/>
              </a:ext>
            </a:extLst>
          </p:cNvPr>
          <p:cNvSpPr txBox="1"/>
          <p:nvPr/>
        </p:nvSpPr>
        <p:spPr>
          <a:xfrm>
            <a:off x="6149617" y="4066147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FA54B54E-645B-4DFA-919D-A98DBF412FBD}"/>
              </a:ext>
            </a:extLst>
          </p:cNvPr>
          <p:cNvSpPr/>
          <p:nvPr/>
        </p:nvSpPr>
        <p:spPr>
          <a:xfrm rot="10800000">
            <a:off x="3884615" y="4589367"/>
            <a:ext cx="936104" cy="7451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880539F-2A9C-434F-9741-489720674FB7}"/>
              </a:ext>
            </a:extLst>
          </p:cNvPr>
          <p:cNvSpPr txBox="1"/>
          <p:nvPr/>
        </p:nvSpPr>
        <p:spPr>
          <a:xfrm>
            <a:off x="2843808" y="4077072"/>
            <a:ext cx="27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이름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C41BA2A-173D-4518-8237-1DBFB1938092}"/>
              </a:ext>
            </a:extLst>
          </p:cNvPr>
          <p:cNvSpPr txBox="1"/>
          <p:nvPr/>
        </p:nvSpPr>
        <p:spPr>
          <a:xfrm>
            <a:off x="6155629" y="2276163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모듈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1555A6-24B7-48C3-BB21-0AC7B60C3C7F}"/>
              </a:ext>
            </a:extLst>
          </p:cNvPr>
          <p:cNvSpPr txBox="1"/>
          <p:nvPr/>
        </p:nvSpPr>
        <p:spPr>
          <a:xfrm>
            <a:off x="7160746" y="728098"/>
            <a:ext cx="155042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변경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통신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EC53FCA-D413-42B7-914E-1A136A1154DF}"/>
              </a:ext>
            </a:extLst>
          </p:cNvPr>
          <p:cNvSpPr txBox="1"/>
          <p:nvPr/>
        </p:nvSpPr>
        <p:spPr>
          <a:xfrm>
            <a:off x="639850" y="3291691"/>
            <a:ext cx="35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</a:t>
            </a:r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FA921ED-4120-4477-99E1-44BBB6EB64BA}"/>
              </a:ext>
            </a:extLst>
          </p:cNvPr>
          <p:cNvSpPr/>
          <p:nvPr/>
        </p:nvSpPr>
        <p:spPr>
          <a:xfrm>
            <a:off x="216947" y="2889811"/>
            <a:ext cx="638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</a:rPr>
              <a:t>☆</a:t>
            </a:r>
            <a:endParaRPr lang="ko-KR" altLang="en-US" sz="3600" dirty="0"/>
          </a:p>
        </p:txBody>
      </p:sp>
      <p:sp>
        <p:nvSpPr>
          <p:cNvPr id="36" name="슬라이드 번호 개체 틀 3">
            <a:extLst>
              <a:ext uri="{FF2B5EF4-FFF2-40B4-BE49-F238E27FC236}">
                <a16:creationId xmlns="" xmlns:a16="http://schemas.microsoft.com/office/drawing/2014/main" id="{305225E1-CB59-45F1-9E49-53352902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37" name="직사각형 36">
            <a:hlinkClick r:id="rId3" action="ppaction://hlinksldjump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65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752850" cy="3125788"/>
            <a:chOff x="3286" y="2298"/>
            <a:chExt cx="2364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119" y="2298"/>
              <a:ext cx="3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325" y="3935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</a:t>
              </a:r>
            </a:p>
          </p:txBody>
        </p:sp>
      </p:grpSp>
      <p:sp>
        <p:nvSpPr>
          <p:cNvPr id="30" name="정육면체 29">
            <a:extLst>
              <a:ext uri="{FF2B5EF4-FFF2-40B4-BE49-F238E27FC236}">
                <a16:creationId xmlns="" xmlns:a16="http://schemas.microsoft.com/office/drawing/2014/main" id="{716AFA92-BDBE-4CB3-8A97-11EB8535A2CD}"/>
              </a:ext>
            </a:extLst>
          </p:cNvPr>
          <p:cNvSpPr/>
          <p:nvPr/>
        </p:nvSpPr>
        <p:spPr>
          <a:xfrm>
            <a:off x="6224092" y="2293106"/>
            <a:ext cx="2884412" cy="3452454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</a:p>
        </p:txBody>
      </p:sp>
      <p:pic>
        <p:nvPicPr>
          <p:cNvPr id="25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7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941679" y="1559414"/>
            <a:ext cx="1539875" cy="56408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63688" y="5715"/>
            <a:ext cx="6055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마디선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404" y="3476461"/>
            <a:ext cx="3695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Prefab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유니티에서 사용하는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</a:t>
            </a:r>
            <a:r>
              <a:rPr lang="ko-KR" altLang="en-US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저장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 방식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Pool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객체를 생성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작업의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물리적인 부하를 최소화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FDFC1CDB-D78C-4DA7-A4CE-BA19FA26F072}"/>
              </a:ext>
            </a:extLst>
          </p:cNvPr>
          <p:cNvSpPr/>
          <p:nvPr/>
        </p:nvSpPr>
        <p:spPr>
          <a:xfrm>
            <a:off x="6569421" y="4778745"/>
            <a:ext cx="2203994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Load_Beat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Prefab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Prefab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F2DD8C0-F5C5-485F-8BBA-4C68E2D3C99D}"/>
              </a:ext>
            </a:extLst>
          </p:cNvPr>
          <p:cNvSpPr txBox="1"/>
          <p:nvPr/>
        </p:nvSpPr>
        <p:spPr>
          <a:xfrm>
            <a:off x="7014394" y="2704813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8F58AF6E-AA23-4F53-A6EC-572F3867A7C3}"/>
              </a:ext>
            </a:extLst>
          </p:cNvPr>
          <p:cNvSpPr/>
          <p:nvPr/>
        </p:nvSpPr>
        <p:spPr>
          <a:xfrm>
            <a:off x="6534061" y="3228033"/>
            <a:ext cx="2203994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Beat_Move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Prefab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속성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움직임 속성 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226094-D239-40F7-9411-66612DA5F3E3}"/>
              </a:ext>
            </a:extLst>
          </p:cNvPr>
          <p:cNvSpPr txBox="1"/>
          <p:nvPr/>
        </p:nvSpPr>
        <p:spPr>
          <a:xfrm>
            <a:off x="7160746" y="728098"/>
            <a:ext cx="1810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표현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EC6888F-D53B-48D1-B22B-1E57E0051890}"/>
              </a:ext>
            </a:extLst>
          </p:cNvPr>
          <p:cNvSpPr txBox="1"/>
          <p:nvPr/>
        </p:nvSpPr>
        <p:spPr>
          <a:xfrm>
            <a:off x="6988285" y="238044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모듈</a:t>
            </a:r>
          </a:p>
        </p:txBody>
      </p:sp>
      <p:sp>
        <p:nvSpPr>
          <p:cNvPr id="32" name="정육면체 31">
            <a:extLst>
              <a:ext uri="{FF2B5EF4-FFF2-40B4-BE49-F238E27FC236}">
                <a16:creationId xmlns="" xmlns:a16="http://schemas.microsoft.com/office/drawing/2014/main" id="{BEE76B90-AAFF-4F39-9037-8AB16C8B3569}"/>
              </a:ext>
            </a:extLst>
          </p:cNvPr>
          <p:cNvSpPr/>
          <p:nvPr/>
        </p:nvSpPr>
        <p:spPr>
          <a:xfrm>
            <a:off x="3491880" y="3250872"/>
            <a:ext cx="1270040" cy="871489"/>
          </a:xfrm>
          <a:prstGeom prst="cube">
            <a:avLst>
              <a:gd name="adj" fmla="val 492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450F82E-164A-4646-87A9-895016BE58F8}"/>
              </a:ext>
            </a:extLst>
          </p:cNvPr>
          <p:cNvSpPr txBox="1"/>
          <p:nvPr/>
        </p:nvSpPr>
        <p:spPr>
          <a:xfrm>
            <a:off x="3491880" y="331575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모듈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="" xmlns:a16="http://schemas.microsoft.com/office/drawing/2014/main" id="{560F5E2A-E07E-4E02-AAA6-AC17233F703D}"/>
              </a:ext>
            </a:extLst>
          </p:cNvPr>
          <p:cNvSpPr/>
          <p:nvPr/>
        </p:nvSpPr>
        <p:spPr>
          <a:xfrm>
            <a:off x="5076056" y="3315755"/>
            <a:ext cx="936104" cy="7451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9829B70-3BE4-4760-AB88-7D113D9B5522}"/>
              </a:ext>
            </a:extLst>
          </p:cNvPr>
          <p:cNvSpPr/>
          <p:nvPr/>
        </p:nvSpPr>
        <p:spPr>
          <a:xfrm>
            <a:off x="4572000" y="2636912"/>
            <a:ext cx="1664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(BPM)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="" xmlns:a16="http://schemas.microsoft.com/office/drawing/2014/main" id="{FFB09266-4BD2-4DED-B6E3-C9F014F10A6B}"/>
              </a:ext>
            </a:extLst>
          </p:cNvPr>
          <p:cNvSpPr/>
          <p:nvPr/>
        </p:nvSpPr>
        <p:spPr>
          <a:xfrm>
            <a:off x="6745154" y="4219415"/>
            <a:ext cx="577030" cy="456611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E72BDCD-9CD8-4827-8612-C9092AFD583B}"/>
              </a:ext>
            </a:extLst>
          </p:cNvPr>
          <p:cNvSpPr/>
          <p:nvPr/>
        </p:nvSpPr>
        <p:spPr>
          <a:xfrm>
            <a:off x="7322184" y="4223146"/>
            <a:ext cx="138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Realization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A4604E61-EA54-418A-819C-24EF543E7F92}"/>
              </a:ext>
            </a:extLst>
          </p:cNvPr>
          <p:cNvSpPr/>
          <p:nvPr/>
        </p:nvSpPr>
        <p:spPr>
          <a:xfrm>
            <a:off x="216947" y="288981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3">
            <a:extLst>
              <a:ext uri="{FF2B5EF4-FFF2-40B4-BE49-F238E27FC236}">
                <a16:creationId xmlns="" xmlns:a16="http://schemas.microsoft.com/office/drawing/2014/main" id="{D7EEE502-C526-46AE-ADAB-144B5D3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6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3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25853" y="5529263"/>
            <a:ext cx="4381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Prices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declined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lows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5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7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289383" y="1196752"/>
            <a:ext cx="274505" cy="2820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6772" y="5715"/>
            <a:ext cx="6055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.3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E94880D-160F-4B4E-8188-9F8002D0BDFB}"/>
              </a:ext>
            </a:extLst>
          </p:cNvPr>
          <p:cNvSpPr txBox="1"/>
          <p:nvPr/>
        </p:nvSpPr>
        <p:spPr>
          <a:xfrm>
            <a:off x="6732240" y="620688"/>
            <a:ext cx="21836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설정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활성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비활성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옥타브 세부 설정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B2980423-3BD8-42CB-BB45-E5D3F46F9D97}"/>
              </a:ext>
            </a:extLst>
          </p:cNvPr>
          <p:cNvSpPr/>
          <p:nvPr/>
        </p:nvSpPr>
        <p:spPr>
          <a:xfrm>
            <a:off x="1197613" y="4581128"/>
            <a:ext cx="2006235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 내부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 객체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="" xmlns:a16="http://schemas.microsoft.com/office/drawing/2014/main" id="{064620AC-086F-4923-B3E8-A057C01D9F4B}"/>
              </a:ext>
            </a:extLst>
          </p:cNvPr>
          <p:cNvSpPr/>
          <p:nvPr/>
        </p:nvSpPr>
        <p:spPr>
          <a:xfrm rot="10800000">
            <a:off x="3884615" y="4589367"/>
            <a:ext cx="936104" cy="7451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E25F496-DB6C-4214-B0E6-C88C67DBA1B7}"/>
              </a:ext>
            </a:extLst>
          </p:cNvPr>
          <p:cNvSpPr txBox="1"/>
          <p:nvPr/>
        </p:nvSpPr>
        <p:spPr>
          <a:xfrm>
            <a:off x="2843808" y="4149080"/>
            <a:ext cx="27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값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="" xmlns:a16="http://schemas.microsoft.com/office/drawing/2014/main" id="{BBC4ADB1-2123-4FC4-87AC-BDAB9FD803CE}"/>
              </a:ext>
            </a:extLst>
          </p:cNvPr>
          <p:cNvSpPr/>
          <p:nvPr/>
        </p:nvSpPr>
        <p:spPr>
          <a:xfrm>
            <a:off x="5600582" y="3950096"/>
            <a:ext cx="2884412" cy="1795464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FD8297E-AE8D-4A48-9DF4-2DEB574E6AF8}"/>
              </a:ext>
            </a:extLst>
          </p:cNvPr>
          <p:cNvSpPr txBox="1"/>
          <p:nvPr/>
        </p:nvSpPr>
        <p:spPr>
          <a:xfrm>
            <a:off x="6327387" y="396499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모듈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ECD3D3B4-F23E-4944-B8D9-B30EE730B7A1}"/>
              </a:ext>
            </a:extLst>
          </p:cNvPr>
          <p:cNvSpPr/>
          <p:nvPr/>
        </p:nvSpPr>
        <p:spPr>
          <a:xfrm>
            <a:off x="5905263" y="4663896"/>
            <a:ext cx="2295762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AndroidJavaClass</a:t>
            </a:r>
            <a:endParaRPr lang="en-US" altLang="ko-KR" sz="16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0239936-C241-49CF-A03D-882C0F55EE24}"/>
              </a:ext>
            </a:extLst>
          </p:cNvPr>
          <p:cNvSpPr txBox="1"/>
          <p:nvPr/>
        </p:nvSpPr>
        <p:spPr>
          <a:xfrm>
            <a:off x="6402760" y="4196418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C0DE779-D288-4CAA-9622-398D5A0002DC}"/>
              </a:ext>
            </a:extLst>
          </p:cNvPr>
          <p:cNvSpPr txBox="1"/>
          <p:nvPr/>
        </p:nvSpPr>
        <p:spPr>
          <a:xfrm>
            <a:off x="6008387" y="4941168"/>
            <a:ext cx="11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Plug in</a:t>
            </a:r>
            <a:endParaRPr lang="ko-KR" altLang="en-US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="" xmlns:a16="http://schemas.microsoft.com/office/drawing/2014/main" id="{38D43749-4344-4C0B-998C-C6103C3D5ECA}"/>
              </a:ext>
            </a:extLst>
          </p:cNvPr>
          <p:cNvSpPr/>
          <p:nvPr/>
        </p:nvSpPr>
        <p:spPr>
          <a:xfrm>
            <a:off x="6332055" y="2238293"/>
            <a:ext cx="1270040" cy="871489"/>
          </a:xfrm>
          <a:prstGeom prst="cube">
            <a:avLst>
              <a:gd name="adj" fmla="val 492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63B91E7-74D9-4BF0-B051-53AC072AFFB7}"/>
              </a:ext>
            </a:extLst>
          </p:cNvPr>
          <p:cNvSpPr txBox="1"/>
          <p:nvPr/>
        </p:nvSpPr>
        <p:spPr>
          <a:xfrm>
            <a:off x="6305951" y="2236802"/>
            <a:ext cx="117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</a:p>
          <a:p>
            <a:r>
              <a:rPr lang="en-US" altLang="ko-KR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r>
              <a:rPr lang="en-US" altLang="ko-KR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ctivity</a:t>
            </a:r>
            <a:endParaRPr lang="ko-KR" altLang="en-US" sz="2000" b="1" dirty="0">
              <a:solidFill>
                <a:schemeClr val="tx2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화살표: 위쪽 3">
            <a:extLst>
              <a:ext uri="{FF2B5EF4-FFF2-40B4-BE49-F238E27FC236}">
                <a16:creationId xmlns="" xmlns:a16="http://schemas.microsoft.com/office/drawing/2014/main" id="{7BE50216-25B2-42B0-8960-D1669B445ACE}"/>
              </a:ext>
            </a:extLst>
          </p:cNvPr>
          <p:cNvSpPr/>
          <p:nvPr/>
        </p:nvSpPr>
        <p:spPr>
          <a:xfrm>
            <a:off x="6410659" y="3166218"/>
            <a:ext cx="331697" cy="709451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="" xmlns:a16="http://schemas.microsoft.com/office/drawing/2014/main" id="{98335F16-5228-4711-8BB5-5001D641BF27}"/>
              </a:ext>
            </a:extLst>
          </p:cNvPr>
          <p:cNvSpPr/>
          <p:nvPr/>
        </p:nvSpPr>
        <p:spPr>
          <a:xfrm>
            <a:off x="7276305" y="3221960"/>
            <a:ext cx="311150" cy="7004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C495F49-9EE1-46F1-B7D9-0E4E7A92654C}"/>
              </a:ext>
            </a:extLst>
          </p:cNvPr>
          <p:cNvSpPr txBox="1"/>
          <p:nvPr/>
        </p:nvSpPr>
        <p:spPr>
          <a:xfrm>
            <a:off x="5292080" y="3246979"/>
            <a:ext cx="121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DB401D8-EFB9-45F6-8564-1249C391871C}"/>
              </a:ext>
            </a:extLst>
          </p:cNvPr>
          <p:cNvSpPr txBox="1"/>
          <p:nvPr/>
        </p:nvSpPr>
        <p:spPr>
          <a:xfrm>
            <a:off x="7479235" y="3129175"/>
            <a:ext cx="170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값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6D97FF2-DFD6-4EAC-9119-855E073C60B5}"/>
              </a:ext>
            </a:extLst>
          </p:cNvPr>
          <p:cNvSpPr/>
          <p:nvPr/>
        </p:nvSpPr>
        <p:spPr>
          <a:xfrm>
            <a:off x="216947" y="2889811"/>
            <a:ext cx="638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</a:rPr>
              <a:t>☆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C9DA532-7047-407B-8DDA-46BBB38A0AC8}"/>
              </a:ext>
            </a:extLst>
          </p:cNvPr>
          <p:cNvSpPr txBox="1"/>
          <p:nvPr/>
        </p:nvSpPr>
        <p:spPr>
          <a:xfrm>
            <a:off x="639850" y="3291691"/>
            <a:ext cx="35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Plug in ?</a:t>
            </a:r>
          </a:p>
          <a:p>
            <a:r>
              <a:rPr lang="en-US" altLang="ko-KR" b="1" dirty="0" err="1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AndroidJavaClass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="" xmlns:a16="http://schemas.microsoft.com/office/drawing/2014/main" id="{916D3DA7-B192-4570-8CD5-707F326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26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752850" cy="3125788"/>
            <a:chOff x="3286" y="2298"/>
            <a:chExt cx="2364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119" y="2298"/>
              <a:ext cx="3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325" y="3935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25853" y="5529263"/>
            <a:ext cx="4381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lows.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3584" y="976466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7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094341" y="1196752"/>
            <a:ext cx="274505" cy="2820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63688" y="5715"/>
            <a:ext cx="6055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.4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82723"/>
              </p:ext>
            </p:extLst>
          </p:nvPr>
        </p:nvGraphicFramePr>
        <p:xfrm>
          <a:off x="107504" y="3016637"/>
          <a:ext cx="4032448" cy="2744329"/>
        </p:xfrm>
        <a:graphic>
          <a:graphicData uri="http://schemas.openxmlformats.org/drawingml/2006/table">
            <a:tbl>
              <a:tblPr/>
              <a:tblGrid>
                <a:gridCol w="941606">
                  <a:extLst>
                    <a:ext uri="{9D8B030D-6E8A-4147-A177-3AD203B41FA5}">
                      <a16:colId xmlns="" xmlns:a16="http://schemas.microsoft.com/office/drawing/2014/main" val="402133387"/>
                    </a:ext>
                  </a:extLst>
                </a:gridCol>
                <a:gridCol w="3090842">
                  <a:extLst>
                    <a:ext uri="{9D8B030D-6E8A-4147-A177-3AD203B41FA5}">
                      <a16:colId xmlns="" xmlns:a16="http://schemas.microsoft.com/office/drawing/2014/main" val="1476714687"/>
                    </a:ext>
                  </a:extLst>
                </a:gridCol>
              </a:tblGrid>
              <a:tr h="2280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클래스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Android.media.MediaRecorder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633744"/>
                  </a:ext>
                </a:extLst>
              </a:tr>
              <a:tr h="22802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8343827"/>
                  </a:ext>
                </a:extLst>
              </a:tr>
              <a:tr h="669416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-MEDIA_ERROR_SERVER_DIED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서버 종료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-MEDIA_RECORDER_INFO_UNKNOWN :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레코더 오류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321146"/>
                  </a:ext>
                </a:extLst>
              </a:tr>
              <a:tr h="22802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111452"/>
                  </a:ext>
                </a:extLst>
              </a:tr>
              <a:tr h="135915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+prepare()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레코더 준비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setAudioChannels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numChannels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오디오 채널 설정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setCaptureRate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fps) 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 </a:t>
                      </a:r>
                      <a:r>
                        <a:rPr lang="ko-KR" altLang="en-US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캡쳐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속도 설정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+start()/stop()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setVideoEncoder</a:t>
                      </a: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video_encoder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비디오 인코더 설정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24" name="정육면체 23">
            <a:extLst>
              <a:ext uri="{FF2B5EF4-FFF2-40B4-BE49-F238E27FC236}">
                <a16:creationId xmlns="" xmlns:a16="http://schemas.microsoft.com/office/drawing/2014/main" id="{7EEE295E-173F-4C16-AEE5-09E953B501AE}"/>
              </a:ext>
            </a:extLst>
          </p:cNvPr>
          <p:cNvSpPr/>
          <p:nvPr/>
        </p:nvSpPr>
        <p:spPr>
          <a:xfrm>
            <a:off x="5078758" y="2131041"/>
            <a:ext cx="3168350" cy="1977505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6F61B7A-40C4-49E7-8E5C-403E449D9550}"/>
              </a:ext>
            </a:extLst>
          </p:cNvPr>
          <p:cNvSpPr txBox="1"/>
          <p:nvPr/>
        </p:nvSpPr>
        <p:spPr>
          <a:xfrm>
            <a:off x="5908059" y="2240493"/>
            <a:ext cx="161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 모듈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543AB06-1DF7-449C-8530-C7ECF892B418}"/>
              </a:ext>
            </a:extLst>
          </p:cNvPr>
          <p:cNvSpPr/>
          <p:nvPr/>
        </p:nvSpPr>
        <p:spPr>
          <a:xfrm>
            <a:off x="5351693" y="3137592"/>
            <a:ext cx="2677926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AndroidJavaClass</a:t>
            </a:r>
            <a:r>
              <a:rPr lang="en-US" altLang="ko-KR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media.MediaRecorder</a:t>
            </a:r>
            <a:endParaRPr lang="en-US" altLang="ko-KR" sz="16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62AC6DE-328B-4215-980C-3658BC5E9418}"/>
              </a:ext>
            </a:extLst>
          </p:cNvPr>
          <p:cNvSpPr txBox="1"/>
          <p:nvPr/>
        </p:nvSpPr>
        <p:spPr>
          <a:xfrm>
            <a:off x="6094385" y="2545740"/>
            <a:ext cx="135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3628ED3-769A-4C7D-87DC-25C13A8C17C3}"/>
              </a:ext>
            </a:extLst>
          </p:cNvPr>
          <p:cNvSpPr txBox="1"/>
          <p:nvPr/>
        </p:nvSpPr>
        <p:spPr>
          <a:xfrm>
            <a:off x="5439722" y="3060243"/>
            <a:ext cx="11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Plug in</a:t>
            </a:r>
            <a:endParaRPr lang="ko-KR" altLang="en-US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26A95B4-2775-48EE-8764-58D5D19FD6D0}"/>
              </a:ext>
            </a:extLst>
          </p:cNvPr>
          <p:cNvSpPr txBox="1"/>
          <p:nvPr/>
        </p:nvSpPr>
        <p:spPr>
          <a:xfrm>
            <a:off x="6956622" y="908720"/>
            <a:ext cx="14318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 실행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녹화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="" xmlns:a16="http://schemas.microsoft.com/office/drawing/2014/main" id="{6687CDFA-20CD-4105-A378-F0133B146037}"/>
              </a:ext>
            </a:extLst>
          </p:cNvPr>
          <p:cNvSpPr/>
          <p:nvPr/>
        </p:nvSpPr>
        <p:spPr>
          <a:xfrm>
            <a:off x="5678224" y="5123695"/>
            <a:ext cx="1583632" cy="871489"/>
          </a:xfrm>
          <a:prstGeom prst="cube">
            <a:avLst>
              <a:gd name="adj" fmla="val 492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80DD3BD-5B7C-44F6-BFB0-AFDCE6F0E5E5}"/>
              </a:ext>
            </a:extLst>
          </p:cNvPr>
          <p:cNvSpPr txBox="1"/>
          <p:nvPr/>
        </p:nvSpPr>
        <p:spPr>
          <a:xfrm>
            <a:off x="5652120" y="5122204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Android</a:t>
            </a:r>
          </a:p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저장소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="" xmlns:a16="http://schemas.microsoft.com/office/drawing/2014/main" id="{E070B259-174A-43BC-9EE4-320EFE740DEE}"/>
              </a:ext>
            </a:extLst>
          </p:cNvPr>
          <p:cNvSpPr/>
          <p:nvPr/>
        </p:nvSpPr>
        <p:spPr>
          <a:xfrm>
            <a:off x="6257427" y="4251001"/>
            <a:ext cx="311150" cy="7004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57DC706-8EA3-49B8-A8D2-46F9EE8C13DE}"/>
              </a:ext>
            </a:extLst>
          </p:cNvPr>
          <p:cNvSpPr txBox="1"/>
          <p:nvPr/>
        </p:nvSpPr>
        <p:spPr>
          <a:xfrm>
            <a:off x="6628727" y="4361684"/>
            <a:ext cx="17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="" xmlns:a16="http://schemas.microsoft.com/office/drawing/2014/main" id="{0E179B3B-1AF0-4424-A60A-422364E7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27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752850" cy="3125788"/>
            <a:chOff x="3286" y="2298"/>
            <a:chExt cx="2364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119" y="2298"/>
              <a:ext cx="3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325" y="3935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25853" y="5529263"/>
            <a:ext cx="4381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lows.</a:t>
            </a:r>
          </a:p>
        </p:txBody>
      </p:sp>
      <p:pic>
        <p:nvPicPr>
          <p:cNvPr id="25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7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907704" y="1124744"/>
            <a:ext cx="274505" cy="108012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63688" y="5715"/>
            <a:ext cx="6055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38621"/>
              </p:ext>
            </p:extLst>
          </p:nvPr>
        </p:nvGraphicFramePr>
        <p:xfrm>
          <a:off x="107504" y="3016637"/>
          <a:ext cx="4032448" cy="2744329"/>
        </p:xfrm>
        <a:graphic>
          <a:graphicData uri="http://schemas.openxmlformats.org/drawingml/2006/table">
            <a:tbl>
              <a:tblPr/>
              <a:tblGrid>
                <a:gridCol w="941606">
                  <a:extLst>
                    <a:ext uri="{9D8B030D-6E8A-4147-A177-3AD203B41FA5}">
                      <a16:colId xmlns="" xmlns:a16="http://schemas.microsoft.com/office/drawing/2014/main" val="402133387"/>
                    </a:ext>
                  </a:extLst>
                </a:gridCol>
                <a:gridCol w="3090842">
                  <a:extLst>
                    <a:ext uri="{9D8B030D-6E8A-4147-A177-3AD203B41FA5}">
                      <a16:colId xmlns="" xmlns:a16="http://schemas.microsoft.com/office/drawing/2014/main" val="1476714687"/>
                    </a:ext>
                  </a:extLst>
                </a:gridCol>
              </a:tblGrid>
              <a:tr h="2280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클래스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UnityEngine.Classes.Collider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633744"/>
                  </a:ext>
                </a:extLst>
              </a:tr>
              <a:tr h="22802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8343827"/>
                  </a:ext>
                </a:extLst>
              </a:tr>
              <a:tr h="669416">
                <a:tc gridSpan="2"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-other / </a:t>
                      </a:r>
                      <a:r>
                        <a:rPr lang="ko-KR" altLang="en-US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충돌 이벤트 객체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321146"/>
                  </a:ext>
                </a:extLst>
              </a:tr>
              <a:tr h="22802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111452"/>
                  </a:ext>
                </a:extLst>
              </a:tr>
              <a:tr h="135915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OnTriggerEnter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한 시점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OnTriggerExit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충돌이 끝난 시점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F452C439-38BB-4608-ADFD-3E8BCE892AA0}"/>
              </a:ext>
            </a:extLst>
          </p:cNvPr>
          <p:cNvSpPr/>
          <p:nvPr/>
        </p:nvSpPr>
        <p:spPr>
          <a:xfrm>
            <a:off x="5076056" y="5233043"/>
            <a:ext cx="1383020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마디선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</a:t>
            </a:r>
          </a:p>
        </p:txBody>
      </p:sp>
      <p:sp>
        <p:nvSpPr>
          <p:cNvPr id="28" name="정육면체 27">
            <a:extLst>
              <a:ext uri="{FF2B5EF4-FFF2-40B4-BE49-F238E27FC236}">
                <a16:creationId xmlns="" xmlns:a16="http://schemas.microsoft.com/office/drawing/2014/main" id="{66EE974B-15DE-451B-AB51-2928E068095A}"/>
              </a:ext>
            </a:extLst>
          </p:cNvPr>
          <p:cNvSpPr/>
          <p:nvPr/>
        </p:nvSpPr>
        <p:spPr>
          <a:xfrm>
            <a:off x="4429125" y="2213897"/>
            <a:ext cx="3168350" cy="1977505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9EF277E-7C3C-49D4-9DD0-F3CE7152DC8E}"/>
              </a:ext>
            </a:extLst>
          </p:cNvPr>
          <p:cNvSpPr txBox="1"/>
          <p:nvPr/>
        </p:nvSpPr>
        <p:spPr>
          <a:xfrm>
            <a:off x="5126015" y="2323349"/>
            <a:ext cx="157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중앙선 </a:t>
            </a:r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7881A3E-A09D-4322-B82F-F6F87F9E239E}"/>
              </a:ext>
            </a:extLst>
          </p:cNvPr>
          <p:cNvSpPr txBox="1"/>
          <p:nvPr/>
        </p:nvSpPr>
        <p:spPr>
          <a:xfrm>
            <a:off x="5201388" y="2554773"/>
            <a:ext cx="131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FCF3C50B-6799-4181-8CDB-47101E03F62A}"/>
              </a:ext>
            </a:extLst>
          </p:cNvPr>
          <p:cNvSpPr/>
          <p:nvPr/>
        </p:nvSpPr>
        <p:spPr>
          <a:xfrm>
            <a:off x="4907220" y="3089561"/>
            <a:ext cx="2295762" cy="883981"/>
          </a:xfrm>
          <a:prstGeom prst="roundRect">
            <a:avLst>
              <a:gd name="adj" fmla="val 176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OnTriggerEnter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OnTriggerExit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Renderer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6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위쪽/아래쪽 2">
            <a:extLst>
              <a:ext uri="{FF2B5EF4-FFF2-40B4-BE49-F238E27FC236}">
                <a16:creationId xmlns="" xmlns:a16="http://schemas.microsoft.com/office/drawing/2014/main" id="{E466AE4A-FE4F-4AB6-A70F-C02E27B398C8}"/>
              </a:ext>
            </a:extLst>
          </p:cNvPr>
          <p:cNvSpPr/>
          <p:nvPr/>
        </p:nvSpPr>
        <p:spPr>
          <a:xfrm>
            <a:off x="5411632" y="4257129"/>
            <a:ext cx="540495" cy="864096"/>
          </a:xfrm>
          <a:prstGeom prst="upDownArrow">
            <a:avLst>
              <a:gd name="adj1" fmla="val 40145"/>
              <a:gd name="adj2" fmla="val 25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01648EE-C654-40AB-8647-CDA2644CA355}"/>
              </a:ext>
            </a:extLst>
          </p:cNvPr>
          <p:cNvSpPr txBox="1"/>
          <p:nvPr/>
        </p:nvSpPr>
        <p:spPr>
          <a:xfrm>
            <a:off x="5891649" y="4478689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Hit Event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7A96C90-EF57-4A8D-B1F5-0E3AC15207D8}"/>
              </a:ext>
            </a:extLst>
          </p:cNvPr>
          <p:cNvSpPr txBox="1"/>
          <p:nvPr/>
        </p:nvSpPr>
        <p:spPr>
          <a:xfrm>
            <a:off x="6956622" y="908720"/>
            <a:ext cx="161614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기준선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이벤트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감각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="" xmlns:a16="http://schemas.microsoft.com/office/drawing/2014/main" id="{C2DE98F6-F708-43EA-A0A3-A5A711B1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28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752850" cy="3125788"/>
            <a:chOff x="3286" y="2298"/>
            <a:chExt cx="2364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119" y="2298"/>
              <a:ext cx="3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325" y="3935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25853" y="5529263"/>
            <a:ext cx="4381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lows.</a:t>
            </a:r>
          </a:p>
        </p:txBody>
      </p:sp>
      <p:pic>
        <p:nvPicPr>
          <p:cNvPr id="25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7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539552" y="1124744"/>
            <a:ext cx="1307629" cy="35597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63687" y="5715"/>
            <a:ext cx="72402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.6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 표현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28185"/>
              </p:ext>
            </p:extLst>
          </p:nvPr>
        </p:nvGraphicFramePr>
        <p:xfrm>
          <a:off x="107504" y="3016637"/>
          <a:ext cx="4104456" cy="2900239"/>
        </p:xfrm>
        <a:graphic>
          <a:graphicData uri="http://schemas.openxmlformats.org/drawingml/2006/table">
            <a:tbl>
              <a:tblPr/>
              <a:tblGrid>
                <a:gridCol w="941606">
                  <a:extLst>
                    <a:ext uri="{9D8B030D-6E8A-4147-A177-3AD203B41FA5}">
                      <a16:colId xmlns="" xmlns:a16="http://schemas.microsoft.com/office/drawing/2014/main" val="402133387"/>
                    </a:ext>
                  </a:extLst>
                </a:gridCol>
                <a:gridCol w="3162850">
                  <a:extLst>
                    <a:ext uri="{9D8B030D-6E8A-4147-A177-3AD203B41FA5}">
                      <a16:colId xmlns="" xmlns:a16="http://schemas.microsoft.com/office/drawing/2014/main" val="1476714687"/>
                    </a:ext>
                  </a:extLst>
                </a:gridCol>
              </a:tblGrid>
              <a:tr h="2280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함수명</a:t>
                      </a:r>
                      <a:endParaRPr lang="ko-KR" alt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 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GetSpectrumData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pm1, pm2, pm3)</a:t>
                      </a:r>
                      <a:endParaRPr lang="en-US" altLang="ko-K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633744"/>
                  </a:ext>
                </a:extLst>
              </a:tr>
              <a:tr h="22802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(Parameters)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8343827"/>
                  </a:ext>
                </a:extLst>
              </a:tr>
              <a:tr h="669416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Pm1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float[]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sapmles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오디오 소스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Pm2 ==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channel 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오디오 채널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Pm3 == </a:t>
                      </a:r>
                      <a:r>
                        <a:rPr lang="en-US" altLang="ko-KR" sz="1100" b="1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FFTWindow</a:t>
                      </a:r>
                      <a:r>
                        <a:rPr lang="en-US" altLang="ko-KR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window // </a:t>
                      </a:r>
                      <a:r>
                        <a:rPr lang="ko-KR" altLang="en-US" sz="11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스펙트럼 분석 설정  유형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321146"/>
                  </a:ext>
                </a:extLst>
              </a:tr>
              <a:tr h="22802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기능</a:t>
                      </a:r>
                      <a:endParaRPr lang="en-US" sz="11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111452"/>
                  </a:ext>
                </a:extLst>
              </a:tr>
              <a:tr h="135915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</a:rPr>
                        <a:t>현재 재생 중인 오디오 소스의 스펙트럼 데이터 블록을 제공합니다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altLang="ko-KR" sz="1100" b="1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27" name="정육면체 26">
            <a:extLst>
              <a:ext uri="{FF2B5EF4-FFF2-40B4-BE49-F238E27FC236}">
                <a16:creationId xmlns="" xmlns:a16="http://schemas.microsoft.com/office/drawing/2014/main" id="{2FC2D83A-1E26-4C75-9624-E5C6048A538F}"/>
              </a:ext>
            </a:extLst>
          </p:cNvPr>
          <p:cNvSpPr/>
          <p:nvPr/>
        </p:nvSpPr>
        <p:spPr>
          <a:xfrm>
            <a:off x="4756076" y="3558876"/>
            <a:ext cx="3168350" cy="1977505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BD895B1-E380-458C-B843-490810146786}"/>
              </a:ext>
            </a:extLst>
          </p:cNvPr>
          <p:cNvSpPr txBox="1"/>
          <p:nvPr/>
        </p:nvSpPr>
        <p:spPr>
          <a:xfrm>
            <a:off x="5452965" y="3668328"/>
            <a:ext cx="200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 표현 </a:t>
            </a:r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795569C-6A09-461A-9511-C4E2BB3AB0CD}"/>
              </a:ext>
            </a:extLst>
          </p:cNvPr>
          <p:cNvSpPr txBox="1"/>
          <p:nvPr/>
        </p:nvSpPr>
        <p:spPr>
          <a:xfrm>
            <a:off x="5662779" y="3899752"/>
            <a:ext cx="142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0509BAE1-C1BC-4167-AE0B-023E3CDE6F7D}"/>
              </a:ext>
            </a:extLst>
          </p:cNvPr>
          <p:cNvSpPr/>
          <p:nvPr/>
        </p:nvSpPr>
        <p:spPr>
          <a:xfrm>
            <a:off x="5234171" y="4434540"/>
            <a:ext cx="2295762" cy="883981"/>
          </a:xfrm>
          <a:prstGeom prst="roundRect">
            <a:avLst>
              <a:gd name="adj" fmla="val 176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AudioSource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6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="" xmlns:a16="http://schemas.microsoft.com/office/drawing/2014/main" id="{B0E87D0C-39CB-47B6-8537-65D2620B6B1E}"/>
              </a:ext>
            </a:extLst>
          </p:cNvPr>
          <p:cNvSpPr/>
          <p:nvPr/>
        </p:nvSpPr>
        <p:spPr>
          <a:xfrm>
            <a:off x="5595382" y="1578307"/>
            <a:ext cx="1270040" cy="871489"/>
          </a:xfrm>
          <a:prstGeom prst="cube">
            <a:avLst>
              <a:gd name="adj" fmla="val 492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93EDCDD-6E1A-4589-A1DD-09B3A436AD17}"/>
              </a:ext>
            </a:extLst>
          </p:cNvPr>
          <p:cNvSpPr txBox="1"/>
          <p:nvPr/>
        </p:nvSpPr>
        <p:spPr>
          <a:xfrm>
            <a:off x="5590714" y="160575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모듈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="" xmlns:a16="http://schemas.microsoft.com/office/drawing/2014/main" id="{8719A8AD-ADEA-4552-B1F3-2AE6C169B73B}"/>
              </a:ext>
            </a:extLst>
          </p:cNvPr>
          <p:cNvSpPr/>
          <p:nvPr/>
        </p:nvSpPr>
        <p:spPr>
          <a:xfrm>
            <a:off x="5837530" y="2637937"/>
            <a:ext cx="311150" cy="7004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4F99BAA-656D-4084-8D54-BC0EA67D75BC}"/>
              </a:ext>
            </a:extLst>
          </p:cNvPr>
          <p:cNvSpPr txBox="1"/>
          <p:nvPr/>
        </p:nvSpPr>
        <p:spPr>
          <a:xfrm>
            <a:off x="6152899" y="2651169"/>
            <a:ext cx="26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이름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FF08797-72A1-48FD-A917-12E664369450}"/>
              </a:ext>
            </a:extLst>
          </p:cNvPr>
          <p:cNvSpPr txBox="1"/>
          <p:nvPr/>
        </p:nvSpPr>
        <p:spPr>
          <a:xfrm>
            <a:off x="6956622" y="908720"/>
            <a:ext cx="20473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 그래프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음표와 음계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슬라이드 번호 개체 틀 3">
            <a:extLst>
              <a:ext uri="{FF2B5EF4-FFF2-40B4-BE49-F238E27FC236}">
                <a16:creationId xmlns="" xmlns:a16="http://schemas.microsoft.com/office/drawing/2014/main" id="{DE2FD199-5564-4ADB-92BF-44F7D939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29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13" descr="fImage1236691665724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763471" y="812726"/>
            <a:ext cx="7605762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기존 사례 제시 미흡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-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PPT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추가함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개발 방법 제시되고 있지 않음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- 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방법을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PPT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추가함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1800" dirty="0">
              <a:solidFill>
                <a:srgbClr val="FFFF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1800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근거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자료 제시 필요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- “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어떤 이유로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음과 도형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묶었는지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”, 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  “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</a:t>
            </a:r>
            <a:r>
              <a:rPr lang="ko-KR" altLang="en-US" sz="1800" dirty="0" err="1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어플이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청각장애인에게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필요한 이유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보강 설명함</a:t>
            </a:r>
            <a:r>
              <a:rPr lang="en-US" altLang="ko-KR" sz="1800" dirty="0" smtClean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en-US" altLang="ko-KR" sz="1800" dirty="0">
              <a:solidFill>
                <a:srgbClr val="FFFF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ko-KR" altLang="en-US" sz="1800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800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안드로이드 버전 낮음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-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화면 </a:t>
            </a:r>
            <a:r>
              <a:rPr lang="ko-KR" altLang="en-US" sz="1800" dirty="0" err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레코딩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5.0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부터 지원되어 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5.0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 상향 수정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1800" dirty="0">
              <a:solidFill>
                <a:srgbClr val="FFFF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구체적인 아이디어 사례 필요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-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시나리오 부분</a:t>
            </a:r>
            <a:r>
              <a:rPr lang="ko-KR" altLang="en-US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프로토 타입으로 표현</a:t>
            </a:r>
            <a:r>
              <a:rPr lang="en-US" altLang="ko-KR" sz="1800" dirty="0">
                <a:solidFill>
                  <a:srgbClr val="FFFF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1800" dirty="0">
              <a:solidFill>
                <a:srgbClr val="FFFF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1910607" y="0"/>
            <a:ext cx="5261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3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4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28" name="Picture 8" descr="fImage2364131141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1916832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9FFD72-5C0D-459B-A1AF-3829B5E94F79}"/>
              </a:ext>
            </a:extLst>
          </p:cNvPr>
          <p:cNvSpPr txBox="1"/>
          <p:nvPr/>
        </p:nvSpPr>
        <p:spPr>
          <a:xfrm>
            <a:off x="743335" y="830997"/>
            <a:ext cx="331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r>
              <a:rPr lang="en-US" altLang="ko-KR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-feedback</a:t>
            </a:r>
            <a:endParaRPr lang="ko-KR" altLang="en-US" sz="2800" b="1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9D2B8EED-E8C2-448C-8C40-21719D2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752850" cy="3125788"/>
            <a:chOff x="3286" y="2298"/>
            <a:chExt cx="2364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119" y="2298"/>
              <a:ext cx="3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325" y="3935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717741" y="5529263"/>
            <a:ext cx="4381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Prices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declined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lows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5" name="Picture 2" descr="C:\Users\LeeYoungHyun\Desktop\KakaoTalk_20180213_152830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1" y="980727"/>
            <a:ext cx="354337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755576" y="1605756"/>
            <a:ext cx="1883693" cy="52506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485643" y="1700808"/>
            <a:ext cx="512874" cy="430016"/>
          </a:xfrm>
          <a:prstGeom prst="triangl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63688" y="5715"/>
            <a:ext cx="68001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.7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처리</a:t>
            </a:r>
          </a:p>
        </p:txBody>
      </p:sp>
      <p:sp>
        <p:nvSpPr>
          <p:cNvPr id="26" name="정육면체 25">
            <a:extLst>
              <a:ext uri="{FF2B5EF4-FFF2-40B4-BE49-F238E27FC236}">
                <a16:creationId xmlns="" xmlns:a16="http://schemas.microsoft.com/office/drawing/2014/main" id="{7195F698-429D-4E03-9359-9EECE93F8076}"/>
              </a:ext>
            </a:extLst>
          </p:cNvPr>
          <p:cNvSpPr/>
          <p:nvPr/>
        </p:nvSpPr>
        <p:spPr>
          <a:xfrm>
            <a:off x="5018759" y="2293106"/>
            <a:ext cx="2884412" cy="3452454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78B55099-F726-4090-8128-CE67F71692A4}"/>
              </a:ext>
            </a:extLst>
          </p:cNvPr>
          <p:cNvSpPr/>
          <p:nvPr/>
        </p:nvSpPr>
        <p:spPr>
          <a:xfrm>
            <a:off x="5364088" y="4778745"/>
            <a:ext cx="2203994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Load_Figure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Prefab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Prefab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FB50678-F814-4564-8CB5-49BEA9CCC862}"/>
              </a:ext>
            </a:extLst>
          </p:cNvPr>
          <p:cNvSpPr txBox="1"/>
          <p:nvPr/>
        </p:nvSpPr>
        <p:spPr>
          <a:xfrm>
            <a:off x="5809061" y="2704813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endParaRPr lang="ko-KR" altLang="en-US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1FBEEDE-C511-4398-8D00-D5C84E2C8DBC}"/>
              </a:ext>
            </a:extLst>
          </p:cNvPr>
          <p:cNvSpPr/>
          <p:nvPr/>
        </p:nvSpPr>
        <p:spPr>
          <a:xfrm>
            <a:off x="5328728" y="3228032"/>
            <a:ext cx="2203994" cy="9778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Figure_Create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Prefab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속성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움직임 속성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분기 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ABE5E4A-76A7-4A3B-9426-1C5665910DA3}"/>
              </a:ext>
            </a:extLst>
          </p:cNvPr>
          <p:cNvSpPr txBox="1"/>
          <p:nvPr/>
        </p:nvSpPr>
        <p:spPr>
          <a:xfrm>
            <a:off x="5446897" y="238044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처리 모듈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="" xmlns:a16="http://schemas.microsoft.com/office/drawing/2014/main" id="{D22555EF-07EA-4D29-ACB4-3FCC32672889}"/>
              </a:ext>
            </a:extLst>
          </p:cNvPr>
          <p:cNvSpPr/>
          <p:nvPr/>
        </p:nvSpPr>
        <p:spPr>
          <a:xfrm>
            <a:off x="5539821" y="4219415"/>
            <a:ext cx="577030" cy="456611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F30C9D2-06DD-434B-9408-8864905527DD}"/>
              </a:ext>
            </a:extLst>
          </p:cNvPr>
          <p:cNvSpPr/>
          <p:nvPr/>
        </p:nvSpPr>
        <p:spPr>
          <a:xfrm>
            <a:off x="6116851" y="4223146"/>
            <a:ext cx="138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Realization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="" xmlns:a16="http://schemas.microsoft.com/office/drawing/2014/main" id="{47FF723A-FEFE-4EE0-B363-81C0BE12ED39}"/>
              </a:ext>
            </a:extLst>
          </p:cNvPr>
          <p:cNvSpPr/>
          <p:nvPr/>
        </p:nvSpPr>
        <p:spPr>
          <a:xfrm>
            <a:off x="2123728" y="4861767"/>
            <a:ext cx="1270040" cy="871489"/>
          </a:xfrm>
          <a:prstGeom prst="cube">
            <a:avLst>
              <a:gd name="adj" fmla="val 492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="" xmlns:a16="http://schemas.microsoft.com/office/drawing/2014/main" id="{4E7D0F0E-ED59-4678-99A2-EC46BE0ED01B}"/>
              </a:ext>
            </a:extLst>
          </p:cNvPr>
          <p:cNvSpPr/>
          <p:nvPr/>
        </p:nvSpPr>
        <p:spPr>
          <a:xfrm rot="16200000">
            <a:off x="4046579" y="4846719"/>
            <a:ext cx="311150" cy="7004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D488253-EA20-4E79-AC00-C2F2125EA600}"/>
              </a:ext>
            </a:extLst>
          </p:cNvPr>
          <p:cNvSpPr txBox="1"/>
          <p:nvPr/>
        </p:nvSpPr>
        <p:spPr>
          <a:xfrm>
            <a:off x="3347864" y="4323407"/>
            <a:ext cx="17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이름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70446D4-9F78-4CB4-AEE2-C8E98BD1184C}"/>
              </a:ext>
            </a:extLst>
          </p:cNvPr>
          <p:cNvSpPr txBox="1"/>
          <p:nvPr/>
        </p:nvSpPr>
        <p:spPr>
          <a:xfrm>
            <a:off x="2123728" y="494648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모듈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BBB81A3-FAF4-4CDD-AA53-BC3382E63D49}"/>
              </a:ext>
            </a:extLst>
          </p:cNvPr>
          <p:cNvSpPr txBox="1"/>
          <p:nvPr/>
        </p:nvSpPr>
        <p:spPr>
          <a:xfrm>
            <a:off x="6673322" y="910190"/>
            <a:ext cx="24625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이름에 따른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처리 로직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도형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drawing.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="" xmlns:a16="http://schemas.microsoft.com/office/drawing/2014/main" id="{F5AC2C38-A81C-4262-B880-B521B5168368}"/>
              </a:ext>
            </a:extLst>
          </p:cNvPr>
          <p:cNvSpPr/>
          <p:nvPr/>
        </p:nvSpPr>
        <p:spPr>
          <a:xfrm>
            <a:off x="2123728" y="3463304"/>
            <a:ext cx="1270040" cy="871489"/>
          </a:xfrm>
          <a:prstGeom prst="cube">
            <a:avLst>
              <a:gd name="adj" fmla="val 492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="" xmlns:a16="http://schemas.microsoft.com/office/drawing/2014/main" id="{C09C5A12-A2EF-400A-973C-63702F1647D7}"/>
              </a:ext>
            </a:extLst>
          </p:cNvPr>
          <p:cNvSpPr/>
          <p:nvPr/>
        </p:nvSpPr>
        <p:spPr>
          <a:xfrm rot="16200000">
            <a:off x="4046579" y="3448256"/>
            <a:ext cx="311150" cy="7004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10BE1B8-578B-4FA6-94B4-F8B09B8971AA}"/>
              </a:ext>
            </a:extLst>
          </p:cNvPr>
          <p:cNvSpPr txBox="1"/>
          <p:nvPr/>
        </p:nvSpPr>
        <p:spPr>
          <a:xfrm>
            <a:off x="3347864" y="2924944"/>
            <a:ext cx="17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중앙선 좌표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506EBA6-89B3-4CD4-BC89-6A431CDF64E3}"/>
              </a:ext>
            </a:extLst>
          </p:cNvPr>
          <p:cNvSpPr txBox="1"/>
          <p:nvPr/>
        </p:nvSpPr>
        <p:spPr>
          <a:xfrm>
            <a:off x="2264167" y="3548019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중앙선</a:t>
            </a:r>
            <a:r>
              <a:rPr lang="en-US" altLang="ko-KR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44" name="슬라이드 번호 개체 틀 3">
            <a:extLst>
              <a:ext uri="{FF2B5EF4-FFF2-40B4-BE49-F238E27FC236}">
                <a16:creationId xmlns="" xmlns:a16="http://schemas.microsoft.com/office/drawing/2014/main" id="{B8B3D9EF-8DD1-4E51-9419-B8544ED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30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28943" y="260648"/>
            <a:ext cx="74168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="" xmlns:a16="http://schemas.microsoft.com/office/drawing/2014/main" id="{CA436136-4011-47F6-95CF-CDA312E1C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57186"/>
              </p:ext>
            </p:extLst>
          </p:nvPr>
        </p:nvGraphicFramePr>
        <p:xfrm>
          <a:off x="828943" y="1412776"/>
          <a:ext cx="3527033" cy="185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12317400" imgH="5510880" progId="Photoshop.Image.12">
                  <p:embed/>
                </p:oleObj>
              </mc:Choice>
              <mc:Fallback>
                <p:oleObj name="Image" r:id="rId3" imgW="12317400" imgH="5510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943" y="1412776"/>
                        <a:ext cx="3527033" cy="185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정육면체 11">
            <a:extLst>
              <a:ext uri="{FF2B5EF4-FFF2-40B4-BE49-F238E27FC236}">
                <a16:creationId xmlns="" xmlns:a16="http://schemas.microsoft.com/office/drawing/2014/main" id="{58E4D9EC-9479-453E-8B2B-A6F79CD1AF22}"/>
              </a:ext>
            </a:extLst>
          </p:cNvPr>
          <p:cNvSpPr/>
          <p:nvPr/>
        </p:nvSpPr>
        <p:spPr>
          <a:xfrm>
            <a:off x="4823541" y="2188279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.xml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A29F4E-D7F6-418A-B795-B8F2462631FF}"/>
              </a:ext>
            </a:extLst>
          </p:cNvPr>
          <p:cNvSpPr txBox="1"/>
          <p:nvPr/>
        </p:nvSpPr>
        <p:spPr>
          <a:xfrm>
            <a:off x="5189173" y="21766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="" xmlns:a16="http://schemas.microsoft.com/office/drawing/2014/main" id="{9FE2478F-8ABF-46C0-A3F7-E893D7F2E366}"/>
              </a:ext>
            </a:extLst>
          </p:cNvPr>
          <p:cNvSpPr/>
          <p:nvPr/>
        </p:nvSpPr>
        <p:spPr>
          <a:xfrm>
            <a:off x="2843808" y="4437112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Intent(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ActivityPlayer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439D2E3-AD48-485C-9640-DBF99DBF9AAA}"/>
              </a:ext>
            </a:extLst>
          </p:cNvPr>
          <p:cNvSpPr txBox="1"/>
          <p:nvPr/>
        </p:nvSpPr>
        <p:spPr>
          <a:xfrm>
            <a:off x="3090886" y="442553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</a:p>
        </p:txBody>
      </p:sp>
      <p:sp>
        <p:nvSpPr>
          <p:cNvPr id="15" name="정육면체 14">
            <a:extLst>
              <a:ext uri="{FF2B5EF4-FFF2-40B4-BE49-F238E27FC236}">
                <a16:creationId xmlns="" xmlns:a16="http://schemas.microsoft.com/office/drawing/2014/main" id="{A37CE4D0-14C9-4302-B9C4-95B0BA6F9617}"/>
              </a:ext>
            </a:extLst>
          </p:cNvPr>
          <p:cNvSpPr/>
          <p:nvPr/>
        </p:nvSpPr>
        <p:spPr>
          <a:xfrm>
            <a:off x="6732240" y="4437112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Intent(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1E14EA-05ED-4B51-BEA1-DABF0791B537}"/>
              </a:ext>
            </a:extLst>
          </p:cNvPr>
          <p:cNvSpPr txBox="1"/>
          <p:nvPr/>
        </p:nvSpPr>
        <p:spPr>
          <a:xfrm>
            <a:off x="6979318" y="442553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="" xmlns:a16="http://schemas.microsoft.com/office/drawing/2014/main" id="{AF108F79-3C94-400C-B9AC-D6D131CAB1BB}"/>
              </a:ext>
            </a:extLst>
          </p:cNvPr>
          <p:cNvSpPr/>
          <p:nvPr/>
        </p:nvSpPr>
        <p:spPr>
          <a:xfrm rot="2700000">
            <a:off x="4332043" y="3501221"/>
            <a:ext cx="410624" cy="772127"/>
          </a:xfrm>
          <a:prstGeom prst="downArrow">
            <a:avLst>
              <a:gd name="adj1" fmla="val 50000"/>
              <a:gd name="adj2" fmla="val 54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="" xmlns:a16="http://schemas.microsoft.com/office/drawing/2014/main" id="{4D9CC81F-B9D4-40E5-AA1E-C88F47766F82}"/>
              </a:ext>
            </a:extLst>
          </p:cNvPr>
          <p:cNvSpPr/>
          <p:nvPr/>
        </p:nvSpPr>
        <p:spPr>
          <a:xfrm rot="18900000">
            <a:off x="6542456" y="3460421"/>
            <a:ext cx="408695" cy="772127"/>
          </a:xfrm>
          <a:prstGeom prst="downArrow">
            <a:avLst>
              <a:gd name="adj1" fmla="val 50000"/>
              <a:gd name="adj2" fmla="val 54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7DE641-9170-42CE-995A-2AE23FA9334A}"/>
              </a:ext>
            </a:extLst>
          </p:cNvPr>
          <p:cNvSpPr txBox="1"/>
          <p:nvPr/>
        </p:nvSpPr>
        <p:spPr>
          <a:xfrm>
            <a:off x="2664433" y="3402672"/>
            <a:ext cx="198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Button.onClick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365BCF7-D82B-4D4A-AE44-F17CEC6AC0C2}"/>
              </a:ext>
            </a:extLst>
          </p:cNvPr>
          <p:cNvSpPr txBox="1"/>
          <p:nvPr/>
        </p:nvSpPr>
        <p:spPr>
          <a:xfrm>
            <a:off x="6720402" y="3402672"/>
            <a:ext cx="198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Button.onClick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F9F78AF-B03B-467A-9B1F-CEF7F658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31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="" xmlns:a16="http://schemas.microsoft.com/office/drawing/2014/main" id="{7E8D6898-9F9B-45D4-9BC7-A1206F68F3CE}"/>
              </a:ext>
            </a:extLst>
          </p:cNvPr>
          <p:cNvSpPr txBox="1">
            <a:spLocks/>
          </p:cNvSpPr>
          <p:nvPr/>
        </p:nvSpPr>
        <p:spPr bwMode="auto">
          <a:xfrm>
            <a:off x="67056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31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28943" y="260648"/>
            <a:ext cx="74168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모듈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="" xmlns:a16="http://schemas.microsoft.com/office/drawing/2014/main" id="{C9FDA924-F1CD-4D17-9059-0AF24B0E0FFA}"/>
              </a:ext>
            </a:extLst>
          </p:cNvPr>
          <p:cNvSpPr/>
          <p:nvPr/>
        </p:nvSpPr>
        <p:spPr>
          <a:xfrm>
            <a:off x="4788024" y="2348880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FF0301-E0FE-4A79-8BD1-52F9627EEC83}"/>
              </a:ext>
            </a:extLst>
          </p:cNvPr>
          <p:cNvSpPr txBox="1"/>
          <p:nvPr/>
        </p:nvSpPr>
        <p:spPr>
          <a:xfrm>
            <a:off x="4876337" y="2378986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Main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="" xmlns:a16="http://schemas.microsoft.com/office/drawing/2014/main" id="{CB9678B9-9F59-410F-A4D8-45AE3BB91BF0}"/>
              </a:ext>
            </a:extLst>
          </p:cNvPr>
          <p:cNvSpPr/>
          <p:nvPr/>
        </p:nvSpPr>
        <p:spPr>
          <a:xfrm>
            <a:off x="1958119" y="4293096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ysqli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query()</a:t>
            </a:r>
          </a:p>
          <a:p>
            <a:pPr algn="ctr"/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ysqli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error()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D30CEB-EE58-4EEF-B29A-D44307EAA25D}"/>
              </a:ext>
            </a:extLst>
          </p:cNvPr>
          <p:cNvSpPr txBox="1"/>
          <p:nvPr/>
        </p:nvSpPr>
        <p:spPr>
          <a:xfrm>
            <a:off x="2205197" y="43071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체크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="" xmlns:a16="http://schemas.microsoft.com/office/drawing/2014/main" id="{3B2B0924-F25E-4116-96B2-D57B9E0B365C}"/>
              </a:ext>
            </a:extLst>
          </p:cNvPr>
          <p:cNvSpPr/>
          <p:nvPr/>
        </p:nvSpPr>
        <p:spPr>
          <a:xfrm>
            <a:off x="4644293" y="4318776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ysqli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connect()</a:t>
            </a:r>
          </a:p>
          <a:p>
            <a:pPr algn="ctr"/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ysqli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C6AEE4-251F-41C0-8B02-A7AC083FB784}"/>
              </a:ext>
            </a:extLst>
          </p:cNvPr>
          <p:cNvSpPr txBox="1"/>
          <p:nvPr/>
        </p:nvSpPr>
        <p:spPr>
          <a:xfrm>
            <a:off x="4891371" y="430719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="" xmlns:a16="http://schemas.microsoft.com/office/drawing/2014/main" id="{C5DABB4D-FE9F-4425-887C-19FEE2E5717D}"/>
              </a:ext>
            </a:extLst>
          </p:cNvPr>
          <p:cNvSpPr/>
          <p:nvPr/>
        </p:nvSpPr>
        <p:spPr>
          <a:xfrm>
            <a:off x="2026602" y="1804320"/>
            <a:ext cx="1727051" cy="1594984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867EFBB-94FC-4E97-BB79-CDA1AEF6F7B5}"/>
              </a:ext>
            </a:extLst>
          </p:cNvPr>
          <p:cNvSpPr txBox="1"/>
          <p:nvPr/>
        </p:nvSpPr>
        <p:spPr>
          <a:xfrm>
            <a:off x="2114915" y="183442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4" name="정육면체 13">
            <a:extLst>
              <a:ext uri="{FF2B5EF4-FFF2-40B4-BE49-F238E27FC236}">
                <a16:creationId xmlns="" xmlns:a16="http://schemas.microsoft.com/office/drawing/2014/main" id="{E0B2F33D-1FEE-41F4-974F-6A0B53D5C3F3}"/>
              </a:ext>
            </a:extLst>
          </p:cNvPr>
          <p:cNvSpPr/>
          <p:nvPr/>
        </p:nvSpPr>
        <p:spPr>
          <a:xfrm>
            <a:off x="7330467" y="4318776"/>
            <a:ext cx="1727051" cy="1077928"/>
          </a:xfrm>
          <a:prstGeom prst="cube">
            <a:avLst>
              <a:gd name="adj" fmla="val 492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“insert” “delete”</a:t>
            </a:r>
          </a:p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“update”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475B584-D6C9-4915-8CF6-AF94F0386035}"/>
              </a:ext>
            </a:extLst>
          </p:cNvPr>
          <p:cNvSpPr txBox="1"/>
          <p:nvPr/>
        </p:nvSpPr>
        <p:spPr>
          <a:xfrm>
            <a:off x="7577545" y="43071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CF20CCA-C313-41E8-8C4A-D3830B2B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32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="" xmlns:a16="http://schemas.microsoft.com/office/drawing/2014/main" id="{0312BFD1-3093-4A1A-A21E-855EE3C5B66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32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아래쪽 19">
            <a:extLst>
              <a:ext uri="{FF2B5EF4-FFF2-40B4-BE49-F238E27FC236}">
                <a16:creationId xmlns="" xmlns:a16="http://schemas.microsoft.com/office/drawing/2014/main" id="{4D9CC81F-B9D4-40E5-AA1E-C88F47766F82}"/>
              </a:ext>
            </a:extLst>
          </p:cNvPr>
          <p:cNvSpPr/>
          <p:nvPr/>
        </p:nvSpPr>
        <p:spPr>
          <a:xfrm rot="18900000">
            <a:off x="6762490" y="3526830"/>
            <a:ext cx="408695" cy="772127"/>
          </a:xfrm>
          <a:prstGeom prst="downArrow">
            <a:avLst>
              <a:gd name="adj1" fmla="val 50000"/>
              <a:gd name="adj2" fmla="val 54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아래쪽 19">
            <a:extLst>
              <a:ext uri="{FF2B5EF4-FFF2-40B4-BE49-F238E27FC236}">
                <a16:creationId xmlns="" xmlns:a16="http://schemas.microsoft.com/office/drawing/2014/main" id="{4D9CC81F-B9D4-40E5-AA1E-C88F47766F82}"/>
              </a:ext>
            </a:extLst>
          </p:cNvPr>
          <p:cNvSpPr/>
          <p:nvPr/>
        </p:nvSpPr>
        <p:spPr>
          <a:xfrm>
            <a:off x="5366684" y="3495409"/>
            <a:ext cx="408695" cy="772127"/>
          </a:xfrm>
          <a:prstGeom prst="downArrow">
            <a:avLst>
              <a:gd name="adj1" fmla="val 50000"/>
              <a:gd name="adj2" fmla="val 54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="" xmlns:a16="http://schemas.microsoft.com/office/drawing/2014/main" id="{4D9CC81F-B9D4-40E5-AA1E-C88F47766F82}"/>
              </a:ext>
            </a:extLst>
          </p:cNvPr>
          <p:cNvSpPr/>
          <p:nvPr/>
        </p:nvSpPr>
        <p:spPr>
          <a:xfrm rot="3013271">
            <a:off x="4012499" y="3513405"/>
            <a:ext cx="408695" cy="772127"/>
          </a:xfrm>
          <a:prstGeom prst="downArrow">
            <a:avLst>
              <a:gd name="adj1" fmla="val 50000"/>
              <a:gd name="adj2" fmla="val 54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251520" y="164731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 (Beats per minute)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음악의 속도를 숫자로 표시한 것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그 수가 클수록 빠르다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251520" y="3139031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4/4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박자를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바탕으로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눈이 피로하지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마디 간격의 생성 기준 값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산정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값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bpm=120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마디</a:t>
            </a:r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시간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(Time)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 값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T=2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마디 간격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(Location)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값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=&gt; </a:t>
            </a:r>
            <a:r>
              <a:rPr lang="en-US" altLang="ko-KR" sz="2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L=4</a:t>
            </a:r>
          </a:p>
          <a:p>
            <a:endParaRPr lang="en-US" altLang="ko-KR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03648" y="5715"/>
            <a:ext cx="67965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5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.9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BPM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063C0B-384C-4A05-B2A1-E51B5657EB14}"/>
              </a:ext>
            </a:extLst>
          </p:cNvPr>
          <p:cNvSpPr txBox="1"/>
          <p:nvPr/>
        </p:nvSpPr>
        <p:spPr>
          <a:xfrm>
            <a:off x="5652120" y="392807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마디선</a:t>
            </a:r>
            <a:r>
              <a:rPr lang="ko-KR" altLang="en-US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 속도 </a:t>
            </a:r>
            <a:r>
              <a:rPr lang="en-US" altLang="ko-KR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=&gt; M = BPM / 10</a:t>
            </a:r>
            <a:endParaRPr lang="ko-KR" altLang="en-US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422C489D-583B-401C-BA5D-47DB8DB6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BFBDB36B-4F32-481C-8EB3-DC7042EEBEEB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33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0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6084168" y="778059"/>
            <a:ext cx="29617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기준값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bpm=120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기준값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T=2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Location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값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=&gt; </a:t>
            </a:r>
            <a:r>
              <a:rPr lang="en-US" altLang="ko-KR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EB69CB10-E04C-4279-A92F-63AF08A82F66}"/>
                  </a:ext>
                </a:extLst>
              </p:cNvPr>
              <p:cNvSpPr txBox="1"/>
              <p:nvPr/>
            </p:nvSpPr>
            <p:spPr>
              <a:xfrm>
                <a:off x="386124" y="1052736"/>
                <a:ext cx="7498244" cy="2426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Ex1)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새로운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bpm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-&gt; </a:t>
                </a:r>
                <a:r>
                  <a:rPr lang="en-US" altLang="ko-KR" sz="2000" b="1" dirty="0" err="1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new_bpm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60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Time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𝑻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bpm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en-US" altLang="ko-KR" sz="2000" b="1" dirty="0" err="1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new_bpm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==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120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𝑳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𝒃𝒑𝒎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𝒏𝒆𝒘</m:t>
                            </m:r>
                            <m:r>
                              <a:rPr lang="en-US" altLang="ko-KR" sz="20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_</m:t>
                            </m:r>
                            <m:r>
                              <a:rPr lang="en-US" altLang="ko-KR" sz="20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𝒃𝒑𝒎</m:t>
                            </m:r>
                          </m:den>
                        </m:f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== </a:t>
                </a:r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				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𝒃𝒑𝒎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= 60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𝑻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4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𝑳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69CB10-E04C-4279-A92F-63AF08A8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4" y="1052736"/>
                <a:ext cx="7498244" cy="2426113"/>
              </a:xfrm>
              <a:prstGeom prst="rect">
                <a:avLst/>
              </a:prstGeom>
              <a:blipFill rotWithShape="1">
                <a:blip r:embed="rId2"/>
                <a:stretch>
                  <a:fillRect l="-813" t="-1256" b="-3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EB69CB10-E04C-4279-A92F-63AF08A82F66}"/>
                  </a:ext>
                </a:extLst>
              </p:cNvPr>
              <p:cNvSpPr txBox="1"/>
              <p:nvPr/>
            </p:nvSpPr>
            <p:spPr>
              <a:xfrm>
                <a:off x="386124" y="3700588"/>
                <a:ext cx="7862228" cy="2426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Ex2)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새로운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bpm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=&gt; </a:t>
                </a:r>
                <a:r>
                  <a:rPr lang="en-US" altLang="ko-KR" sz="2000" b="1" dirty="0" err="1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new_bpm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240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Time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𝑻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bpm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en-US" altLang="ko-KR" sz="2000" b="1" dirty="0" err="1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new_bpm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==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120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240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𝑳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𝒃𝒑𝒎</m:t>
                            </m:r>
                          </m:num>
                          <m:den>
                            <m:r>
                              <a:rPr lang="en-US" altLang="ko-KR" sz="2000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𝒏𝒆𝒘</m:t>
                            </m:r>
                            <m:r>
                              <a:rPr lang="en-US" altLang="ko-KR" sz="2000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_</m:t>
                            </m:r>
                            <m:r>
                              <a:rPr lang="en-US" altLang="ko-KR" sz="2000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𝒃𝒑𝒎</m:t>
                            </m:r>
                          </m:den>
                        </m:f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== </a:t>
                </a:r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				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𝒃𝒑𝒎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= 240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𝑻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00B0F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=1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𝑳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92D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92D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=8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69CB10-E04C-4279-A92F-63AF08A8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4" y="3700588"/>
                <a:ext cx="7862228" cy="2426113"/>
              </a:xfrm>
              <a:prstGeom prst="rect">
                <a:avLst/>
              </a:prstGeom>
              <a:blipFill rotWithShape="1">
                <a:blip r:embed="rId3"/>
                <a:stretch>
                  <a:fillRect l="-775" t="-1256" b="-3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640" y="0"/>
            <a:ext cx="67965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BPM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24430D03-E348-4AD4-95B5-E607A35C0993}"/>
              </a:ext>
            </a:extLst>
          </p:cNvPr>
          <p:cNvCxnSpPr/>
          <p:nvPr/>
        </p:nvCxnSpPr>
        <p:spPr>
          <a:xfrm>
            <a:off x="179512" y="3573016"/>
            <a:ext cx="87849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5566BE0-DCEC-403C-88DD-2A85BEF7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2AD55707-33E7-4253-A8D2-7ADB73AA594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3568" y="5715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8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0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.10</a:t>
            </a:r>
            <a:r>
              <a:rPr lang="ko-KR" altLang="en-US" sz="40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BPM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작동 원리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CE36E6B8-4E1C-4AD7-ACAB-935CD53D25CB}"/>
              </a:ext>
            </a:extLst>
          </p:cNvPr>
          <p:cNvSpPr/>
          <p:nvPr/>
        </p:nvSpPr>
        <p:spPr>
          <a:xfrm>
            <a:off x="1115616" y="1196752"/>
            <a:ext cx="23042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new_bpm</a:t>
            </a:r>
            <a:r>
              <a:rPr lang="en-US" altLang="ko-KR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60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37BD9795-2C49-41E9-BB61-93DC864C3738}"/>
              </a:ext>
            </a:extLst>
          </p:cNvPr>
          <p:cNvSpPr/>
          <p:nvPr/>
        </p:nvSpPr>
        <p:spPr>
          <a:xfrm>
            <a:off x="899592" y="2230248"/>
            <a:ext cx="2675694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마디선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 속도 </a:t>
            </a:r>
            <a:r>
              <a:rPr lang="en-US" altLang="ko-KR" sz="16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new_bpm</a:t>
            </a:r>
            <a:r>
              <a:rPr lang="en-US" altLang="ko-KR" sz="16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(60)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4B298F4D-4DC9-416F-93D1-200836BD3ED6}"/>
              </a:ext>
            </a:extLst>
          </p:cNvPr>
          <p:cNvSpPr/>
          <p:nvPr/>
        </p:nvSpPr>
        <p:spPr>
          <a:xfrm>
            <a:off x="1115616" y="3591658"/>
            <a:ext cx="2088232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주기 </a:t>
            </a:r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T`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6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46EFDCFC-C0BF-4C64-867F-73174D0D89F1}"/>
              </a:ext>
            </a:extLst>
          </p:cNvPr>
          <p:cNvSpPr/>
          <p:nvPr/>
        </p:nvSpPr>
        <p:spPr>
          <a:xfrm>
            <a:off x="1259632" y="4999558"/>
            <a:ext cx="1872208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마디 간격 </a:t>
            </a:r>
            <a:r>
              <a:rPr lang="en-US" altLang="ko-KR" sz="16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L`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6469B7C7-A722-4AF7-B833-6C9945F2AE84}"/>
              </a:ext>
            </a:extLst>
          </p:cNvPr>
          <p:cNvSpPr/>
          <p:nvPr/>
        </p:nvSpPr>
        <p:spPr>
          <a:xfrm>
            <a:off x="5076056" y="4813375"/>
            <a:ext cx="2912368" cy="120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강박 생성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생존 주기 결정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초기화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C73CF5B-0FA1-423D-B1D6-F34B096E9EA1}"/>
              </a:ext>
            </a:extLst>
          </p:cNvPr>
          <p:cNvSpPr/>
          <p:nvPr/>
        </p:nvSpPr>
        <p:spPr>
          <a:xfrm>
            <a:off x="5220072" y="2636912"/>
            <a:ext cx="2768352" cy="1112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약박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생존 주기 결정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="" xmlns:a16="http://schemas.microsoft.com/office/drawing/2014/main" id="{739CE275-E85B-4C69-89CE-EA4F94E9F215}"/>
              </a:ext>
            </a:extLst>
          </p:cNvPr>
          <p:cNvSpPr/>
          <p:nvPr/>
        </p:nvSpPr>
        <p:spPr>
          <a:xfrm>
            <a:off x="2051720" y="1916832"/>
            <a:ext cx="288032" cy="183018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="" xmlns:a16="http://schemas.microsoft.com/office/drawing/2014/main" id="{990B24DE-D833-4060-A4FB-4F9458011E09}"/>
              </a:ext>
            </a:extLst>
          </p:cNvPr>
          <p:cNvSpPr/>
          <p:nvPr/>
        </p:nvSpPr>
        <p:spPr>
          <a:xfrm>
            <a:off x="2051720" y="3304354"/>
            <a:ext cx="288032" cy="183018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FF6EDE1E-F0A9-4308-AF55-E78D6FDDECA3}"/>
              </a:ext>
            </a:extLst>
          </p:cNvPr>
          <p:cNvSpPr/>
          <p:nvPr/>
        </p:nvSpPr>
        <p:spPr>
          <a:xfrm>
            <a:off x="2051720" y="4670954"/>
            <a:ext cx="288032" cy="183018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9193576B-127E-43B4-A9E8-D4BE909A0898}"/>
              </a:ext>
            </a:extLst>
          </p:cNvPr>
          <p:cNvSpPr/>
          <p:nvPr/>
        </p:nvSpPr>
        <p:spPr>
          <a:xfrm rot="16200000">
            <a:off x="4037697" y="5301844"/>
            <a:ext cx="288032" cy="318757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="" xmlns:a16="http://schemas.microsoft.com/office/drawing/2014/main" id="{149B6D99-6F4F-4836-84BE-EE897468C7A7}"/>
              </a:ext>
            </a:extLst>
          </p:cNvPr>
          <p:cNvSpPr/>
          <p:nvPr/>
        </p:nvSpPr>
        <p:spPr>
          <a:xfrm rot="10800000">
            <a:off x="6444208" y="3933056"/>
            <a:ext cx="288032" cy="66589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FFB05F45-5A8E-471C-A6EC-B39151D20E5A}"/>
              </a:ext>
            </a:extLst>
          </p:cNvPr>
          <p:cNvSpPr/>
          <p:nvPr/>
        </p:nvSpPr>
        <p:spPr>
          <a:xfrm>
            <a:off x="5364088" y="1268760"/>
            <a:ext cx="237626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마디선의 생성과 제거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원활히 작동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="" xmlns:a16="http://schemas.microsoft.com/office/drawing/2014/main" id="{3ECE0765-4AE8-47C6-BA5F-F5017B476629}"/>
              </a:ext>
            </a:extLst>
          </p:cNvPr>
          <p:cNvSpPr/>
          <p:nvPr/>
        </p:nvSpPr>
        <p:spPr>
          <a:xfrm rot="10800000">
            <a:off x="6444208" y="2030123"/>
            <a:ext cx="288032" cy="318757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슬라이드 번호 개체 틀 3">
            <a:extLst>
              <a:ext uri="{FF2B5EF4-FFF2-40B4-BE49-F238E27FC236}">
                <a16:creationId xmlns="" xmlns:a16="http://schemas.microsoft.com/office/drawing/2014/main" id="{A638C7D1-0886-462F-8EE5-524EC71CCA9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35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cxnSp>
        <p:nvCxnSpPr>
          <p:cNvPr id="8" name="꺾인 연결선 7"/>
          <p:cNvCxnSpPr>
            <a:stCxn id="14" idx="3"/>
            <a:endCxn id="5" idx="3"/>
          </p:cNvCxnSpPr>
          <p:nvPr/>
        </p:nvCxnSpPr>
        <p:spPr>
          <a:xfrm>
            <a:off x="7988424" y="3193308"/>
            <a:ext cx="12700" cy="2224024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3568" y="5715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8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0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.10</a:t>
            </a:r>
            <a:r>
              <a:rPr lang="ko-KR" altLang="en-US" sz="40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BPM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작동 원리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3E8F65-FB1F-4FC2-B311-B3CA23C053DC}"/>
              </a:ext>
            </a:extLst>
          </p:cNvPr>
          <p:cNvSpPr/>
          <p:nvPr/>
        </p:nvSpPr>
        <p:spPr>
          <a:xfrm>
            <a:off x="971600" y="2204864"/>
            <a:ext cx="216024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C34140C-8BAF-49A2-9A88-E1CA0BD1BD60}"/>
              </a:ext>
            </a:extLst>
          </p:cNvPr>
          <p:cNvSpPr/>
          <p:nvPr/>
        </p:nvSpPr>
        <p:spPr>
          <a:xfrm>
            <a:off x="2915816" y="2340959"/>
            <a:ext cx="144016" cy="152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EAE1F4F-94BD-4E61-9ED4-6CCD1FDE1BCF}"/>
              </a:ext>
            </a:extLst>
          </p:cNvPr>
          <p:cNvSpPr/>
          <p:nvPr/>
        </p:nvSpPr>
        <p:spPr>
          <a:xfrm>
            <a:off x="8460432" y="2181101"/>
            <a:ext cx="216024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D03D830-4C09-4D1C-936D-223C9F86B4AB}"/>
              </a:ext>
            </a:extLst>
          </p:cNvPr>
          <p:cNvSpPr/>
          <p:nvPr/>
        </p:nvSpPr>
        <p:spPr>
          <a:xfrm>
            <a:off x="4752020" y="2340959"/>
            <a:ext cx="144016" cy="152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B13C135-747E-4A5E-832E-87D2E97A83B9}"/>
              </a:ext>
            </a:extLst>
          </p:cNvPr>
          <p:cNvSpPr/>
          <p:nvPr/>
        </p:nvSpPr>
        <p:spPr>
          <a:xfrm>
            <a:off x="6696236" y="2340958"/>
            <a:ext cx="144016" cy="152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="" xmlns:a16="http://schemas.microsoft.com/office/drawing/2014/main" id="{9952A914-226B-4516-9572-057A84343EE5}"/>
              </a:ext>
            </a:extLst>
          </p:cNvPr>
          <p:cNvSpPr/>
          <p:nvPr/>
        </p:nvSpPr>
        <p:spPr>
          <a:xfrm>
            <a:off x="971600" y="1591926"/>
            <a:ext cx="7704856" cy="144016"/>
          </a:xfrm>
          <a:prstGeom prst="left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DAAD2BF-64DB-43F8-9E95-53A07926390D}"/>
              </a:ext>
            </a:extLst>
          </p:cNvPr>
          <p:cNvSpPr txBox="1"/>
          <p:nvPr/>
        </p:nvSpPr>
        <p:spPr>
          <a:xfrm>
            <a:off x="2627784" y="90872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강박의 재생성 총 거리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t_M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강박의 재생성 주기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T` = 4</a:t>
            </a:r>
            <a:r>
              <a:rPr lang="ko-KR" altLang="en-US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5AF4C4C-4D05-45FA-AF6A-8E2D9B690683}"/>
              </a:ext>
            </a:extLst>
          </p:cNvPr>
          <p:cNvSpPr txBox="1"/>
          <p:nvPr/>
        </p:nvSpPr>
        <p:spPr>
          <a:xfrm>
            <a:off x="354279" y="4149080"/>
            <a:ext cx="1622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강박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생성위치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(x=0,y=0,z=0)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="" xmlns:a16="http://schemas.microsoft.com/office/drawing/2014/main" id="{264E07A0-DB19-4449-A4F3-5AF5EB8AC989}"/>
              </a:ext>
            </a:extLst>
          </p:cNvPr>
          <p:cNvSpPr/>
          <p:nvPr/>
        </p:nvSpPr>
        <p:spPr>
          <a:xfrm>
            <a:off x="683568" y="5661248"/>
            <a:ext cx="7992888" cy="216024"/>
          </a:xfrm>
          <a:prstGeom prst="lef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6D83C51-B6CF-4CA3-9C56-AD9CE0E3A568}"/>
              </a:ext>
            </a:extLst>
          </p:cNvPr>
          <p:cNvSpPr txBox="1"/>
          <p:nvPr/>
        </p:nvSpPr>
        <p:spPr>
          <a:xfrm>
            <a:off x="3952083" y="5848139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속도 </a:t>
            </a:r>
            <a:r>
              <a:rPr lang="en-US" altLang="ko-KR" sz="2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= </a:t>
            </a:r>
            <a:r>
              <a:rPr lang="en-US" altLang="ko-KR" sz="2000" b="1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New_bpm</a:t>
            </a:r>
            <a:r>
              <a:rPr lang="en-US" altLang="ko-KR" sz="2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  <a:endParaRPr lang="ko-KR" altLang="en-US" sz="20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5CF8D71-4B2E-4079-B510-B04EF24B02D6}"/>
              </a:ext>
            </a:extLst>
          </p:cNvPr>
          <p:cNvSpPr txBox="1"/>
          <p:nvPr/>
        </p:nvSpPr>
        <p:spPr>
          <a:xfrm>
            <a:off x="1894079" y="3813361"/>
            <a:ext cx="21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(x=0+(</a:t>
            </a:r>
            <a:r>
              <a:rPr lang="en-US" altLang="ko-KR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 ,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y,z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924729F-1650-44FB-8CD4-0388B8F83C03}"/>
              </a:ext>
            </a:extLst>
          </p:cNvPr>
          <p:cNvSpPr txBox="1"/>
          <p:nvPr/>
        </p:nvSpPr>
        <p:spPr>
          <a:xfrm>
            <a:off x="3779912" y="4355812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(x=30+(</a:t>
            </a:r>
            <a:r>
              <a:rPr lang="en-US" altLang="ko-KR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 ,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y,z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B5C2044-4D05-47C5-B36E-0088EA785314}"/>
              </a:ext>
            </a:extLst>
          </p:cNvPr>
          <p:cNvSpPr txBox="1"/>
          <p:nvPr/>
        </p:nvSpPr>
        <p:spPr>
          <a:xfrm>
            <a:off x="2671434" y="198506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x=30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D05C40-0951-4275-9447-A9933CA34DC0}"/>
              </a:ext>
            </a:extLst>
          </p:cNvPr>
          <p:cNvSpPr txBox="1"/>
          <p:nvPr/>
        </p:nvSpPr>
        <p:spPr>
          <a:xfrm>
            <a:off x="4427984" y="19716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x=60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DDFDDE6-08E8-4566-8A6E-33755498A6A7}"/>
              </a:ext>
            </a:extLst>
          </p:cNvPr>
          <p:cNvSpPr txBox="1"/>
          <p:nvPr/>
        </p:nvSpPr>
        <p:spPr>
          <a:xfrm>
            <a:off x="6451350" y="19795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x=90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EC33BC-1692-45E7-A79D-A6833F91AD06}"/>
              </a:ext>
            </a:extLst>
          </p:cNvPr>
          <p:cNvSpPr txBox="1"/>
          <p:nvPr/>
        </p:nvSpPr>
        <p:spPr>
          <a:xfrm>
            <a:off x="795668" y="18355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x=0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779BDC-FEBD-4A21-9299-20789DDFCC5E}"/>
              </a:ext>
            </a:extLst>
          </p:cNvPr>
          <p:cNvSpPr txBox="1"/>
          <p:nvPr/>
        </p:nvSpPr>
        <p:spPr>
          <a:xfrm>
            <a:off x="7668305" y="4180482"/>
            <a:ext cx="1622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강박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생성위치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(x=0,y=0,z=0)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4C2E9C8-9773-45A1-AB27-0602F562803C}"/>
              </a:ext>
            </a:extLst>
          </p:cNvPr>
          <p:cNvSpPr txBox="1"/>
          <p:nvPr/>
        </p:nvSpPr>
        <p:spPr>
          <a:xfrm>
            <a:off x="8279743" y="182042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x=0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912C2A0-84BE-4563-8B72-CD6DB834841D}"/>
              </a:ext>
            </a:extLst>
          </p:cNvPr>
          <p:cNvSpPr txBox="1"/>
          <p:nvPr/>
        </p:nvSpPr>
        <p:spPr>
          <a:xfrm>
            <a:off x="5652218" y="5004942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(x=60+(</a:t>
            </a:r>
            <a:r>
              <a:rPr lang="en-US" altLang="ko-KR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 ,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y,z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93AE4F7-29BA-4D16-85F1-035C1AB3DD29}"/>
              </a:ext>
            </a:extLst>
          </p:cNvPr>
          <p:cNvSpPr txBox="1"/>
          <p:nvPr/>
        </p:nvSpPr>
        <p:spPr>
          <a:xfrm>
            <a:off x="946932" y="89686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New_bpm</a:t>
            </a:r>
            <a:r>
              <a:rPr lang="en-US" altLang="ko-KR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=60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B8E2DBA7-6F7C-4AEA-A779-B51362E78441}"/>
              </a:ext>
            </a:extLst>
          </p:cNvPr>
          <p:cNvSpPr/>
          <p:nvPr/>
        </p:nvSpPr>
        <p:spPr>
          <a:xfrm>
            <a:off x="946932" y="929045"/>
            <a:ext cx="5323196" cy="56933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669FBEA9-D6F1-4233-8198-98BFA0D6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36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="" xmlns:a16="http://schemas.microsoft.com/office/drawing/2014/main" id="{63BBC87D-681D-4205-8A14-B4135F77E6E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36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81D5584-5015-4F80-83B8-C48CC875F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-267" r="755" b="8977"/>
          <a:stretch/>
        </p:blipFill>
        <p:spPr>
          <a:xfrm>
            <a:off x="1378800" y="2124000"/>
            <a:ext cx="6372000" cy="3024000"/>
          </a:xfrm>
          <a:prstGeom prst="rect">
            <a:avLst/>
          </a:prstGeom>
          <a:effectLst>
            <a:glow rad="63500">
              <a:srgbClr val="00B0F0"/>
            </a:glo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29DC4F9-34E4-433A-AA7F-2033B434E321}"/>
              </a:ext>
            </a:extLst>
          </p:cNvPr>
          <p:cNvSpPr/>
          <p:nvPr/>
        </p:nvSpPr>
        <p:spPr>
          <a:xfrm>
            <a:off x="1713030" y="1268760"/>
            <a:ext cx="5811298" cy="58479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입력의 수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 표현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색채 법칙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8943" y="188640"/>
            <a:ext cx="74168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40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체계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EE7226D-863A-4DA9-988D-2890F313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37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0B5B7137-A421-46D5-870D-2DC3ED0B52D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37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51571" y="187516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D30371ED-CA3F-4122-B8F9-BD112CFB2C9C}"/>
              </a:ext>
            </a:extLst>
          </p:cNvPr>
          <p:cNvSpPr/>
          <p:nvPr/>
        </p:nvSpPr>
        <p:spPr>
          <a:xfrm>
            <a:off x="1763688" y="1772816"/>
            <a:ext cx="1584176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입력의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FB469D9C-6073-478C-B1B3-A40D33DAF56B}"/>
              </a:ext>
            </a:extLst>
          </p:cNvPr>
          <p:cNvSpPr/>
          <p:nvPr/>
        </p:nvSpPr>
        <p:spPr>
          <a:xfrm>
            <a:off x="5231778" y="1772816"/>
            <a:ext cx="1932510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도형의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선의 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5076AD4C-D1D0-4B48-A92B-8B160C82032D}"/>
              </a:ext>
            </a:extLst>
          </p:cNvPr>
          <p:cNvCxnSpPr/>
          <p:nvPr/>
        </p:nvCxnSpPr>
        <p:spPr>
          <a:xfrm>
            <a:off x="3635896" y="213285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52ECC2BA-74D8-403E-8B7C-2CB189FC3F3F}"/>
              </a:ext>
            </a:extLst>
          </p:cNvPr>
          <p:cNvCxnSpPr/>
          <p:nvPr/>
        </p:nvCxnSpPr>
        <p:spPr>
          <a:xfrm>
            <a:off x="3635896" y="234888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C1384D28-DF82-4733-9520-C1626EF1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571" y="3718982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96CE43EF-4A8C-4557-913F-F94D3B32987B}"/>
              </a:ext>
            </a:extLst>
          </p:cNvPr>
          <p:cNvSpPr/>
          <p:nvPr/>
        </p:nvSpPr>
        <p:spPr>
          <a:xfrm>
            <a:off x="1763688" y="3616638"/>
            <a:ext cx="1584176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4F6AB27-81B8-48C6-96CA-839C2A0A3CD1}"/>
              </a:ext>
            </a:extLst>
          </p:cNvPr>
          <p:cNvSpPr/>
          <p:nvPr/>
        </p:nvSpPr>
        <p:spPr>
          <a:xfrm>
            <a:off x="7175994" y="3616638"/>
            <a:ext cx="996406" cy="864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AE75B41-CE8A-4390-991E-792F9DEE6C88}"/>
              </a:ext>
            </a:extLst>
          </p:cNvPr>
          <p:cNvCxnSpPr/>
          <p:nvPr/>
        </p:nvCxnSpPr>
        <p:spPr>
          <a:xfrm>
            <a:off x="3635896" y="397667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A3AD713-ED61-49D4-AEE3-F9C8965A0B69}"/>
              </a:ext>
            </a:extLst>
          </p:cNvPr>
          <p:cNvCxnSpPr/>
          <p:nvPr/>
        </p:nvCxnSpPr>
        <p:spPr>
          <a:xfrm>
            <a:off x="3635896" y="4192702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EE1400CA-710C-492E-BE84-FB31EAE7B94A}"/>
              </a:ext>
            </a:extLst>
          </p:cNvPr>
          <p:cNvSpPr/>
          <p:nvPr/>
        </p:nvSpPr>
        <p:spPr>
          <a:xfrm>
            <a:off x="5940152" y="3616638"/>
            <a:ext cx="936104" cy="80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7032D9C-ABD0-4FE1-8287-07E13DA95539}"/>
              </a:ext>
            </a:extLst>
          </p:cNvPr>
          <p:cNvCxnSpPr/>
          <p:nvPr/>
        </p:nvCxnSpPr>
        <p:spPr>
          <a:xfrm>
            <a:off x="5015754" y="4015517"/>
            <a:ext cx="728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D73386C-5785-482D-ADE0-194A5FCA9B04}"/>
              </a:ext>
            </a:extLst>
          </p:cNvPr>
          <p:cNvCxnSpPr/>
          <p:nvPr/>
        </p:nvCxnSpPr>
        <p:spPr>
          <a:xfrm>
            <a:off x="5379831" y="3616638"/>
            <a:ext cx="0" cy="80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6C4A9D1-EDD4-4144-8A9A-A355D95AC74F}"/>
              </a:ext>
            </a:extLst>
          </p:cNvPr>
          <p:cNvSpPr txBox="1"/>
          <p:nvPr/>
        </p:nvSpPr>
        <p:spPr>
          <a:xfrm>
            <a:off x="5883422" y="470598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각형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28943" y="188640"/>
            <a:ext cx="74168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체계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D23CD28-21A8-422E-9BFB-9BE2B445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38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="" xmlns:a16="http://schemas.microsoft.com/office/drawing/2014/main" id="{059A7BE8-2796-446D-B1F1-D74AFECF9A5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38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FB36F93-B0F5-4B19-8FF5-30465EFD0A49}"/>
              </a:ext>
            </a:extLst>
          </p:cNvPr>
          <p:cNvSpPr/>
          <p:nvPr/>
        </p:nvSpPr>
        <p:spPr>
          <a:xfrm>
            <a:off x="1547663" y="1556792"/>
            <a:ext cx="6037993" cy="400050"/>
          </a:xfrm>
          <a:prstGeom prst="rect">
            <a:avLst/>
          </a:prstGeom>
          <a:gradFill>
            <a:gsLst>
              <a:gs pos="0">
                <a:srgbClr val="7030A0"/>
              </a:gs>
              <a:gs pos="48000">
                <a:srgbClr val="92D050"/>
              </a:gs>
              <a:gs pos="100000">
                <a:schemeClr val="accent3">
                  <a:lumMod val="97000"/>
                  <a:lumOff val="3000"/>
                </a:schemeClr>
              </a:gs>
              <a:gs pos="96000">
                <a:srgbClr val="FF0000"/>
              </a:gs>
            </a:gsLst>
            <a:lin ang="7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옥타브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15F314-7097-4F4D-BBC2-46308B8E1023}"/>
              </a:ext>
            </a:extLst>
          </p:cNvPr>
          <p:cNvSpPr/>
          <p:nvPr/>
        </p:nvSpPr>
        <p:spPr>
          <a:xfrm>
            <a:off x="1547663" y="2348880"/>
            <a:ext cx="648073" cy="6480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581F5DF8-FF78-4708-89DF-657B172D4EF0}"/>
              </a:ext>
            </a:extLst>
          </p:cNvPr>
          <p:cNvSpPr/>
          <p:nvPr/>
        </p:nvSpPr>
        <p:spPr>
          <a:xfrm>
            <a:off x="2411759" y="2348880"/>
            <a:ext cx="648073" cy="6480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BE5F60BD-73B2-4297-BE9B-36BE5CEC6231}"/>
              </a:ext>
            </a:extLst>
          </p:cNvPr>
          <p:cNvSpPr/>
          <p:nvPr/>
        </p:nvSpPr>
        <p:spPr>
          <a:xfrm>
            <a:off x="3275856" y="2348880"/>
            <a:ext cx="648073" cy="6480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E43CACD2-12AE-4B03-94DE-009DB34223AB}"/>
              </a:ext>
            </a:extLst>
          </p:cNvPr>
          <p:cNvSpPr/>
          <p:nvPr/>
        </p:nvSpPr>
        <p:spPr>
          <a:xfrm>
            <a:off x="6948263" y="2348880"/>
            <a:ext cx="648073" cy="648073"/>
          </a:xfrm>
          <a:prstGeom prst="roundRect">
            <a:avLst/>
          </a:prstGeom>
          <a:solidFill>
            <a:srgbClr val="7030A0"/>
          </a:solidFill>
          <a:ln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A2944AE-28E1-4266-8CB1-28A0CB577C17}"/>
              </a:ext>
            </a:extLst>
          </p:cNvPr>
          <p:cNvSpPr/>
          <p:nvPr/>
        </p:nvSpPr>
        <p:spPr>
          <a:xfrm>
            <a:off x="4355976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2E40BDB-74C3-427E-9187-32D5D763A016}"/>
              </a:ext>
            </a:extLst>
          </p:cNvPr>
          <p:cNvSpPr/>
          <p:nvPr/>
        </p:nvSpPr>
        <p:spPr>
          <a:xfrm>
            <a:off x="4788024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2D53FAA-71E7-4F82-BE27-EDC177C71F36}"/>
              </a:ext>
            </a:extLst>
          </p:cNvPr>
          <p:cNvSpPr/>
          <p:nvPr/>
        </p:nvSpPr>
        <p:spPr>
          <a:xfrm>
            <a:off x="5220072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5EB2293A-684E-47C7-90D1-8B81ED124FE0}"/>
              </a:ext>
            </a:extLst>
          </p:cNvPr>
          <p:cNvSpPr/>
          <p:nvPr/>
        </p:nvSpPr>
        <p:spPr>
          <a:xfrm>
            <a:off x="5652120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7D7F5B7C-97C0-40F9-9FC0-8412E9FAD6A3}"/>
              </a:ext>
            </a:extLst>
          </p:cNvPr>
          <p:cNvSpPr/>
          <p:nvPr/>
        </p:nvSpPr>
        <p:spPr>
          <a:xfrm>
            <a:off x="1907704" y="3675702"/>
            <a:ext cx="1428849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246E4267-046F-4E4D-9ABC-D2FCFE5CA878}"/>
              </a:ext>
            </a:extLst>
          </p:cNvPr>
          <p:cNvSpPr/>
          <p:nvPr/>
        </p:nvSpPr>
        <p:spPr>
          <a:xfrm>
            <a:off x="5610462" y="3645024"/>
            <a:ext cx="194421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입력만 받음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="" xmlns:a16="http://schemas.microsoft.com/office/drawing/2014/main" id="{1556ED59-B3E0-4261-A85E-9FD38BF2BE4A}"/>
              </a:ext>
            </a:extLst>
          </p:cNvPr>
          <p:cNvSpPr/>
          <p:nvPr/>
        </p:nvSpPr>
        <p:spPr>
          <a:xfrm>
            <a:off x="3870959" y="3861048"/>
            <a:ext cx="1162997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="" xmlns:a16="http://schemas.microsoft.com/office/drawing/2014/main" id="{40F7E9C1-4D0F-405F-9F35-5A6E611F6C0E}"/>
              </a:ext>
            </a:extLst>
          </p:cNvPr>
          <p:cNvSpPr/>
          <p:nvPr/>
        </p:nvSpPr>
        <p:spPr>
          <a:xfrm>
            <a:off x="6084168" y="4869160"/>
            <a:ext cx="1080120" cy="2663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04985EB6-8120-4F65-8CB2-8CB3ACAF294C}"/>
              </a:ext>
            </a:extLst>
          </p:cNvPr>
          <p:cNvSpPr/>
          <p:nvPr/>
        </p:nvSpPr>
        <p:spPr>
          <a:xfrm>
            <a:off x="5580112" y="5445224"/>
            <a:ext cx="2376264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표현 범위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BF5B7A2-AE40-4D64-9673-F823F037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슬라이드 번호 개체 틀 3">
            <a:extLst>
              <a:ext uri="{FF2B5EF4-FFF2-40B4-BE49-F238E27FC236}">
                <a16:creationId xmlns="" xmlns:a16="http://schemas.microsoft.com/office/drawing/2014/main" id="{D1F8D13C-C843-42B8-8F62-45D739668D8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39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28943" y="188640"/>
            <a:ext cx="74168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latinLnBrk="0" hangingPunct="0"/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모듈 설계 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 체계</a:t>
            </a:r>
            <a:r>
              <a:rPr lang="en-US" altLang="ko-KR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8527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도형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39552" y="3789040"/>
            <a:ext cx="16711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2017.3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532340" y="3861048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Higher than 5.0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android 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" y="1515683"/>
            <a:ext cx="269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683"/>
            <a:ext cx="248944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톱니 모양의 오른쪽 화살표 6"/>
          <p:cNvSpPr/>
          <p:nvPr/>
        </p:nvSpPr>
        <p:spPr>
          <a:xfrm>
            <a:off x="3491880" y="1700808"/>
            <a:ext cx="2088232" cy="57606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톱니 모양의 오른쪽 화살표 27"/>
          <p:cNvSpPr/>
          <p:nvPr/>
        </p:nvSpPr>
        <p:spPr>
          <a:xfrm rot="10800000">
            <a:off x="3488533" y="2595894"/>
            <a:ext cx="2088232" cy="576064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– UI control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- Main function control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40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=""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40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hlinkClick r:id="rId4" action="ppaction://hlinksldjump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24939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AMP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MySQL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PHP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ABFC5AD-3597-4F8C-9F70-B1CDC47B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12" y="1247801"/>
            <a:ext cx="4902280" cy="39303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9E1C74B-663E-4EDD-B1C4-8A03E0A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41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="" xmlns:a16="http://schemas.microsoft.com/office/drawing/2014/main" id="{BEE8AB73-D052-4FAE-983B-A67E6BB01FE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41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4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B3ADC9CF-4245-4D24-B89E-323CBCCA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1187" y="88756"/>
            <a:ext cx="4918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 환경 설계</a:t>
            </a:r>
          </a:p>
        </p:txBody>
      </p:sp>
      <p:pic>
        <p:nvPicPr>
          <p:cNvPr id="1026" name="Picture 2" descr="Android 5.0 Lolipop Preview (lpx13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600400" cy="4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923928" y="1340768"/>
            <a:ext cx="4878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Android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5.0 </a:t>
            </a:r>
            <a:r>
              <a:rPr lang="en-US" altLang="ko-KR" sz="2400" b="1" dirty="0" err="1">
                <a:solidFill>
                  <a:schemeClr val="bg1"/>
                </a:solidFill>
              </a:rPr>
              <a:t>L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olipop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/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상위의 플랫폼을 지원하는 모든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smtClean="0">
                <a:solidFill>
                  <a:schemeClr val="bg1"/>
                </a:solidFill>
              </a:rPr>
              <a:t>해상도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16:9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비율</a:t>
            </a:r>
            <a:r>
              <a:rPr lang="en-US" altLang="ko-KR" sz="3200" b="1" dirty="0" smtClean="0">
                <a:solidFill>
                  <a:schemeClr val="bg1"/>
                </a:solidFill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</a:rPr>
            </a:br>
            <a:r>
              <a:rPr lang="en-US" altLang="ko-KR" sz="32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2800" dirty="0" smtClean="0">
                <a:solidFill>
                  <a:schemeClr val="bg1"/>
                </a:solidFill>
              </a:rPr>
              <a:t>최적화 환경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E56A71E-7986-4B3D-8FFE-F84C92B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="" xmlns:a16="http://schemas.microsoft.com/office/drawing/2014/main" id="{05157F74-41E1-4875-B086-1D42199DDF0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57606"/>
              </p:ext>
            </p:extLst>
          </p:nvPr>
        </p:nvGraphicFramePr>
        <p:xfrm>
          <a:off x="1" y="1772816"/>
          <a:ext cx="9143999" cy="4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5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52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752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014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이태건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라정우</a:t>
                      </a:r>
                      <a:endParaRPr lang="ko-KR" altLang="en-US" sz="2000" b="1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이영현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Android UI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도형 체계 알고리즘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 2D graphic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effect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&amp;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앱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연동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도형 체계 알고리즘 설계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BPM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안드로이드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–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유니티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이종개발환경  설계</a:t>
                      </a:r>
                    </a:p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스펙트럼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UI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Display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연주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작곡 모듈 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S/W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APP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작동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 테스트</a:t>
                      </a:r>
                      <a:endParaRPr lang="en-US" altLang="ko-KR" sz="1600" b="1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통합테스트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유지보수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8F62FB9-2965-418B-8B74-55697E3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44DAA051-4200-44F9-9465-8D5A71C3339F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6770"/>
              </p:ext>
            </p:extLst>
          </p:nvPr>
        </p:nvGraphicFramePr>
        <p:xfrm>
          <a:off x="0" y="1700808"/>
          <a:ext cx="9144000" cy="4248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1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09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추진사항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</a:t>
                      </a:r>
                      <a:endParaRPr lang="en-US" altLang="ko-KR" sz="1600" b="1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수집</a:t>
                      </a:r>
                      <a:r>
                        <a:rPr lang="en-US" altLang="ko-KR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정의 및 분석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명세화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 및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스터디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전체 시스템 설계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baseline="0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음 체계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소프트웨어 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39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연주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작곡 모듈 구현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음 체계</a:t>
                      </a:r>
                      <a:r>
                        <a:rPr lang="en-US" altLang="ko-KR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Display</a:t>
                      </a:r>
                      <a:r>
                        <a:rPr lang="en-US" altLang="ko-KR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개별 시스템 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7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종합설계 최종보고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49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A055CA0-D6D8-4D5D-8D91-A8BBBFA2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="" xmlns:a16="http://schemas.microsoft.com/office/drawing/2014/main" id="{8660DEAF-5DC5-45C2-9C64-B09913D3954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It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right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enough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.</a:t>
            </a:r>
          </a:p>
        </p:txBody>
      </p:sp>
      <p:sp>
        <p:nvSpPr>
          <p:cNvPr id="15364" name="Rectangle 1028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The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something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of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surprise</a:t>
            </a:r>
            <a:endParaRPr lang="ko-KR" altLang="en-US" sz="2400" dirty="0">
              <a:solidFill>
                <a:srgbClr val="000000">
                  <a:alpha val="40000"/>
                </a:srgbClr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72763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3000537" y="2926729"/>
            <a:ext cx="617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빛과 소리로 연주하는 건반악기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</a:p>
          <a:p>
            <a:r>
              <a:rPr lang="en-US" altLang="ko-KR" sz="1400" dirty="0"/>
              <a:t>    www.science.go.kr/upload/board/INVENTION/34/b03420120451.pdf</a:t>
            </a:r>
            <a:endParaRPr lang="ko-KR" altLang="en-US" sz="1400" dirty="0"/>
          </a:p>
        </p:txBody>
      </p:sp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3040287" y="3645024"/>
            <a:ext cx="3929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“Unity Scripting API”</a:t>
            </a:r>
          </a:p>
          <a:p>
            <a:r>
              <a:rPr lang="en-US" altLang="ko-KR" sz="1400" dirty="0"/>
              <a:t>https://docs.unity3d.com/Manual/index.html</a:t>
            </a:r>
            <a:endParaRPr lang="ko-KR" altLang="en-US" sz="1400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4EBC89DA-C5D0-45AC-A0F4-B44294D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8DF6663-BC81-440F-B81A-3C6A2A6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962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629124" y="0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645504" y="1313473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8DF6663-BC81-440F-B81A-3C6A2A6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48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323528" y="2924944"/>
            <a:ext cx="1208723" cy="720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051721" y="2924944"/>
            <a:ext cx="1109938" cy="720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례</a:t>
            </a:r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3707905" y="2924944"/>
            <a:ext cx="1189460" cy="720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</a:p>
        </p:txBody>
      </p:sp>
      <p:sp>
        <p:nvSpPr>
          <p:cNvPr id="19" name="직사각형 18">
            <a:hlinkClick r:id="rId6" action="ppaction://hlinksldjump"/>
          </p:cNvPr>
          <p:cNvSpPr/>
          <p:nvPr/>
        </p:nvSpPr>
        <p:spPr>
          <a:xfrm>
            <a:off x="323529" y="4293096"/>
            <a:ext cx="1208722" cy="720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</p:txBody>
      </p:sp>
      <p:sp>
        <p:nvSpPr>
          <p:cNvPr id="20" name="직사각형 19">
            <a:hlinkClick r:id="rId7" action="ppaction://hlinksldjump"/>
          </p:cNvPr>
          <p:cNvSpPr/>
          <p:nvPr/>
        </p:nvSpPr>
        <p:spPr>
          <a:xfrm>
            <a:off x="2051721" y="4293096"/>
            <a:ext cx="1109938" cy="720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듈</a:t>
            </a:r>
          </a:p>
        </p:txBody>
      </p:sp>
      <p:sp>
        <p:nvSpPr>
          <p:cNvPr id="21" name="직사각형 20">
            <a:hlinkClick r:id="rId8" action="ppaction://hlinksldjump"/>
          </p:cNvPr>
          <p:cNvSpPr/>
          <p:nvPr/>
        </p:nvSpPr>
        <p:spPr>
          <a:xfrm>
            <a:off x="3670572" y="4293096"/>
            <a:ext cx="1189460" cy="720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 rot="21051987">
            <a:off x="-172751" y="-387950"/>
            <a:ext cx="379943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2">
                <a:lumMod val="20000"/>
                <a:lumOff val="8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13800" dirty="0" err="1" smtClean="0">
                <a:solidFill>
                  <a:srgbClr val="F2F2F2">
                    <a:alpha val="60000"/>
                  </a:srgbClr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HY엽서L" panose="02030600000101010101" pitchFamily="18" charset="-127"/>
                <a:ea typeface="HY엽서L" panose="02030600000101010101" pitchFamily="18" charset="-127"/>
                <a:cs typeface="서울남산체 세로쓰기" charset="0"/>
              </a:rPr>
              <a:t>QnA</a:t>
            </a:r>
            <a:endParaRPr lang="ko-KR" altLang="en-US" sz="13800" b="1" dirty="0">
              <a:solidFill>
                <a:srgbClr val="F2F2F2">
                  <a:alpha val="60000"/>
                </a:srgbClr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HY엽서L" panose="02030600000101010101" pitchFamily="18" charset="-127"/>
              <a:ea typeface="HY엽서L" panose="02030600000101010101" pitchFamily="18" charset="-127"/>
              <a:cs typeface="서울남산체 세로쓰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="" xmlns:a16="http://schemas.microsoft.com/office/drawing/2014/main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="" xmlns:a16="http://schemas.microsoft.com/office/drawing/2014/main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="" xmlns:a16="http://schemas.microsoft.com/office/drawing/2014/main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="" xmlns:a16="http://schemas.microsoft.com/office/drawing/2014/main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C90D7AEA-C881-4141-9C1C-E2D304F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5" name="슬라이드 번호 개체 틀 3">
            <a:extLst>
              <a:ext uri="{FF2B5EF4-FFF2-40B4-BE49-F238E27FC236}">
                <a16:creationId xmlns="" xmlns:a16="http://schemas.microsoft.com/office/drawing/2014/main" id="{908C3442-5090-4AD3-A8A3-82D94707407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4EAF1A8A-3850-4A9F-A23C-5C6E0B8E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="" xmlns:a16="http://schemas.microsoft.com/office/drawing/2014/main" id="{A3A6572C-412C-439F-BF8A-AFE04245138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="" xmlns:a16="http://schemas.microsoft.com/office/drawing/2014/main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3848F09-12BE-47AD-B845-1A8A0A23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="" xmlns:a16="http://schemas.microsoft.com/office/drawing/2014/main" id="{D816CB81-C1F2-44C8-A849-769BD392033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54175"/>
            <a:ext cx="4490130" cy="4367113"/>
          </a:xfrm>
          <a:prstGeom prst="rect">
            <a:avLst/>
          </a:prstGeom>
          <a:noFill/>
          <a:ln>
            <a:noFill/>
          </a:ln>
          <a:effectLst>
            <a:glow rad="228600">
              <a:srgbClr val="CCFFFF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184775" y="1654175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청각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진동 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촉각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788024" y="2420938"/>
            <a:ext cx="44644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자동차 쏘나타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사운드 프로젝트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Touchable Music Seat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의자에 앉은 사람의 허벅지와 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등 쪽에서 울림을 크게 느끼게 해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온 몸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음악을 </a:t>
            </a:r>
            <a:r>
              <a:rPr lang="ko-KR" altLang="en-US" sz="1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듣게 하는 장치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느끼는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촉각화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A976182-CA36-4AD6-8180-7B4B71D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C735A684-7795-46A3-9973-C8CBB4A53FE5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8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hlinkClick r:id="rId3" action="ppaction://hlinksldjump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355976" y="1710095"/>
            <a:ext cx="4464496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전국 학생 과학 발명품 경진대회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</a:t>
            </a: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출품작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청각장애인을 위한 빛과 소리로 연주하는 건반 악기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음조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색조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사이의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상호연관성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주목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&lt;7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개의 장음계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가지의 고유색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&gt;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시각화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4077072"/>
            <a:ext cx="3609975" cy="20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668463"/>
            <a:ext cx="3600450" cy="21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7578D760-5684-479F-AF4E-4EFFC450ABFB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Pages>1</Pages>
  <Words>1940</Words>
  <Characters>0</Characters>
  <Application>Microsoft Office PowerPoint</Application>
  <DocSecurity>0</DocSecurity>
  <PresentationFormat>화면 슬라이드 쇼(4:3)</PresentationFormat>
  <Lines>0</Lines>
  <Paragraphs>668</Paragraphs>
  <Slides>48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0" baseType="lpstr">
      <vt:lpstr>기본 디자인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LeeYoungHyun</cp:lastModifiedBy>
  <cp:revision>243</cp:revision>
  <dcterms:created xsi:type="dcterms:W3CDTF">2008-04-02T01:23:03Z</dcterms:created>
  <dcterms:modified xsi:type="dcterms:W3CDTF">2018-02-21T06:00:05Z</dcterms:modified>
</cp:coreProperties>
</file>