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80" r:id="rId6"/>
    <p:sldId id="281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E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18" autoAdjust="0"/>
    <p:restoredTop sz="94660"/>
  </p:normalViewPr>
  <p:slideViewPr>
    <p:cSldViewPr>
      <p:cViewPr varScale="1">
        <p:scale>
          <a:sx n="81" d="100"/>
          <a:sy n="81" d="100"/>
        </p:scale>
        <p:origin x="110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F099A1C-4244-4EFA-A530-FD30CAF2AA1B}" type="datetimeFigureOut">
              <a:rPr lang="ko-KR" altLang="en-US"/>
              <a:pPr>
                <a:defRPr/>
              </a:pPr>
              <a:t>2017-12-10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B7A63C-AACA-419D-B538-7A54003397F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886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F9E4CE-B8CC-4443-AEC0-4BA4DD5310B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648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630646-EF9B-4C7B-86E5-1AC3E4A35A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672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63EB-C4C0-4E5F-BE67-C2BF132F63D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105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53BB5A-AFA7-40AD-8D1B-DC3E06BAC68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038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9A249B-4E1D-4C0B-8DEA-9A01B8A1A30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772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0A49D7-27FF-45CF-B7D8-6195419BE9D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623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BF95B6-B0CA-489F-8259-38C532F1FC3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201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35A0FB-7841-4350-B16C-537C5005DE7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439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29B2EA-9653-47B6-AC18-D629D1E6325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125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E94895-8FE8-4C59-B390-680C8F7E080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139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C97776-D89B-40AC-A84A-0A38CAC7C8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246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9DC8CEC-E9BF-4D83-8580-415C26816A2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fImage4245728541.jp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3740150"/>
            <a:ext cx="34163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9"/>
          <p:cNvSpPr txBox="1">
            <a:spLocks noChangeArrowheads="1"/>
          </p:cNvSpPr>
          <p:nvPr/>
        </p:nvSpPr>
        <p:spPr bwMode="auto">
          <a:xfrm>
            <a:off x="165100" y="141288"/>
            <a:ext cx="39180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/>
            <a:r>
              <a:rPr lang="ko-KR" altLang="en-US" sz="7200" dirty="0" err="1">
                <a:solidFill>
                  <a:srgbClr val="F2F2F2"/>
                </a:solidFill>
                <a:latin typeface="Gabriola" panose="04040605051002020D02" pitchFamily="82" charset="0"/>
              </a:rPr>
              <a:t>Team</a:t>
            </a:r>
            <a:r>
              <a:rPr lang="ko-KR" altLang="en-US" sz="7200" dirty="0">
                <a:solidFill>
                  <a:srgbClr val="F2F2F2"/>
                </a:solidFill>
                <a:latin typeface="Gabriola" panose="04040605051002020D02" pitchFamily="82" charset="0"/>
              </a:rPr>
              <a:t>  </a:t>
            </a:r>
            <a:r>
              <a:rPr lang="ko-KR" altLang="en-US" sz="7200" dirty="0" err="1">
                <a:solidFill>
                  <a:srgbClr val="F2F2F2"/>
                </a:solidFill>
                <a:latin typeface="Gabriola" panose="04040605051002020D02" pitchFamily="82" charset="0"/>
              </a:rPr>
              <a:t>Jin</a:t>
            </a:r>
            <a:r>
              <a:rPr lang="ko-KR" altLang="en-US" sz="7200" dirty="0">
                <a:solidFill>
                  <a:srgbClr val="F2F2F2"/>
                </a:solidFill>
                <a:latin typeface="Gabriola" panose="04040605051002020D02" pitchFamily="82" charset="0"/>
              </a:rPr>
              <a:t> Air</a:t>
            </a:r>
          </a:p>
        </p:txBody>
      </p:sp>
      <p:sp>
        <p:nvSpPr>
          <p:cNvPr id="1030" name="Text Box 10"/>
          <p:cNvSpPr txBox="1">
            <a:spLocks noChangeArrowheads="1"/>
          </p:cNvSpPr>
          <p:nvPr/>
        </p:nvSpPr>
        <p:spPr bwMode="auto">
          <a:xfrm>
            <a:off x="385763" y="1819275"/>
            <a:ext cx="4895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/>
            <a:r>
              <a:rPr lang="ko-KR" altLang="en-US" sz="3200" dirty="0">
                <a:solidFill>
                  <a:srgbClr val="F2F2F2"/>
                </a:solidFill>
                <a:latin typeface="서울남산체 세로쓰기" charset="0"/>
              </a:rPr>
              <a:t>청각 장애인</a:t>
            </a:r>
            <a:r>
              <a:rPr lang="ko-KR" altLang="en-US" sz="2800" dirty="0">
                <a:solidFill>
                  <a:srgbClr val="F2F2F2"/>
                </a:solidFill>
                <a:latin typeface="서울남산체 세로쓰기" charset="0"/>
              </a:rPr>
              <a:t>의 작곡을 위한</a:t>
            </a:r>
          </a:p>
        </p:txBody>
      </p:sp>
      <p:sp>
        <p:nvSpPr>
          <p:cNvPr id="1032" name="Text Box 12"/>
          <p:cNvSpPr txBox="1">
            <a:spLocks noChangeArrowheads="1"/>
          </p:cNvSpPr>
          <p:nvPr/>
        </p:nvSpPr>
        <p:spPr bwMode="auto">
          <a:xfrm>
            <a:off x="3944938" y="4132263"/>
            <a:ext cx="43481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/>
            <a:r>
              <a:rPr lang="ko-KR" altLang="en-US" sz="2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어플리케이션과 채보 프로그램</a:t>
            </a:r>
          </a:p>
        </p:txBody>
      </p:sp>
      <p:sp>
        <p:nvSpPr>
          <p:cNvPr id="1033" name="Text Box 14"/>
          <p:cNvSpPr txBox="1">
            <a:spLocks noChangeArrowheads="1"/>
          </p:cNvSpPr>
          <p:nvPr/>
        </p:nvSpPr>
        <p:spPr bwMode="auto">
          <a:xfrm>
            <a:off x="5118100" y="5822950"/>
            <a:ext cx="209704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</a:t>
            </a:r>
            <a:r>
              <a:rPr lang="en-US" altLang="ko-KR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027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이태건</a:t>
            </a:r>
          </a:p>
          <a:p>
            <a:pPr latinLnBrk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</a:t>
            </a:r>
            <a:r>
              <a:rPr lang="en-US" altLang="ko-KR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021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이영현</a:t>
            </a:r>
          </a:p>
          <a:p>
            <a:pPr latinLnBrk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2013154013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dirty="0" err="1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라정우</a:t>
            </a:r>
            <a:endParaRPr lang="ko-KR" altLang="en-US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34" name="Text Box 15"/>
          <p:cNvSpPr txBox="1">
            <a:spLocks noChangeArrowheads="1"/>
          </p:cNvSpPr>
          <p:nvPr/>
        </p:nvSpPr>
        <p:spPr bwMode="auto">
          <a:xfrm>
            <a:off x="5118100" y="5541963"/>
            <a:ext cx="162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/>
            <a:r>
              <a:rPr lang="ko-KR" altLang="en-US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컴퓨터 공학과</a:t>
            </a:r>
          </a:p>
        </p:txBody>
      </p:sp>
      <p:sp>
        <p:nvSpPr>
          <p:cNvPr id="1035" name="Text Box 16"/>
          <p:cNvSpPr txBox="1">
            <a:spLocks noChangeArrowheads="1"/>
          </p:cNvSpPr>
          <p:nvPr/>
        </p:nvSpPr>
        <p:spPr bwMode="auto">
          <a:xfrm>
            <a:off x="7478713" y="5445224"/>
            <a:ext cx="1651414" cy="86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lnSpc>
                <a:spcPct val="150000"/>
              </a:lnSpc>
            </a:pP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지도교수 </a:t>
            </a:r>
          </a:p>
          <a:p>
            <a:pPr latinLnBrk="0">
              <a:lnSpc>
                <a:spcPct val="150000"/>
              </a:lnSpc>
            </a:pP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전광일 교수님</a:t>
            </a:r>
          </a:p>
        </p:txBody>
      </p:sp>
      <p:sp>
        <p:nvSpPr>
          <p:cNvPr id="1043" name="Rectangle 19"/>
          <p:cNvSpPr>
            <a:spLocks/>
          </p:cNvSpPr>
          <p:nvPr/>
        </p:nvSpPr>
        <p:spPr bwMode="auto">
          <a:xfrm>
            <a:off x="2759075" y="2911475"/>
            <a:ext cx="3427413" cy="809625"/>
          </a:xfrm>
          <a:prstGeom prst="rect">
            <a:avLst/>
          </a:prstGeom>
          <a:noFill/>
          <a:ln w="25400" cap="sq" cmpd="dbl">
            <a:solidFill>
              <a:srgbClr val="FFC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44" name="Group 20"/>
          <p:cNvGrpSpPr>
            <a:grpSpLocks/>
          </p:cNvGrpSpPr>
          <p:nvPr/>
        </p:nvGrpSpPr>
        <p:grpSpPr bwMode="auto">
          <a:xfrm>
            <a:off x="2771800" y="2876550"/>
            <a:ext cx="3497263" cy="844550"/>
            <a:chOff x="1694" y="1812"/>
            <a:chExt cx="2203" cy="532"/>
          </a:xfrm>
        </p:grpSpPr>
        <p:sp>
          <p:nvSpPr>
            <p:cNvPr id="1031" name="Text Box 11"/>
            <p:cNvSpPr txBox="1">
              <a:spLocks noChangeArrowheads="1"/>
            </p:cNvSpPr>
            <p:nvPr/>
          </p:nvSpPr>
          <p:spPr bwMode="auto">
            <a:xfrm>
              <a:off x="1694" y="1812"/>
              <a:ext cx="192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latinLnBrk="0"/>
              <a:r>
                <a:rPr lang="ko-KR" altLang="en-US" sz="4800" dirty="0">
                  <a:solidFill>
                    <a:srgbClr val="F2F2F2"/>
                  </a:solidFill>
                  <a:latin typeface="서울남산체 세로쓰기" charset="0"/>
                  <a:cs typeface="서울남산체 세로쓰기" charset="0"/>
                </a:rPr>
                <a:t>그래픽 악기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pic>
        <p:nvPicPr>
          <p:cNvPr id="10244" name="Picture 4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355850"/>
            <a:ext cx="2354263" cy="2343150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 descr="fImage69743209169.pn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0000">
            <a:off x="5019675" y="1390650"/>
            <a:ext cx="3905250" cy="3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AutoShape 6"/>
          <p:cNvSpPr>
            <a:spLocks/>
          </p:cNvSpPr>
          <p:nvPr/>
        </p:nvSpPr>
        <p:spPr bwMode="auto">
          <a:xfrm>
            <a:off x="3952875" y="2743200"/>
            <a:ext cx="1236663" cy="13589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2E75B6"/>
          </a:solidFill>
          <a:ln w="12700">
            <a:solidFill>
              <a:srgbClr val="0611F2"/>
            </a:solidFill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358900" y="5175250"/>
            <a:ext cx="62712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청각 장애인이 스마트폰을 이용해 그래픽 악기 어플 </a:t>
            </a:r>
            <a:r>
              <a:rPr lang="ko-KR" altLang="en-US" sz="24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실행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3707904" y="1713002"/>
            <a:ext cx="135152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4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Start</a:t>
            </a:r>
            <a:endParaRPr lang="ko-KR" altLang="en-US" sz="4000" b="1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73432-A613-4EEB-8CD2-FD588CC4E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id="{E8CB8CC4-27A4-489A-80B9-E8E3C91C6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010703" y="-2571136"/>
            <a:ext cx="11054015" cy="14044784"/>
          </a:xfrm>
          <a:prstGeom prst="rect">
            <a:avLst/>
          </a:prstGeom>
        </p:spPr>
      </p:pic>
      <p:pic>
        <p:nvPicPr>
          <p:cNvPr id="10245" name="Picture 5" descr="fImage2158506925724.png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">
            <a:off x="5980113" y="2863850"/>
            <a:ext cx="1366837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552852" y="4089400"/>
            <a:ext cx="16190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dist" eaLnBrk="0" latinLnBrk="0" hangingPunct="0"/>
            <a:r>
              <a:rPr lang="en-US" altLang="ko-KR" sz="3600" b="1" spc="6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S</a:t>
            </a:r>
            <a:r>
              <a:rPr lang="ko-KR" altLang="en-US" sz="3600" b="1" spc="600" dirty="0" err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tart</a:t>
            </a:r>
            <a:endParaRPr lang="ko-KR" altLang="en-US" sz="3600" b="1" spc="600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3903663" y="5233988"/>
            <a:ext cx="7302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dist" eaLnBrk="0" latinLnBrk="0" hangingPunct="0"/>
            <a:r>
              <a:rPr lang="ko-KR" altLang="en-US" sz="1200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회원 등록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2155825" y="1870075"/>
            <a:ext cx="52964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그래픽 악기 어플리케이션 </a:t>
            </a:r>
            <a:r>
              <a:rPr lang="ko-KR" altLang="en-US" sz="20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시작 화면</a:t>
            </a:r>
            <a:r>
              <a:rPr lang="ko-KR" altLang="en-US" sz="14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(초본)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 뜸.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F7E26405-8DD8-4551-AE97-29A2A8D3F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id="{7165DE49-A579-4801-BF99-A2EAADCBE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907704" y="2146300"/>
            <a:ext cx="60812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Start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터치 시 </a:t>
            </a:r>
            <a:r>
              <a:rPr lang="ko-KR" altLang="en-US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그래픽 악기 어플리케이션 화면</a:t>
            </a:r>
            <a:r>
              <a:rPr lang="ko-KR" altLang="en-US" sz="14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(초본)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 뜸.</a:t>
            </a:r>
          </a:p>
        </p:txBody>
      </p:sp>
      <p:pic>
        <p:nvPicPr>
          <p:cNvPr id="10271" name="Picture 31" descr="fImage134125191478.png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2" name="Text Box 32"/>
          <p:cNvSpPr txBox="1">
            <a:spLocks noChangeArrowheads="1"/>
          </p:cNvSpPr>
          <p:nvPr/>
        </p:nvSpPr>
        <p:spPr bwMode="auto">
          <a:xfrm>
            <a:off x="1198563" y="1435100"/>
            <a:ext cx="1770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4000" b="1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Case</a:t>
            </a:r>
            <a:r>
              <a:rPr lang="ko-KR" altLang="en-US" sz="4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1</a:t>
            </a:r>
          </a:p>
        </p:txBody>
      </p:sp>
      <p:sp>
        <p:nvSpPr>
          <p:cNvPr id="10273" name="Rectangle 33"/>
          <p:cNvSpPr>
            <a:spLocks/>
          </p:cNvSpPr>
          <p:nvPr/>
        </p:nvSpPr>
        <p:spPr bwMode="auto">
          <a:xfrm>
            <a:off x="1179513" y="1501775"/>
            <a:ext cx="17494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2" name="Text Box 3">
            <a:extLst>
              <a:ext uri="{FF2B5EF4-FFF2-40B4-BE49-F238E27FC236}">
                <a16:creationId xmlns:a16="http://schemas.microsoft.com/office/drawing/2014/main" id="{DEFD35DD-302C-4A75-8254-4FBD86279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id="{F155E750-0E43-4F98-8186-9CB882D6C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973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835696" y="1628800"/>
            <a:ext cx="55515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그래픽 악기 어플리케이션 화면</a:t>
            </a:r>
            <a:r>
              <a:rPr lang="ko-KR" altLang="en-US" sz="14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(초본)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의 </a:t>
            </a:r>
            <a:r>
              <a:rPr lang="ko-KR" altLang="en-US" sz="24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구성 요소</a:t>
            </a:r>
            <a:endParaRPr lang="ko-KR" altLang="en-US" dirty="0">
              <a:solidFill>
                <a:srgbClr val="FFC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271" name="AutoShape 31"/>
          <p:cNvSpPr>
            <a:spLocks/>
          </p:cNvSpPr>
          <p:nvPr/>
        </p:nvSpPr>
        <p:spPr bwMode="auto">
          <a:xfrm flipH="1">
            <a:off x="522288" y="2216150"/>
            <a:ext cx="1246187" cy="455613"/>
          </a:xfrm>
          <a:prstGeom prst="wedgeRectCallout">
            <a:avLst>
              <a:gd name="adj1" fmla="val -19468"/>
              <a:gd name="adj2" fmla="val 118745"/>
            </a:avLst>
          </a:prstGeom>
          <a:solidFill>
            <a:srgbClr val="FF0000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채보 모드</a:t>
            </a:r>
          </a:p>
        </p:txBody>
      </p:sp>
      <p:sp>
        <p:nvSpPr>
          <p:cNvPr id="10272" name="AutoShape 32"/>
          <p:cNvSpPr>
            <a:spLocks/>
          </p:cNvSpPr>
          <p:nvPr/>
        </p:nvSpPr>
        <p:spPr bwMode="auto">
          <a:xfrm>
            <a:off x="7469188" y="2182813"/>
            <a:ext cx="1296987" cy="455612"/>
          </a:xfrm>
          <a:prstGeom prst="wedgeRectCallout">
            <a:avLst>
              <a:gd name="adj1" fmla="val -19468"/>
              <a:gd name="adj2" fmla="val 118745"/>
            </a:avLst>
          </a:prstGeom>
          <a:solidFill>
            <a:srgbClr val="0611F2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옵션 모드</a:t>
            </a:r>
          </a:p>
        </p:txBody>
      </p:sp>
      <p:sp>
        <p:nvSpPr>
          <p:cNvPr id="10273" name="AutoShape 33"/>
          <p:cNvSpPr>
            <a:spLocks noChangeShapeType="1"/>
          </p:cNvSpPr>
          <p:nvPr/>
        </p:nvSpPr>
        <p:spPr bwMode="auto">
          <a:xfrm flipV="1">
            <a:off x="4621213" y="2614613"/>
            <a:ext cx="655637" cy="49530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4" name="Rectangle 34"/>
          <p:cNvSpPr>
            <a:spLocks/>
          </p:cNvSpPr>
          <p:nvPr/>
        </p:nvSpPr>
        <p:spPr bwMode="auto">
          <a:xfrm>
            <a:off x="5076825" y="2282825"/>
            <a:ext cx="1293813" cy="369888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중앙선</a:t>
            </a:r>
          </a:p>
        </p:txBody>
      </p:sp>
      <p:sp>
        <p:nvSpPr>
          <p:cNvPr id="10275" name="AutoShape 35"/>
          <p:cNvSpPr>
            <a:spLocks noChangeShapeType="1"/>
          </p:cNvSpPr>
          <p:nvPr/>
        </p:nvSpPr>
        <p:spPr bwMode="auto">
          <a:xfrm flipV="1">
            <a:off x="1711325" y="2871788"/>
            <a:ext cx="1141413" cy="560387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6" name="Rectangle 36"/>
          <p:cNvSpPr>
            <a:spLocks/>
          </p:cNvSpPr>
          <p:nvPr/>
        </p:nvSpPr>
        <p:spPr bwMode="auto">
          <a:xfrm>
            <a:off x="2566988" y="2481263"/>
            <a:ext cx="1322387" cy="381000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마디선</a:t>
            </a:r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2357438" y="5686425"/>
            <a:ext cx="2470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건반  디스플레이</a:t>
            </a:r>
          </a:p>
        </p:txBody>
      </p:sp>
      <p:pic>
        <p:nvPicPr>
          <p:cNvPr id="10278" name="Picture 38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9" name="AutoShape 39"/>
          <p:cNvSpPr>
            <a:spLocks noChangeShapeType="1"/>
          </p:cNvSpPr>
          <p:nvPr/>
        </p:nvSpPr>
        <p:spPr bwMode="auto">
          <a:xfrm>
            <a:off x="7427913" y="3241675"/>
            <a:ext cx="331787" cy="59055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0" name="Rectangle 40"/>
          <p:cNvSpPr>
            <a:spLocks/>
          </p:cNvSpPr>
          <p:nvPr/>
        </p:nvSpPr>
        <p:spPr bwMode="auto">
          <a:xfrm>
            <a:off x="7759700" y="3651250"/>
            <a:ext cx="1216025" cy="361950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소리 토글</a:t>
            </a:r>
          </a:p>
        </p:txBody>
      </p:sp>
      <p:sp>
        <p:nvSpPr>
          <p:cNvPr id="39" name="Text Box 3">
            <a:extLst>
              <a:ext uri="{FF2B5EF4-FFF2-40B4-BE49-F238E27FC236}">
                <a16:creationId xmlns:a16="http://schemas.microsoft.com/office/drawing/2014/main" id="{550851F9-B617-4755-9FAE-110E4ADBC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id="{72A8499B-5D64-4734-A388-8FACD446D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611313" y="1433513"/>
            <a:ext cx="514435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마디선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은 </a:t>
            </a:r>
            <a:r>
              <a:rPr lang="ko-KR" altLang="en-US" sz="2400" b="1" dirty="0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옵션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에서 지정한</a:t>
            </a: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</a:p>
          <a:p>
            <a:pPr eaLnBrk="0" latinLnBrk="0" hangingPunct="0"/>
            <a:r>
              <a:rPr lang="en-US" altLang="ko-KR" sz="2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</a:t>
            </a:r>
            <a:r>
              <a:rPr lang="ko-KR" altLang="en-US" sz="2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BPM 속도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에 따라 </a:t>
            </a:r>
            <a:r>
              <a:rPr lang="ko-KR" altLang="en-US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왼쪽 방향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으로 이동</a:t>
            </a:r>
          </a:p>
        </p:txBody>
      </p:sp>
      <p:sp>
        <p:nvSpPr>
          <p:cNvPr id="10275" name="AutoShape 35"/>
          <p:cNvSpPr>
            <a:spLocks noChangeShapeType="1"/>
          </p:cNvSpPr>
          <p:nvPr/>
        </p:nvSpPr>
        <p:spPr bwMode="auto">
          <a:xfrm flipV="1">
            <a:off x="1711325" y="2871788"/>
            <a:ext cx="1141413" cy="560387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6" name="Rectangle 36"/>
          <p:cNvSpPr>
            <a:spLocks/>
          </p:cNvSpPr>
          <p:nvPr/>
        </p:nvSpPr>
        <p:spPr bwMode="auto">
          <a:xfrm>
            <a:off x="2566988" y="2481263"/>
            <a:ext cx="1322387" cy="381000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마디선</a:t>
            </a:r>
          </a:p>
        </p:txBody>
      </p:sp>
      <p:sp>
        <p:nvSpPr>
          <p:cNvPr id="10277" name="AutoShape 37"/>
          <p:cNvSpPr>
            <a:spLocks/>
          </p:cNvSpPr>
          <p:nvPr/>
        </p:nvSpPr>
        <p:spPr bwMode="auto">
          <a:xfrm>
            <a:off x="4644008" y="2149475"/>
            <a:ext cx="931862" cy="265113"/>
          </a:xfrm>
          <a:prstGeom prst="leftArrow">
            <a:avLst>
              <a:gd name="adj1" fmla="val 50000"/>
              <a:gd name="adj2" fmla="val 87874"/>
            </a:avLst>
          </a:prstGeom>
          <a:solidFill>
            <a:srgbClr val="FFFFFF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ja-JP" altLang="en-US"/>
          </a:p>
        </p:txBody>
      </p:sp>
      <p:pic>
        <p:nvPicPr>
          <p:cNvPr id="10278" name="Picture 38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 Box 3">
            <a:extLst>
              <a:ext uri="{FF2B5EF4-FFF2-40B4-BE49-F238E27FC236}">
                <a16:creationId xmlns:a16="http://schemas.microsoft.com/office/drawing/2014/main" id="{0343E623-A8ED-45AC-A2F1-4EA10B3E9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id="{F009D7B6-78FD-4BDB-A6E5-AD2CAF646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424454" y="1851025"/>
            <a:ext cx="62536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소리 </a:t>
            </a:r>
            <a:r>
              <a:rPr lang="ko-KR" altLang="en-US" sz="2400" dirty="0" err="1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토글</a:t>
            </a:r>
            <a:r>
              <a:rPr lang="ko-KR" altLang="en-US" sz="24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버튼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으로 소리가 출력되고 있는 지를 파악.</a:t>
            </a:r>
          </a:p>
        </p:txBody>
      </p:sp>
      <p:pic>
        <p:nvPicPr>
          <p:cNvPr id="10278" name="Picture 38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9" name="AutoShape 39"/>
          <p:cNvSpPr>
            <a:spLocks noChangeShapeType="1"/>
          </p:cNvSpPr>
          <p:nvPr/>
        </p:nvSpPr>
        <p:spPr bwMode="auto">
          <a:xfrm>
            <a:off x="7427913" y="3241675"/>
            <a:ext cx="331787" cy="59055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0" name="Rectangle 40"/>
          <p:cNvSpPr>
            <a:spLocks/>
          </p:cNvSpPr>
          <p:nvPr/>
        </p:nvSpPr>
        <p:spPr bwMode="auto">
          <a:xfrm>
            <a:off x="7759700" y="3651250"/>
            <a:ext cx="1216025" cy="361950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소리 토글</a:t>
            </a:r>
          </a:p>
        </p:txBody>
      </p:sp>
      <p:sp>
        <p:nvSpPr>
          <p:cNvPr id="32" name="Text Box 3">
            <a:extLst>
              <a:ext uri="{FF2B5EF4-FFF2-40B4-BE49-F238E27FC236}">
                <a16:creationId xmlns:a16="http://schemas.microsoft.com/office/drawing/2014/main" id="{DFEAD037-71E3-4E8E-AE97-F82A438AD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id="{4B849567-E36B-403B-8864-AF886BBE4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2085975" y="1614488"/>
            <a:ext cx="5059398" cy="86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14000"/>
              </a:lnSpc>
            </a:pPr>
            <a:r>
              <a:rPr lang="ko-KR" altLang="en-US" sz="2400" b="1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채보 모드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터치 후부터 입력되는 </a:t>
            </a:r>
          </a:p>
          <a:p>
            <a:pPr eaLnBrk="0" latinLnBrk="0" hangingPunct="0">
              <a:lnSpc>
                <a:spcPct val="114000"/>
              </a:lnSpc>
            </a:pP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	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모든 도형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 파일에 기록 됨.</a:t>
            </a:r>
          </a:p>
        </p:txBody>
      </p:sp>
      <p:sp>
        <p:nvSpPr>
          <p:cNvPr id="10271" name="AutoShape 31"/>
          <p:cNvSpPr>
            <a:spLocks/>
          </p:cNvSpPr>
          <p:nvPr/>
        </p:nvSpPr>
        <p:spPr bwMode="auto">
          <a:xfrm flipH="1">
            <a:off x="522288" y="2216150"/>
            <a:ext cx="1246187" cy="455613"/>
          </a:xfrm>
          <a:prstGeom prst="wedgeRectCallout">
            <a:avLst>
              <a:gd name="adj1" fmla="val -19468"/>
              <a:gd name="adj2" fmla="val 118745"/>
            </a:avLst>
          </a:prstGeom>
          <a:solidFill>
            <a:srgbClr val="FF0000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채보 모드</a:t>
            </a:r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2357438" y="5686425"/>
            <a:ext cx="2470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건반  디스플레이</a:t>
            </a:r>
          </a:p>
        </p:txBody>
      </p:sp>
      <p:pic>
        <p:nvPicPr>
          <p:cNvPr id="10278" name="Picture 38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Box 3">
            <a:extLst>
              <a:ext uri="{FF2B5EF4-FFF2-40B4-BE49-F238E27FC236}">
                <a16:creationId xmlns:a16="http://schemas.microsoft.com/office/drawing/2014/main" id="{6F02251C-62AF-4184-A74B-653CDB82F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id="{8340EDCF-F5F5-4BA8-A8FE-7E81B4404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543821" y="1652588"/>
            <a:ext cx="5836491" cy="86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latinLnBrk="0" hangingPunct="0">
              <a:lnSpc>
                <a:spcPct val="114000"/>
              </a:lnSpc>
            </a:pPr>
            <a:r>
              <a:rPr lang="ko-KR" altLang="en-US" sz="2400" b="1" dirty="0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옵션 모드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터치 시 </a:t>
            </a:r>
          </a:p>
          <a:p>
            <a:pPr eaLnBrk="0" latinLnBrk="0" hangingPunct="0">
              <a:lnSpc>
                <a:spcPct val="114000"/>
              </a:lnSpc>
            </a:pP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본 어플리케이션에 관련된 </a:t>
            </a:r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세부</a:t>
            </a:r>
            <a:r>
              <a:rPr lang="ko-KR" altLang="en-US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설정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 가능.</a:t>
            </a:r>
          </a:p>
        </p:txBody>
      </p:sp>
      <p:sp>
        <p:nvSpPr>
          <p:cNvPr id="10272" name="AutoShape 32"/>
          <p:cNvSpPr>
            <a:spLocks/>
          </p:cNvSpPr>
          <p:nvPr/>
        </p:nvSpPr>
        <p:spPr bwMode="auto">
          <a:xfrm>
            <a:off x="7469188" y="2182813"/>
            <a:ext cx="1296987" cy="455612"/>
          </a:xfrm>
          <a:prstGeom prst="wedgeRectCallout">
            <a:avLst>
              <a:gd name="adj1" fmla="val -19468"/>
              <a:gd name="adj2" fmla="val 118745"/>
            </a:avLst>
          </a:prstGeom>
          <a:solidFill>
            <a:srgbClr val="0611F2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옵션 모드</a:t>
            </a:r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2357438" y="5686425"/>
            <a:ext cx="2470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건반  디스플레이</a:t>
            </a:r>
          </a:p>
        </p:txBody>
      </p:sp>
      <p:pic>
        <p:nvPicPr>
          <p:cNvPr id="10278" name="Picture 38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Box 3">
            <a:extLst>
              <a:ext uri="{FF2B5EF4-FFF2-40B4-BE49-F238E27FC236}">
                <a16:creationId xmlns:a16="http://schemas.microsoft.com/office/drawing/2014/main" id="{CFEDB485-34CF-4BAE-B856-A8196BB8C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id="{0B6904AE-282F-400A-959D-A3E68B8EB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20764" y="-2319422"/>
            <a:ext cx="10637838" cy="13515536"/>
          </a:xfrm>
          <a:prstGeom prst="rect">
            <a:avLst/>
          </a:prstGeom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331640" y="1196752"/>
            <a:ext cx="7040710" cy="160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14000"/>
              </a:lnSpc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건반 디스플레이 </a:t>
            </a:r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터치 시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중앙선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을 기준, </a:t>
            </a:r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왼쪽 방향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그래픽 표현.</a:t>
            </a:r>
          </a:p>
          <a:p>
            <a:pPr eaLnBrk="0" latinLnBrk="0" hangingPunct="0">
              <a:lnSpc>
                <a:spcPct val="114000"/>
              </a:lnSpc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</a:t>
            </a:r>
          </a:p>
          <a:p>
            <a:pPr eaLnBrk="0" latinLnBrk="0" hangingPunct="0">
              <a:lnSpc>
                <a:spcPct val="114000"/>
              </a:lnSpc>
            </a:pPr>
            <a:r>
              <a:rPr lang="ko-KR" altLang="en-US" sz="24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사용자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는 </a:t>
            </a:r>
            <a:r>
              <a:rPr lang="ko-KR" altLang="en-US" sz="2400" b="1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마디선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과 </a:t>
            </a:r>
            <a:r>
              <a:rPr lang="ko-KR" altLang="en-US" sz="24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중앙선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 맞는 </a:t>
            </a:r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타이밍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에</a:t>
            </a:r>
          </a:p>
          <a:p>
            <a:pPr eaLnBrk="0" latinLnBrk="0" hangingPunct="0">
              <a:lnSpc>
                <a:spcPct val="114000"/>
              </a:lnSpc>
            </a:pP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		</a:t>
            </a:r>
            <a:r>
              <a:rPr lang="ko-KR" altLang="en-US" sz="24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건반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을 눌러야 정확한 그래픽 표현이 가능.</a:t>
            </a:r>
          </a:p>
        </p:txBody>
      </p:sp>
      <p:pic>
        <p:nvPicPr>
          <p:cNvPr id="10271" name="Picture 31" descr="fImage899483831478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4957763"/>
            <a:ext cx="69596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2" name="Picture 32" descr="fImage66743869358.png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5592763"/>
            <a:ext cx="758825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3" name="Picture 33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013" y="5608638"/>
            <a:ext cx="75882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4" name="Picture 34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663" y="5626100"/>
            <a:ext cx="75882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5" name="Picture 35" descr="fImage45213896962.png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762250"/>
            <a:ext cx="2535237" cy="25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6" name="Picture 36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7" name="AutoShape 37"/>
          <p:cNvSpPr>
            <a:spLocks/>
          </p:cNvSpPr>
          <p:nvPr/>
        </p:nvSpPr>
        <p:spPr bwMode="auto">
          <a:xfrm>
            <a:off x="5796136" y="1556792"/>
            <a:ext cx="931863" cy="238125"/>
          </a:xfrm>
          <a:prstGeom prst="leftArrow">
            <a:avLst>
              <a:gd name="adj1" fmla="val 50000"/>
              <a:gd name="adj2" fmla="val 97833"/>
            </a:avLst>
          </a:prstGeom>
          <a:solidFill>
            <a:srgbClr val="FFC000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35" name="Text Box 3">
            <a:extLst>
              <a:ext uri="{FF2B5EF4-FFF2-40B4-BE49-F238E27FC236}">
                <a16:creationId xmlns:a16="http://schemas.microsoft.com/office/drawing/2014/main" id="{874D17E5-2385-4711-8EFE-DB3906875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-27384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4478338" y="1749425"/>
            <a:ext cx="176371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4000" b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Case 2</a:t>
            </a:r>
          </a:p>
        </p:txBody>
      </p:sp>
      <p:pic>
        <p:nvPicPr>
          <p:cNvPr id="10249" name="Picture 9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7738" y="66675"/>
            <a:ext cx="9358313" cy="806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1387475" y="2235200"/>
            <a:ext cx="541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251" name="Picture 11" descr="fImage59187008145.pn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75" y="1951038"/>
            <a:ext cx="26066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4821238" y="2576513"/>
            <a:ext cx="4121641" cy="146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회원 등록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후에 </a:t>
            </a:r>
            <a:r>
              <a:rPr lang="ko-KR" altLang="en-US" sz="24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사용자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는</a:t>
            </a:r>
          </a:p>
          <a:p>
            <a:pPr eaLnBrk="0" latinLnBrk="0" hangingPunct="0">
              <a:lnSpc>
                <a:spcPct val="150000"/>
              </a:lnSpc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추후의 개발 프로그램의 </a:t>
            </a:r>
            <a:r>
              <a:rPr lang="ko-KR" altLang="en-US" sz="2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소식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eaLnBrk="0" latinLnBrk="0" hangingPunct="0">
              <a:lnSpc>
                <a:spcPct val="150000"/>
              </a:lnSpc>
            </a:pPr>
            <a:r>
              <a:rPr lang="ko-KR" altLang="en-US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이벤트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등의 정보를 </a:t>
            </a:r>
            <a:r>
              <a:rPr lang="ko-KR" altLang="en-US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수신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할 수 있다.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9F39DF42-ECDD-489D-9900-A1F37C645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CE18ACA4-A054-4500-85DE-BA9ED1868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7890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18"/>
          <p:cNvSpPr>
            <a:spLocks noChangeArrowheads="1"/>
          </p:cNvSpPr>
          <p:nvPr/>
        </p:nvSpPr>
        <p:spPr bwMode="auto">
          <a:xfrm>
            <a:off x="5125324" y="5466467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89804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65" name="AutoShape 17"/>
          <p:cNvSpPr>
            <a:spLocks noChangeArrowheads="1"/>
          </p:cNvSpPr>
          <p:nvPr/>
        </p:nvSpPr>
        <p:spPr bwMode="auto">
          <a:xfrm>
            <a:off x="5130800" y="4368800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84706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67" name="AutoShape 19"/>
          <p:cNvSpPr>
            <a:spLocks noChangeArrowheads="1"/>
          </p:cNvSpPr>
          <p:nvPr/>
        </p:nvSpPr>
        <p:spPr bwMode="auto">
          <a:xfrm>
            <a:off x="5141118" y="5041106"/>
            <a:ext cx="2981325" cy="506412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2074" name="Picture 26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3740150"/>
            <a:ext cx="34163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 Box 9"/>
          <p:cNvSpPr txBox="1">
            <a:spLocks noChangeArrowheads="1"/>
          </p:cNvSpPr>
          <p:nvPr/>
        </p:nvSpPr>
        <p:spPr bwMode="auto">
          <a:xfrm>
            <a:off x="938213" y="304800"/>
            <a:ext cx="1690687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/>
            <a:r>
              <a:rPr lang="ko-KR" altLang="en-US" sz="6600">
                <a:solidFill>
                  <a:srgbClr val="F2F2F2"/>
                </a:solidFill>
                <a:latin typeface="서울한강체 B" charset="0"/>
              </a:rPr>
              <a:t>목차</a:t>
            </a:r>
            <a:endParaRPr lang="ko-KR" altLang="en-US" sz="4800">
              <a:solidFill>
                <a:srgbClr val="F2F2F2"/>
              </a:solidFill>
              <a:latin typeface="서울한강체 B" charset="0"/>
            </a:endParaRPr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1000125" y="5064125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80000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996950" y="3940175"/>
            <a:ext cx="3346450" cy="741363"/>
          </a:xfrm>
          <a:prstGeom prst="roundRect">
            <a:avLst>
              <a:gd name="adj" fmla="val 12884"/>
            </a:avLst>
          </a:prstGeom>
          <a:solidFill>
            <a:srgbClr val="FFFFFF">
              <a:alpha val="84706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1000125" y="4629150"/>
            <a:ext cx="2979738" cy="503238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998538" y="2817813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89804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996950" y="1665288"/>
            <a:ext cx="3346450" cy="741362"/>
          </a:xfrm>
          <a:prstGeom prst="roundRect">
            <a:avLst>
              <a:gd name="adj" fmla="val 12884"/>
            </a:avLst>
          </a:prstGeom>
          <a:solidFill>
            <a:srgbClr val="FFFFFF">
              <a:alpha val="94902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998538" y="2360613"/>
            <a:ext cx="2979737" cy="503237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1000125" y="3500438"/>
            <a:ext cx="2979738" cy="503237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954088" y="1771650"/>
            <a:ext cx="2536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1. 졸업 연구 개요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938213" y="2940050"/>
            <a:ext cx="29432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2. 관련 연구 및 사례</a:t>
            </a:r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960438" y="4083050"/>
            <a:ext cx="34305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시스템 수행 시나리오</a:t>
            </a:r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958850" y="5186363"/>
            <a:ext cx="24479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4. 시스템 구성도</a:t>
            </a:r>
          </a:p>
        </p:txBody>
      </p:sp>
      <p:sp>
        <p:nvSpPr>
          <p:cNvPr id="2066" name="AutoShape 18"/>
          <p:cNvSpPr>
            <a:spLocks noChangeArrowheads="1"/>
          </p:cNvSpPr>
          <p:nvPr/>
        </p:nvSpPr>
        <p:spPr bwMode="auto">
          <a:xfrm>
            <a:off x="5132388" y="3243263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89804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68" name="AutoShape 20"/>
          <p:cNvSpPr>
            <a:spLocks noChangeArrowheads="1"/>
          </p:cNvSpPr>
          <p:nvPr/>
        </p:nvSpPr>
        <p:spPr bwMode="auto">
          <a:xfrm>
            <a:off x="5132388" y="2079625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94902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69" name="AutoShape 21"/>
          <p:cNvSpPr>
            <a:spLocks noChangeArrowheads="1"/>
          </p:cNvSpPr>
          <p:nvPr/>
        </p:nvSpPr>
        <p:spPr bwMode="auto">
          <a:xfrm>
            <a:off x="5133975" y="2786063"/>
            <a:ext cx="2981325" cy="503237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70" name="Text Box 22"/>
          <p:cNvSpPr txBox="1">
            <a:spLocks noChangeArrowheads="1"/>
          </p:cNvSpPr>
          <p:nvPr/>
        </p:nvSpPr>
        <p:spPr bwMode="auto">
          <a:xfrm>
            <a:off x="5092700" y="2168525"/>
            <a:ext cx="34305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5. 개발환경 및 개발방법</a:t>
            </a:r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5145925" y="3382962"/>
            <a:ext cx="18918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6. 업무 분담</a:t>
            </a:r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5145925" y="4508499"/>
            <a:ext cx="30813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7. 졸업연구 수행일정</a:t>
            </a:r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5141118" y="5590314"/>
            <a:ext cx="3219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8. 필요기술, 참고문헌</a:t>
            </a:r>
          </a:p>
        </p:txBody>
      </p:sp>
      <p:sp>
        <p:nvSpPr>
          <p:cNvPr id="25" name="AutoShape 19"/>
          <p:cNvSpPr>
            <a:spLocks noChangeArrowheads="1"/>
          </p:cNvSpPr>
          <p:nvPr/>
        </p:nvSpPr>
        <p:spPr bwMode="auto">
          <a:xfrm>
            <a:off x="5125324" y="3934440"/>
            <a:ext cx="2981325" cy="506412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5095875" y="2082800"/>
            <a:ext cx="176371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4000" b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Case 3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1387475" y="2235200"/>
            <a:ext cx="541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5236715" y="2924944"/>
            <a:ext cx="408781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ko-KR" altLang="en-US" sz="2400" b="1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블루투스 키보드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를 연동해</a:t>
            </a:r>
          </a:p>
          <a:p>
            <a:pPr eaLnBrk="0" latinLnBrk="0" hangingPunct="0">
              <a:lnSpc>
                <a:spcPct val="150000"/>
              </a:lnSpc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건반 디스플레이 대체 가능.</a:t>
            </a:r>
          </a:p>
        </p:txBody>
      </p:sp>
      <p:pic>
        <p:nvPicPr>
          <p:cNvPr id="10253" name="Picture 13" descr="fImage171697083281.pn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2373313"/>
            <a:ext cx="809625" cy="812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4" name="Picture 14" descr="fImage1102607096827.jpg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3317875"/>
            <a:ext cx="1663700" cy="685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5" name="Picture 15" descr="fImage69743209169.png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0000">
            <a:off x="2976563" y="1620838"/>
            <a:ext cx="2894012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6" name="AutoShape 16"/>
          <p:cNvSpPr>
            <a:spLocks/>
          </p:cNvSpPr>
          <p:nvPr/>
        </p:nvSpPr>
        <p:spPr bwMode="auto">
          <a:xfrm>
            <a:off x="1844675" y="2538413"/>
            <a:ext cx="1730375" cy="533400"/>
          </a:xfrm>
          <a:prstGeom prst="leftRightArrow">
            <a:avLst>
              <a:gd name="adj1" fmla="val 50000"/>
              <a:gd name="adj2" fmla="val 64881"/>
            </a:avLst>
          </a:prstGeom>
          <a:noFill/>
          <a:ln w="12700">
            <a:solidFill>
              <a:srgbClr val="FFFF00"/>
            </a:solidFill>
            <a:miter lim="800000"/>
            <a:headEnd type="none" w="med" len="med"/>
            <a:tailEnd type="none" w="med" len="med"/>
          </a:ln>
          <a:effectLst>
            <a:glow rad="101600">
              <a:srgbClr val="FFFF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latinLnBrk="0" hangingPunct="0"/>
            <a:r>
              <a:rPr lang="ko-KR" altLang="en-US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연동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F89903F1-0642-4C89-8778-E236C21DF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999DACE6-2C5F-4C5C-9102-5D4993627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500313" y="1282700"/>
            <a:ext cx="19288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3600">
                <a:solidFill>
                  <a:srgbClr val="000000"/>
                </a:solidFill>
                <a:latin typeface="Rage Italic" panose="03070502040507070304" pitchFamily="66" charset="0"/>
              </a:rPr>
              <a:t>Diagram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5216525" y="3648075"/>
            <a:ext cx="3857625" cy="3125788"/>
            <a:chOff x="3286" y="2298"/>
            <a:chExt cx="2430" cy="1969"/>
          </a:xfrm>
        </p:grpSpPr>
        <p:sp>
          <p:nvSpPr>
            <p:cNvPr id="11270" name="AutoShape 6"/>
            <p:cNvSpPr>
              <a:spLocks noChangeArrowheads="1"/>
            </p:cNvSpPr>
            <p:nvPr/>
          </p:nvSpPr>
          <p:spPr bwMode="auto">
            <a:xfrm rot="16200000">
              <a:off x="3249" y="3527"/>
              <a:ext cx="410" cy="110"/>
            </a:xfrm>
            <a:prstGeom prst="rightArrow">
              <a:avLst>
                <a:gd name="adj1" fmla="val 50000"/>
                <a:gd name="adj2" fmla="val 49904"/>
              </a:avLst>
            </a:prstGeom>
            <a:solidFill>
              <a:srgbClr val="FFFFFF">
                <a:alpha val="2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1" name="AutoShape 7"/>
            <p:cNvSpPr>
              <a:spLocks noChangeArrowheads="1"/>
            </p:cNvSpPr>
            <p:nvPr/>
          </p:nvSpPr>
          <p:spPr bwMode="auto">
            <a:xfrm rot="16200000">
              <a:off x="3463" y="3336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6627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2" name="AutoShape 8"/>
            <p:cNvSpPr>
              <a:spLocks noChangeArrowheads="1"/>
            </p:cNvSpPr>
            <p:nvPr/>
          </p:nvSpPr>
          <p:spPr bwMode="auto">
            <a:xfrm rot="16200000">
              <a:off x="3724" y="3130"/>
              <a:ext cx="1131" cy="183"/>
            </a:xfrm>
            <a:prstGeom prst="rightArrow">
              <a:avLst>
                <a:gd name="adj1" fmla="val 50000"/>
                <a:gd name="adj2" fmla="val 50015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 rot="16200000">
              <a:off x="3202" y="3631"/>
              <a:ext cx="240" cy="72"/>
            </a:xfrm>
            <a:prstGeom prst="rightArrow">
              <a:avLst>
                <a:gd name="adj1" fmla="val 50000"/>
                <a:gd name="adj2" fmla="val 50725"/>
              </a:avLst>
            </a:prstGeom>
            <a:solidFill>
              <a:srgbClr val="FFFFFF">
                <a:alpha val="1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4" name="AutoShape 10"/>
            <p:cNvSpPr>
              <a:spLocks noChangeArrowheads="1"/>
            </p:cNvSpPr>
            <p:nvPr/>
          </p:nvSpPr>
          <p:spPr bwMode="auto">
            <a:xfrm rot="16200000">
              <a:off x="3353" y="3422"/>
              <a:ext cx="582" cy="147"/>
            </a:xfrm>
            <a:prstGeom prst="rightArrow">
              <a:avLst>
                <a:gd name="adj1" fmla="val 50000"/>
                <a:gd name="adj2" fmla="val 50021"/>
              </a:avLst>
            </a:prstGeom>
            <a:solidFill>
              <a:srgbClr val="FFFFFF">
                <a:alpha val="3803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5" name="AutoShape 11"/>
            <p:cNvSpPr>
              <a:spLocks noChangeArrowheads="1"/>
            </p:cNvSpPr>
            <p:nvPr/>
          </p:nvSpPr>
          <p:spPr bwMode="auto">
            <a:xfrm rot="16200000">
              <a:off x="3582" y="3216"/>
              <a:ext cx="959" cy="183"/>
            </a:xfrm>
            <a:prstGeom prst="rightArrow">
              <a:avLst>
                <a:gd name="adj1" fmla="val 50000"/>
                <a:gd name="adj2" fmla="val 50027"/>
              </a:avLst>
            </a:prstGeom>
            <a:solidFill>
              <a:srgbClr val="FFFFFF">
                <a:alpha val="7725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6" name="AutoShape 12"/>
            <p:cNvSpPr>
              <a:spLocks noChangeArrowheads="1"/>
            </p:cNvSpPr>
            <p:nvPr/>
          </p:nvSpPr>
          <p:spPr bwMode="auto">
            <a:xfrm rot="16200000">
              <a:off x="4612" y="3816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5137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7" name="AutoShape 13"/>
            <p:cNvSpPr>
              <a:spLocks noChangeArrowheads="1"/>
            </p:cNvSpPr>
            <p:nvPr/>
          </p:nvSpPr>
          <p:spPr bwMode="auto">
            <a:xfrm rot="16200000">
              <a:off x="5039" y="4110"/>
              <a:ext cx="205" cy="110"/>
            </a:xfrm>
            <a:prstGeom prst="rightArrow">
              <a:avLst>
                <a:gd name="adj1" fmla="val 50000"/>
                <a:gd name="adj2" fmla="val 50241"/>
              </a:avLst>
            </a:prstGeom>
            <a:solidFill>
              <a:srgbClr val="FFFFFF">
                <a:alpha val="2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8" name="Oval 14"/>
            <p:cNvSpPr>
              <a:spLocks noChangeArrowheads="1"/>
            </p:cNvSpPr>
            <p:nvPr/>
          </p:nvSpPr>
          <p:spPr bwMode="auto">
            <a:xfrm>
              <a:off x="4113" y="2474"/>
              <a:ext cx="342" cy="342"/>
            </a:xfrm>
            <a:prstGeom prst="ellipse">
              <a:avLst/>
            </a:prstGeom>
            <a:solidFill>
              <a:srgbClr val="FFFFFF">
                <a:alpha val="2039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9" name="Oval 15"/>
            <p:cNvSpPr>
              <a:spLocks noChangeArrowheads="1"/>
            </p:cNvSpPr>
            <p:nvPr/>
          </p:nvSpPr>
          <p:spPr bwMode="auto">
            <a:xfrm>
              <a:off x="4973" y="3867"/>
              <a:ext cx="342" cy="343"/>
            </a:xfrm>
            <a:prstGeom prst="ellipse">
              <a:avLst/>
            </a:prstGeom>
            <a:solidFill>
              <a:srgbClr val="FFFFFF">
                <a:alpha val="2039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80" name="Text Box 16"/>
            <p:cNvSpPr txBox="1">
              <a:spLocks noChangeArrowheads="1"/>
            </p:cNvSpPr>
            <p:nvPr/>
          </p:nvSpPr>
          <p:spPr bwMode="auto">
            <a:xfrm>
              <a:off x="3816" y="2298"/>
              <a:ext cx="9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Rage Italic" panose="03070502040507070304" pitchFamily="66" charset="0"/>
                </a:rPr>
                <a:t>Max</a:t>
              </a:r>
            </a:p>
          </p:txBody>
        </p:sp>
        <p:sp>
          <p:nvSpPr>
            <p:cNvPr id="11281" name="Text Box 17"/>
            <p:cNvSpPr txBox="1">
              <a:spLocks noChangeArrowheads="1"/>
            </p:cNvSpPr>
            <p:nvPr/>
          </p:nvSpPr>
          <p:spPr bwMode="auto">
            <a:xfrm>
              <a:off x="5260" y="3935"/>
              <a:ext cx="45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Rage Italic" panose="03070502040507070304" pitchFamily="66" charset="0"/>
                </a:rPr>
                <a:t>Min</a:t>
              </a:r>
            </a:p>
          </p:txBody>
        </p:sp>
      </p:grp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832225" y="5529263"/>
            <a:ext cx="4168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Prices </a:t>
            </a:r>
            <a:r>
              <a:rPr lang="ko-KR" altLang="en-US" sz="2000" i="1">
                <a:solidFill>
                  <a:srgbClr val="000000"/>
                </a:solidFill>
                <a:latin typeface="Rage Italic" panose="03070502040507070304" pitchFamily="66" charset="0"/>
              </a:rPr>
              <a:t>have</a:t>
            </a:r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 declined </a:t>
            </a:r>
            <a:r>
              <a:rPr lang="ko-KR" altLang="en-US" sz="2000" i="1">
                <a:solidFill>
                  <a:srgbClr val="000000"/>
                </a:solidFill>
                <a:latin typeface="Rage Italic" panose="03070502040507070304" pitchFamily="66" charset="0"/>
              </a:rPr>
              <a:t>to</a:t>
            </a:r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000" i="1">
                <a:solidFill>
                  <a:srgbClr val="000000"/>
                </a:solidFill>
                <a:latin typeface="Rage Italic" panose="03070502040507070304" pitchFamily="66" charset="0"/>
              </a:rPr>
              <a:t>record</a:t>
            </a:r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 lows.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868662" y="328613"/>
            <a:ext cx="471956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4.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구성도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F6C56A53-FB23-4349-982B-4FD5318D2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619672" y="88756"/>
            <a:ext cx="568136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5.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개발 환경 및 방법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827584" y="1268760"/>
            <a:ext cx="30620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ko-KR" altLang="en-US" sz="2000" dirty="0">
                <a:solidFill>
                  <a:schemeClr val="bg1"/>
                </a:solidFill>
                <a:effectLst>
                  <a:glow rad="139700">
                    <a:srgbClr val="92D050">
                      <a:alpha val="40000"/>
                    </a:srgbClr>
                  </a:glow>
                </a:effectLst>
                <a:latin typeface="Rage Italic" panose="03070502040507070304" pitchFamily="66" charset="0"/>
              </a:rPr>
              <a:t>버전 관리</a:t>
            </a:r>
            <a:r>
              <a:rPr lang="ko-KR" altLang="en-US" sz="2000" dirty="0">
                <a:solidFill>
                  <a:srgbClr val="FFFFFF"/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2000" dirty="0">
                <a:solidFill>
                  <a:srgbClr val="FFFFFF"/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3600" b="1" spc="300" dirty="0" err="1">
                <a:solidFill>
                  <a:srgbClr val="FFFFFF"/>
                </a:solidFill>
                <a:effectLst>
                  <a:glow rad="139700">
                    <a:srgbClr val="FFC000">
                      <a:alpha val="40000"/>
                    </a:srgbClr>
                  </a:glow>
                </a:effectLst>
                <a:latin typeface="Vladimir Script" panose="03050402040407070305" pitchFamily="66" charset="0"/>
              </a:rPr>
              <a:t>G</a:t>
            </a:r>
            <a:r>
              <a:rPr lang="ko-KR" altLang="en-US" sz="3200" spc="300" dirty="0" err="1">
                <a:solidFill>
                  <a:srgbClr val="FFFFFF"/>
                </a:solidFill>
                <a:effectLst>
                  <a:glow rad="139700">
                    <a:srgbClr val="FFC000">
                      <a:alpha val="40000"/>
                    </a:srgbClr>
                  </a:glow>
                </a:effectLst>
                <a:latin typeface="Vladimir Script" panose="03050402040407070305" pitchFamily="66" charset="0"/>
              </a:rPr>
              <a:t>it</a:t>
            </a:r>
            <a:r>
              <a:rPr lang="ko-KR" altLang="en-US" sz="3200" spc="300" dirty="0">
                <a:solidFill>
                  <a:srgbClr val="FFFFFF"/>
                </a:solidFill>
                <a:effectLst>
                  <a:glow rad="139700">
                    <a:srgbClr val="FFC000">
                      <a:alpha val="40000"/>
                    </a:srgbClr>
                  </a:glow>
                </a:effectLst>
                <a:latin typeface="Vladimir Script" panose="03050402040407070305" pitchFamily="66" charset="0"/>
              </a:rPr>
              <a:t> </a:t>
            </a:r>
            <a:r>
              <a:rPr lang="ko-KR" altLang="en-US" sz="3600" b="1" spc="300" dirty="0" err="1">
                <a:solidFill>
                  <a:srgbClr val="FFFFFF"/>
                </a:solidFill>
                <a:effectLst>
                  <a:glow rad="139700">
                    <a:srgbClr val="FFC000">
                      <a:alpha val="40000"/>
                    </a:srgbClr>
                  </a:glow>
                </a:effectLst>
                <a:latin typeface="Vladimir Script" panose="03050402040407070305" pitchFamily="66" charset="0"/>
              </a:rPr>
              <a:t>H</a:t>
            </a:r>
            <a:r>
              <a:rPr lang="ko-KR" altLang="en-US" sz="3200" spc="300" dirty="0" err="1">
                <a:solidFill>
                  <a:srgbClr val="FFFFFF"/>
                </a:solidFill>
                <a:effectLst>
                  <a:glow rad="139700">
                    <a:srgbClr val="FFC000">
                      <a:alpha val="40000"/>
                    </a:srgbClr>
                  </a:glow>
                </a:effectLst>
                <a:latin typeface="Vladimir Script" panose="03050402040407070305" pitchFamily="66" charset="0"/>
              </a:rPr>
              <a:t>ub</a:t>
            </a:r>
            <a:endParaRPr lang="ko-KR" altLang="en-US" sz="2000" spc="300" dirty="0">
              <a:solidFill>
                <a:srgbClr val="FFFFFF"/>
              </a:solidFill>
              <a:effectLst>
                <a:glow rad="139700">
                  <a:srgbClr val="FFC000">
                    <a:alpha val="40000"/>
                  </a:srgbClr>
                </a:glow>
              </a:effectLst>
              <a:latin typeface="Vladimir Script" panose="03050402040407070305" pitchFamily="66" charset="0"/>
            </a:endParaRP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752475" y="2792413"/>
            <a:ext cx="431958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latinLnBrk="0" hangingPunct="0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https://github.com/</a:t>
            </a:r>
            <a:b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Hyunibang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/</a:t>
            </a: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Comprehensive-design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grpSp>
        <p:nvGrpSpPr>
          <p:cNvPr id="12308" name="Group 20"/>
          <p:cNvGrpSpPr>
            <a:grpSpLocks/>
          </p:cNvGrpSpPr>
          <p:nvPr/>
        </p:nvGrpSpPr>
        <p:grpSpPr bwMode="auto">
          <a:xfrm>
            <a:off x="467544" y="2214637"/>
            <a:ext cx="1458913" cy="422275"/>
            <a:chOff x="338" y="1413"/>
            <a:chExt cx="919" cy="266"/>
          </a:xfrm>
          <a:effectLst>
            <a:glow rad="101600">
              <a:srgbClr val="FF0000">
                <a:alpha val="40000"/>
              </a:srgbClr>
            </a:glow>
          </a:effectLst>
        </p:grpSpPr>
        <p:sp>
          <p:nvSpPr>
            <p:cNvPr id="12305" name="Rectangle 17"/>
            <p:cNvSpPr>
              <a:spLocks noChangeArrowheads="1"/>
            </p:cNvSpPr>
            <p:nvPr/>
          </p:nvSpPr>
          <p:spPr bwMode="auto">
            <a:xfrm>
              <a:off x="338" y="1413"/>
              <a:ext cx="91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2000" dirty="0" err="1">
                  <a:solidFill>
                    <a:srgbClr val="FFFFFF"/>
                  </a:solidFill>
                  <a:latin typeface="Rage Italic" panose="03070502040507070304" pitchFamily="66" charset="0"/>
                </a:rPr>
                <a:t>Repository</a:t>
              </a:r>
              <a:endParaRPr lang="ko-KR" altLang="en-US" sz="2000" dirty="0">
                <a:solidFill>
                  <a:srgbClr val="FFFFFF"/>
                </a:solidFill>
                <a:latin typeface="Rage Italic" panose="03070502040507070304" pitchFamily="66" charset="0"/>
              </a:endParaRPr>
            </a:p>
          </p:txBody>
        </p:sp>
        <p:sp>
          <p:nvSpPr>
            <p:cNvPr id="12307" name="AutoShape 19"/>
            <p:cNvSpPr>
              <a:spLocks noChangeArrowheads="1"/>
            </p:cNvSpPr>
            <p:nvPr/>
          </p:nvSpPr>
          <p:spPr bwMode="auto">
            <a:xfrm flipH="1">
              <a:off x="340" y="1413"/>
              <a:ext cx="917" cy="266"/>
            </a:xfrm>
            <a:prstGeom prst="wedgeRectCallout">
              <a:avLst>
                <a:gd name="adj1" fmla="val -40296"/>
                <a:gd name="adj2" fmla="val 94310"/>
              </a:avLst>
            </a:prstGeom>
            <a:noFill/>
            <a:ln w="12700" cap="flat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836613" y="4473575"/>
            <a:ext cx="3213187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大 팀장 : </a:t>
            </a: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이태건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dixorjs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人 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팀원 : 이영현 </a:t>
            </a: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hyunibang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人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팀원 : 라정우 </a:t>
            </a: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LaJungWoo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12313" name="Picture 25" descr="fImage5130772741.pn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634" y="1362075"/>
            <a:ext cx="4487862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310" name="Group 22"/>
          <p:cNvGrpSpPr>
            <a:grpSpLocks/>
          </p:cNvGrpSpPr>
          <p:nvPr/>
        </p:nvGrpSpPr>
        <p:grpSpPr bwMode="auto">
          <a:xfrm>
            <a:off x="498475" y="3886200"/>
            <a:ext cx="1576388" cy="422275"/>
            <a:chOff x="314" y="2448"/>
            <a:chExt cx="993" cy="266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12311" name="Rectangle 23"/>
            <p:cNvSpPr>
              <a:spLocks noChangeArrowheads="1"/>
            </p:cNvSpPr>
            <p:nvPr/>
          </p:nvSpPr>
          <p:spPr bwMode="auto">
            <a:xfrm>
              <a:off x="314" y="2448"/>
              <a:ext cx="99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2000">
                  <a:solidFill>
                    <a:srgbClr val="FFFFFF"/>
                  </a:solidFill>
                  <a:latin typeface="Rage Italic" panose="03070502040507070304" pitchFamily="66" charset="0"/>
                </a:rPr>
                <a:t>Contributor</a:t>
              </a:r>
            </a:p>
          </p:txBody>
        </p:sp>
        <p:sp>
          <p:nvSpPr>
            <p:cNvPr id="12312" name="AutoShape 24"/>
            <p:cNvSpPr>
              <a:spLocks noChangeArrowheads="1"/>
            </p:cNvSpPr>
            <p:nvPr/>
          </p:nvSpPr>
          <p:spPr bwMode="auto">
            <a:xfrm flipH="1">
              <a:off x="341" y="2448"/>
              <a:ext cx="917" cy="266"/>
            </a:xfrm>
            <a:prstGeom prst="wedgeRectCallout">
              <a:avLst>
                <a:gd name="adj1" fmla="val -40296"/>
                <a:gd name="adj2" fmla="val 94310"/>
              </a:avLst>
            </a:prstGeom>
            <a:noFill/>
            <a:ln w="12700" cap="flat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5826125" y="3683000"/>
            <a:ext cx="3859213" cy="3125788"/>
            <a:chOff x="3670" y="2320"/>
            <a:chExt cx="2431" cy="1969"/>
          </a:xfrm>
        </p:grpSpPr>
        <p:sp>
          <p:nvSpPr>
            <p:cNvPr id="12292" name="AutoShape 4"/>
            <p:cNvSpPr>
              <a:spLocks noChangeArrowheads="1"/>
            </p:cNvSpPr>
            <p:nvPr/>
          </p:nvSpPr>
          <p:spPr bwMode="auto">
            <a:xfrm rot="16200000">
              <a:off x="3634" y="3548"/>
              <a:ext cx="410" cy="111"/>
            </a:xfrm>
            <a:prstGeom prst="rightArrow">
              <a:avLst>
                <a:gd name="adj1" fmla="val 50000"/>
                <a:gd name="adj2" fmla="val 49454"/>
              </a:avLst>
            </a:prstGeom>
            <a:solidFill>
              <a:srgbClr val="FFFFFF">
                <a:alpha val="20784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3" name="AutoShape 5"/>
            <p:cNvSpPr>
              <a:spLocks noChangeArrowheads="1"/>
            </p:cNvSpPr>
            <p:nvPr/>
          </p:nvSpPr>
          <p:spPr bwMode="auto">
            <a:xfrm rot="16200000">
              <a:off x="3847" y="3358"/>
              <a:ext cx="754" cy="148"/>
            </a:xfrm>
            <a:prstGeom prst="rightArrow">
              <a:avLst>
                <a:gd name="adj1" fmla="val 50000"/>
                <a:gd name="adj2" fmla="val 49696"/>
              </a:avLst>
            </a:prstGeom>
            <a:solidFill>
              <a:srgbClr val="FFFFFF">
                <a:alpha val="6627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4" name="AutoShape 6"/>
            <p:cNvSpPr>
              <a:spLocks noChangeArrowheads="1"/>
            </p:cNvSpPr>
            <p:nvPr/>
          </p:nvSpPr>
          <p:spPr bwMode="auto">
            <a:xfrm rot="16200000">
              <a:off x="4109" y="3152"/>
              <a:ext cx="1130" cy="184"/>
            </a:xfrm>
            <a:prstGeom prst="rightArrow">
              <a:avLst>
                <a:gd name="adj1" fmla="val 50000"/>
                <a:gd name="adj2" fmla="val 49699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5" name="AutoShape 7"/>
            <p:cNvSpPr>
              <a:spLocks noChangeArrowheads="1"/>
            </p:cNvSpPr>
            <p:nvPr/>
          </p:nvSpPr>
          <p:spPr bwMode="auto">
            <a:xfrm rot="16200000">
              <a:off x="3587" y="3652"/>
              <a:ext cx="240" cy="73"/>
            </a:xfrm>
            <a:prstGeom prst="rightArrow">
              <a:avLst>
                <a:gd name="adj1" fmla="val 50000"/>
                <a:gd name="adj2" fmla="val 50030"/>
              </a:avLst>
            </a:prstGeom>
            <a:solidFill>
              <a:srgbClr val="FFFFFF">
                <a:alpha val="1568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6" name="AutoShape 8"/>
            <p:cNvSpPr>
              <a:spLocks noChangeArrowheads="1"/>
            </p:cNvSpPr>
            <p:nvPr/>
          </p:nvSpPr>
          <p:spPr bwMode="auto">
            <a:xfrm rot="16200000">
              <a:off x="3738" y="3444"/>
              <a:ext cx="582" cy="147"/>
            </a:xfrm>
            <a:prstGeom prst="rightArrow">
              <a:avLst>
                <a:gd name="adj1" fmla="val 50000"/>
                <a:gd name="adj2" fmla="val 50021"/>
              </a:avLst>
            </a:prstGeom>
            <a:solidFill>
              <a:srgbClr val="FFFFFF">
                <a:alpha val="3764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7" name="AutoShape 9"/>
            <p:cNvSpPr>
              <a:spLocks noChangeArrowheads="1"/>
            </p:cNvSpPr>
            <p:nvPr/>
          </p:nvSpPr>
          <p:spPr bwMode="auto">
            <a:xfrm rot="16200000">
              <a:off x="3966" y="3238"/>
              <a:ext cx="959" cy="184"/>
            </a:xfrm>
            <a:prstGeom prst="rightArrow">
              <a:avLst>
                <a:gd name="adj1" fmla="val 50000"/>
                <a:gd name="adj2" fmla="val 49755"/>
              </a:avLst>
            </a:prstGeom>
            <a:solidFill>
              <a:srgbClr val="FFFFFF">
                <a:alpha val="7725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8" name="AutoShape 10"/>
            <p:cNvSpPr>
              <a:spLocks noChangeArrowheads="1"/>
            </p:cNvSpPr>
            <p:nvPr/>
          </p:nvSpPr>
          <p:spPr bwMode="auto">
            <a:xfrm rot="16200000">
              <a:off x="4997" y="3838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5137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9" name="AutoShape 11"/>
            <p:cNvSpPr>
              <a:spLocks noChangeArrowheads="1"/>
            </p:cNvSpPr>
            <p:nvPr/>
          </p:nvSpPr>
          <p:spPr bwMode="auto">
            <a:xfrm rot="16200000">
              <a:off x="5424" y="4132"/>
              <a:ext cx="205" cy="109"/>
            </a:xfrm>
            <a:prstGeom prst="rightArrow">
              <a:avLst>
                <a:gd name="adj1" fmla="val 50000"/>
                <a:gd name="adj2" fmla="val 50701"/>
              </a:avLst>
            </a:prstGeom>
            <a:solidFill>
              <a:srgbClr val="FFFFFF">
                <a:alpha val="20784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300" name="Oval 12"/>
            <p:cNvSpPr>
              <a:spLocks noChangeArrowheads="1"/>
            </p:cNvSpPr>
            <p:nvPr/>
          </p:nvSpPr>
          <p:spPr bwMode="auto">
            <a:xfrm>
              <a:off x="4497" y="2496"/>
              <a:ext cx="343" cy="34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301" name="Oval 13"/>
            <p:cNvSpPr>
              <a:spLocks noChangeArrowheads="1"/>
            </p:cNvSpPr>
            <p:nvPr/>
          </p:nvSpPr>
          <p:spPr bwMode="auto">
            <a:xfrm>
              <a:off x="5357" y="3889"/>
              <a:ext cx="343" cy="343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302" name="Text Box 14"/>
            <p:cNvSpPr txBox="1">
              <a:spLocks noChangeArrowheads="1"/>
            </p:cNvSpPr>
            <p:nvPr/>
          </p:nvSpPr>
          <p:spPr bwMode="auto">
            <a:xfrm>
              <a:off x="4201" y="2320"/>
              <a:ext cx="9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Rage Italic" panose="03070502040507070304" pitchFamily="66" charset="0"/>
                </a:rPr>
                <a:t>Max</a:t>
              </a:r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5787" y="3958"/>
              <a:ext cx="1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6" name="TextBox 7">
            <a:extLst>
              <a:ext uri="{FF2B5EF4-FFF2-40B4-BE49-F238E27FC236}">
                <a16:creationId xmlns:a16="http://schemas.microsoft.com/office/drawing/2014/main" id="{3251242F-7F63-458E-AAC1-F4F8A0506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125294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ChangeArrowheads="1"/>
          </p:cNvSpPr>
          <p:nvPr/>
        </p:nvSpPr>
        <p:spPr bwMode="auto">
          <a:xfrm>
            <a:off x="3357563" y="1643063"/>
            <a:ext cx="239553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15" name="Text Box 1027"/>
          <p:cNvSpPr txBox="1">
            <a:spLocks noChangeArrowheads="1"/>
          </p:cNvSpPr>
          <p:nvPr/>
        </p:nvSpPr>
        <p:spPr bwMode="auto">
          <a:xfrm>
            <a:off x="1928813" y="1643063"/>
            <a:ext cx="14398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3600">
                <a:solidFill>
                  <a:srgbClr val="000000"/>
                </a:solidFill>
                <a:latin typeface="Rage Italic" panose="03070502040507070304" pitchFamily="66" charset="0"/>
              </a:rPr>
              <a:t>Result</a:t>
            </a:r>
          </a:p>
        </p:txBody>
      </p:sp>
      <p:sp>
        <p:nvSpPr>
          <p:cNvPr id="13316" name="Rectangle 1028"/>
          <p:cNvSpPr>
            <a:spLocks noChangeArrowheads="1"/>
          </p:cNvSpPr>
          <p:nvPr/>
        </p:nvSpPr>
        <p:spPr bwMode="auto">
          <a:xfrm>
            <a:off x="3286125" y="5253038"/>
            <a:ext cx="3267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>
                <a:solidFill>
                  <a:srgbClr val="000000"/>
                </a:solidFill>
                <a:latin typeface="Rage Italic" panose="03070502040507070304" pitchFamily="66" charset="0"/>
              </a:rPr>
              <a:t>It was a result right enough.</a:t>
            </a:r>
          </a:p>
        </p:txBody>
      </p:sp>
      <p:sp>
        <p:nvSpPr>
          <p:cNvPr id="13317" name="Rectangle 1029"/>
          <p:cNvSpPr>
            <a:spLocks noChangeArrowheads="1"/>
          </p:cNvSpPr>
          <p:nvPr/>
        </p:nvSpPr>
        <p:spPr bwMode="auto">
          <a:xfrm>
            <a:off x="3286125" y="5572125"/>
            <a:ext cx="4392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>
                <a:solidFill>
                  <a:srgbClr val="000000"/>
                </a:solidFill>
                <a:latin typeface="Rage Italic" panose="03070502040507070304" pitchFamily="66" charset="0"/>
              </a:rPr>
              <a:t>The result was something of a surprise</a:t>
            </a:r>
          </a:p>
        </p:txBody>
      </p:sp>
      <p:sp>
        <p:nvSpPr>
          <p:cNvPr id="13318" name="Text Box 1030"/>
          <p:cNvSpPr txBox="1">
            <a:spLocks noChangeArrowheads="1"/>
          </p:cNvSpPr>
          <p:nvPr/>
        </p:nvSpPr>
        <p:spPr bwMode="auto">
          <a:xfrm>
            <a:off x="3311525" y="5097463"/>
            <a:ext cx="2617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80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파워포인트 클립아트</a:t>
            </a:r>
          </a:p>
        </p:txBody>
      </p:sp>
      <p:sp>
        <p:nvSpPr>
          <p:cNvPr id="13319" name="Text Box 1031"/>
          <p:cNvSpPr txBox="1">
            <a:spLocks noChangeArrowheads="1"/>
          </p:cNvSpPr>
          <p:nvPr/>
        </p:nvSpPr>
        <p:spPr bwMode="auto">
          <a:xfrm>
            <a:off x="2493120" y="328613"/>
            <a:ext cx="359104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6.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업무 분담</a:t>
            </a:r>
          </a:p>
        </p:txBody>
      </p:sp>
      <p:pic>
        <p:nvPicPr>
          <p:cNvPr id="13320" name="Picture 1032" descr="fImage19473764341.pn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563813"/>
            <a:ext cx="9075738" cy="4267200"/>
          </a:xfrm>
          <a:prstGeom prst="rect">
            <a:avLst/>
          </a:prstGeom>
          <a:noFill/>
          <a:ln w="19050" cap="flat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438364" y="328613"/>
            <a:ext cx="378982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7.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수행 일정 </a:t>
            </a:r>
          </a:p>
        </p:txBody>
      </p:sp>
      <p:pic>
        <p:nvPicPr>
          <p:cNvPr id="14339" name="Picture 3" descr="fImage1904706458467.pn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581275"/>
            <a:ext cx="9063038" cy="4230688"/>
          </a:xfrm>
          <a:prstGeom prst="rect">
            <a:avLst/>
          </a:prstGeom>
          <a:noFill/>
          <a:ln w="25400" cap="flat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56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026"/>
          <p:cNvSpPr txBox="1">
            <a:spLocks noChangeArrowheads="1"/>
          </p:cNvSpPr>
          <p:nvPr/>
        </p:nvSpPr>
        <p:spPr bwMode="auto">
          <a:xfrm>
            <a:off x="2916238" y="1435100"/>
            <a:ext cx="4838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3600" dirty="0" err="1">
                <a:solidFill>
                  <a:srgbClr val="000000"/>
                </a:solidFill>
                <a:latin typeface="Rage Italic" panose="03070502040507070304" pitchFamily="66" charset="0"/>
              </a:rPr>
              <a:t>Result</a:t>
            </a:r>
            <a:endParaRPr lang="ko-KR" altLang="en-US" sz="3600" dirty="0">
              <a:solidFill>
                <a:srgbClr val="000000"/>
              </a:solidFill>
              <a:latin typeface="Rage Italic" panose="03070502040507070304" pitchFamily="66" charset="0"/>
            </a:endParaRPr>
          </a:p>
        </p:txBody>
      </p:sp>
      <p:sp>
        <p:nvSpPr>
          <p:cNvPr id="15363" name="Rectangle 1027"/>
          <p:cNvSpPr>
            <a:spLocks noChangeArrowheads="1"/>
          </p:cNvSpPr>
          <p:nvPr/>
        </p:nvSpPr>
        <p:spPr bwMode="auto">
          <a:xfrm>
            <a:off x="3286125" y="5253038"/>
            <a:ext cx="3267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dirty="0" err="1">
                <a:solidFill>
                  <a:srgbClr val="000000"/>
                </a:solidFill>
                <a:latin typeface="Rage Italic" panose="03070502040507070304" pitchFamily="66" charset="0"/>
              </a:rPr>
              <a:t>It</a:t>
            </a:r>
            <a:r>
              <a:rPr lang="ko-KR" altLang="en-US" sz="2400" dirty="0">
                <a:solidFill>
                  <a:srgbClr val="000000"/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400" dirty="0" err="1">
                <a:solidFill>
                  <a:srgbClr val="000000"/>
                </a:solidFill>
                <a:latin typeface="Rage Italic" panose="03070502040507070304" pitchFamily="66" charset="0"/>
              </a:rPr>
              <a:t>was</a:t>
            </a:r>
            <a:r>
              <a:rPr lang="ko-KR" altLang="en-US" sz="2400" dirty="0">
                <a:solidFill>
                  <a:srgbClr val="000000"/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400" dirty="0" err="1">
                <a:solidFill>
                  <a:srgbClr val="000000"/>
                </a:solidFill>
                <a:latin typeface="Rage Italic" panose="03070502040507070304" pitchFamily="66" charset="0"/>
              </a:rPr>
              <a:t>a</a:t>
            </a:r>
            <a:r>
              <a:rPr lang="ko-KR" altLang="en-US" sz="2400" dirty="0">
                <a:solidFill>
                  <a:srgbClr val="000000"/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400" dirty="0" err="1">
                <a:solidFill>
                  <a:srgbClr val="000000"/>
                </a:solidFill>
                <a:latin typeface="Rage Italic" panose="03070502040507070304" pitchFamily="66" charset="0"/>
              </a:rPr>
              <a:t>result</a:t>
            </a:r>
            <a:r>
              <a:rPr lang="ko-KR" altLang="en-US" sz="2400" dirty="0">
                <a:solidFill>
                  <a:srgbClr val="000000"/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400" dirty="0" err="1">
                <a:solidFill>
                  <a:srgbClr val="000000"/>
                </a:solidFill>
                <a:latin typeface="Rage Italic" panose="03070502040507070304" pitchFamily="66" charset="0"/>
              </a:rPr>
              <a:t>right</a:t>
            </a:r>
            <a:r>
              <a:rPr lang="ko-KR" altLang="en-US" sz="2400" dirty="0">
                <a:solidFill>
                  <a:srgbClr val="000000"/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400" dirty="0" err="1">
                <a:solidFill>
                  <a:srgbClr val="000000"/>
                </a:solidFill>
                <a:latin typeface="Rage Italic" panose="03070502040507070304" pitchFamily="66" charset="0"/>
              </a:rPr>
              <a:t>enough</a:t>
            </a:r>
            <a:r>
              <a:rPr lang="ko-KR" altLang="en-US" sz="2400" dirty="0">
                <a:solidFill>
                  <a:srgbClr val="000000"/>
                </a:solidFill>
                <a:latin typeface="Rage Italic" panose="03070502040507070304" pitchFamily="66" charset="0"/>
              </a:rPr>
              <a:t>.</a:t>
            </a:r>
          </a:p>
        </p:txBody>
      </p:sp>
      <p:sp>
        <p:nvSpPr>
          <p:cNvPr id="15364" name="Rectangle 1028"/>
          <p:cNvSpPr>
            <a:spLocks noChangeArrowheads="1"/>
          </p:cNvSpPr>
          <p:nvPr/>
        </p:nvSpPr>
        <p:spPr bwMode="auto">
          <a:xfrm>
            <a:off x="3286125" y="5572125"/>
            <a:ext cx="4392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>
                <a:solidFill>
                  <a:srgbClr val="000000"/>
                </a:solidFill>
                <a:latin typeface="Rage Italic" panose="03070502040507070304" pitchFamily="66" charset="0"/>
              </a:rPr>
              <a:t>The result was something of a surprise</a:t>
            </a:r>
          </a:p>
        </p:txBody>
      </p:sp>
      <p:sp>
        <p:nvSpPr>
          <p:cNvPr id="15365" name="Text Box 1029"/>
          <p:cNvSpPr txBox="1">
            <a:spLocks noChangeArrowheads="1"/>
          </p:cNvSpPr>
          <p:nvPr/>
        </p:nvSpPr>
        <p:spPr bwMode="auto">
          <a:xfrm>
            <a:off x="1033463" y="260648"/>
            <a:ext cx="6954837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66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8. </a:t>
            </a:r>
            <a:r>
              <a:rPr lang="ko-KR" altLang="en-US" sz="4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필요 기술 및 참고문헌</a:t>
            </a:r>
          </a:p>
        </p:txBody>
      </p:sp>
      <p:pic>
        <p:nvPicPr>
          <p:cNvPr id="15366" name="Picture 1030" descr="fImage2843206506334.jpg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08250"/>
            <a:ext cx="2757488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 Box 1031"/>
          <p:cNvSpPr txBox="1">
            <a:spLocks noChangeArrowheads="1"/>
          </p:cNvSpPr>
          <p:nvPr/>
        </p:nvSpPr>
        <p:spPr bwMode="auto">
          <a:xfrm>
            <a:off x="2944688" y="2036837"/>
            <a:ext cx="531587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buClr>
                <a:srgbClr val="FFFFFF"/>
              </a:buClr>
              <a:buSzPct val="100000"/>
              <a:buFont typeface="Wingdings" panose="05000000000000000000" pitchFamily="2" charset="2"/>
              <a:buChar char="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ja-JP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현대자동차 쏘나타 </a:t>
            </a:r>
            <a:r>
              <a:rPr lang="ko-KR" altLang="ja-JP" dirty="0" err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브릴리언트</a:t>
            </a:r>
            <a:r>
              <a:rPr lang="ko-KR" altLang="ja-JP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사운드 프로젝트</a:t>
            </a:r>
          </a:p>
          <a:p>
            <a:pPr latinLnBrk="0"/>
            <a:r>
              <a:rPr lang="en-US" altLang="ja-JP" sz="1500" dirty="0">
                <a:solidFill>
                  <a:srgbClr val="000000"/>
                </a:solidFill>
                <a:latin typeface="나눔바른고딕" charset="-127"/>
                <a:ea typeface="나눔바른고딕" charset="-127"/>
              </a:rPr>
              <a:t>    </a:t>
            </a:r>
            <a:r>
              <a:rPr lang="ja-JP" altLang="ko-KR" sz="1500" dirty="0">
                <a:solidFill>
                  <a:srgbClr val="000000"/>
                </a:solidFill>
                <a:latin typeface="나눔바른고딕" charset="-127"/>
                <a:ea typeface="나눔바른고딕" charset="-127"/>
              </a:rPr>
              <a:t>http://blog.naver.com/apexism/30189130121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fImage706426526500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61517"/>
            <a:ext cx="9193213" cy="6946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107504" y="692696"/>
            <a:ext cx="360547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6600" dirty="0" err="1">
                <a:solidFill>
                  <a:srgbClr val="F2F2F2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  <a:latin typeface="Gabriola" panose="04040605051002020D02" pitchFamily="82" charset="0"/>
              </a:rPr>
              <a:t>Team</a:t>
            </a:r>
            <a:r>
              <a:rPr lang="ko-KR" altLang="en-US" sz="6600" dirty="0">
                <a:solidFill>
                  <a:srgbClr val="F2F2F2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  <a:latin typeface="Gabriola" panose="04040605051002020D02" pitchFamily="82" charset="0"/>
              </a:rPr>
              <a:t>  </a:t>
            </a:r>
            <a:r>
              <a:rPr lang="ko-KR" altLang="en-US" sz="6600" dirty="0" err="1">
                <a:solidFill>
                  <a:srgbClr val="F2F2F2"/>
                </a:solidFill>
                <a:effectLst>
                  <a:glow rad="101600">
                    <a:srgbClr val="00B0F0">
                      <a:alpha val="35000"/>
                    </a:srgbClr>
                  </a:glow>
                </a:effectLst>
                <a:latin typeface="Gabriola" panose="04040605051002020D02" pitchFamily="82" charset="0"/>
              </a:rPr>
              <a:t>Jin</a:t>
            </a:r>
            <a:r>
              <a:rPr lang="ko-KR" altLang="en-US" sz="6600" dirty="0">
                <a:solidFill>
                  <a:srgbClr val="F2F2F2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  <a:latin typeface="Gabriola" panose="04040605051002020D02" pitchFamily="82" charset="0"/>
              </a:rPr>
              <a:t> </a:t>
            </a:r>
            <a:r>
              <a:rPr lang="ko-KR" altLang="en-US" sz="6600" dirty="0">
                <a:solidFill>
                  <a:srgbClr val="F2F2F2"/>
                </a:solidFill>
                <a:effectLst>
                  <a:glow rad="139700">
                    <a:srgbClr val="92D050">
                      <a:alpha val="40000"/>
                    </a:srgbClr>
                  </a:glow>
                </a:effectLst>
                <a:latin typeface="Gabriola" panose="04040605051002020D02" pitchFamily="82" charset="0"/>
              </a:rPr>
              <a:t>Air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5118100" y="5822950"/>
            <a:ext cx="209704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</a:t>
            </a:r>
            <a:r>
              <a:rPr lang="en-US" altLang="ko-KR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027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이태건</a:t>
            </a:r>
          </a:p>
          <a:p>
            <a:pPr eaLnBrk="0" latinLnBrk="0" hangingPunct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</a:t>
            </a:r>
            <a:r>
              <a:rPr lang="en-US" altLang="ko-KR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021</a:t>
            </a:r>
            <a:r>
              <a:rPr lang="en-US" altLang="ko-KR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이영현</a:t>
            </a:r>
          </a:p>
          <a:p>
            <a:pPr eaLnBrk="0" latinLnBrk="0" hangingPunct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2013154013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dirty="0" err="1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라정우</a:t>
            </a:r>
            <a:endParaRPr lang="ko-KR" altLang="en-US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5118100" y="5541963"/>
            <a:ext cx="162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컴퓨터 공학과</a:t>
            </a: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7478713" y="5445224"/>
            <a:ext cx="1651414" cy="86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지도교수 </a:t>
            </a:r>
          </a:p>
          <a:p>
            <a:pPr eaLnBrk="0" latinLnBrk="0" hangingPunct="0">
              <a:lnSpc>
                <a:spcPct val="150000"/>
              </a:lnSpc>
            </a:pP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전광일 교수님</a:t>
            </a:r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 rot="21448242">
            <a:off x="4781086" y="3898632"/>
            <a:ext cx="3584636" cy="1107996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6600" dirty="0" err="1">
                <a:solidFill>
                  <a:srgbClr val="F2F2F2">
                    <a:alpha val="70000"/>
                  </a:srgbClr>
                </a:solidFill>
                <a:latin typeface="Gabriola" panose="04040605051002020D02" pitchFamily="82" charset="0"/>
              </a:rPr>
              <a:t>Thank</a:t>
            </a:r>
            <a:r>
              <a:rPr lang="ko-KR" altLang="en-US" sz="6600" dirty="0" err="1">
                <a:solidFill>
                  <a:srgbClr val="F2F2F2"/>
                </a:solidFill>
                <a:latin typeface="Gabriola" panose="04040605051002020D02" pitchFamily="82" charset="0"/>
              </a:rPr>
              <a:t>s</a:t>
            </a:r>
            <a:r>
              <a:rPr lang="ko-KR" altLang="en-US" sz="6600" dirty="0">
                <a:solidFill>
                  <a:srgbClr val="F2F2F2">
                    <a:alpha val="70000"/>
                  </a:srgbClr>
                </a:solidFill>
                <a:latin typeface="Gabriola" panose="04040605051002020D02" pitchFamily="82" charset="0"/>
              </a:rPr>
              <a:t> </a:t>
            </a:r>
            <a:r>
              <a:rPr lang="ko-KR" altLang="en-US" sz="6600" dirty="0" err="1">
                <a:solidFill>
                  <a:srgbClr val="F2F2F2">
                    <a:alpha val="70000"/>
                  </a:srgbClr>
                </a:solidFill>
                <a:latin typeface="Gabriola" panose="04040605051002020D02" pitchFamily="82" charset="0"/>
              </a:rPr>
              <a:t>you</a:t>
            </a:r>
            <a:r>
              <a:rPr lang="ko-KR" altLang="en-US" sz="6600" dirty="0">
                <a:solidFill>
                  <a:srgbClr val="F2F2F2">
                    <a:alpha val="70000"/>
                  </a:srgbClr>
                </a:solidFill>
                <a:latin typeface="Gabriola" panose="04040605051002020D02" pitchFamily="82" charset="0"/>
              </a:rPr>
              <a:t> </a:t>
            </a:r>
            <a:r>
              <a:rPr lang="en-US" altLang="ko-KR" sz="6600" dirty="0">
                <a:solidFill>
                  <a:srgbClr val="F2F2F2">
                    <a:alpha val="70000"/>
                  </a:srgbClr>
                </a:solidFill>
                <a:latin typeface="Gabriola" panose="04040605051002020D02" pitchFamily="82" charset="0"/>
              </a:rPr>
              <a:t>/</a:t>
            </a:r>
            <a:endParaRPr lang="ko-KR" altLang="en-US" sz="6600" dirty="0">
              <a:solidFill>
                <a:srgbClr val="F2F2F2">
                  <a:alpha val="70000"/>
                </a:srgbClr>
              </a:solidFill>
              <a:latin typeface="Gabriola" panose="04040605051002020D02" pitchFamily="82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E123811A-2CD5-485A-AE95-40F4CC82E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 err="1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</a:t>
            </a:r>
            <a:r>
              <a:rPr lang="en-US" altLang="ko-KR" sz="2000" dirty="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, explain about the pictures.</a:t>
            </a:r>
            <a:endParaRPr lang="ko-KR" altLang="en-US" sz="2000" dirty="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CD3CAF1C-32DF-4A0B-9DCF-CC2C92AB7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-32464"/>
            <a:ext cx="33845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b="1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D</a:t>
            </a:r>
            <a:r>
              <a:rPr lang="en-US" altLang="ko-KR" sz="2800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on’t </a:t>
            </a:r>
            <a:r>
              <a:rPr lang="en-US" altLang="ko-KR" b="1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G</a:t>
            </a:r>
            <a:r>
              <a:rPr lang="en-US" altLang="ko-KR" sz="2800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ive Up !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800" b="1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Y</a:t>
            </a:r>
            <a:r>
              <a:rPr lang="en-US" altLang="ko-KR" sz="2400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ou can do it !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Open the Door.</a:t>
            </a:r>
            <a:endParaRPr lang="ko-KR" altLang="en-US" sz="2800" spc="300" dirty="0">
              <a:solidFill>
                <a:schemeClr val="bg1"/>
              </a:solidFill>
              <a:latin typeface="Bradley Hand ITC" panose="03070402050302030203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2C901A-F645-48D3-9896-80F39B4AAB8D}"/>
              </a:ext>
            </a:extLst>
          </p:cNvPr>
          <p:cNvGrpSpPr/>
          <p:nvPr/>
        </p:nvGrpSpPr>
        <p:grpSpPr>
          <a:xfrm>
            <a:off x="2339752" y="1901861"/>
            <a:ext cx="3870712" cy="1323439"/>
            <a:chOff x="2657450" y="1852473"/>
            <a:chExt cx="3870712" cy="1323439"/>
          </a:xfrm>
        </p:grpSpPr>
        <p:grpSp>
          <p:nvGrpSpPr>
            <p:cNvPr id="3089" name="Group 17"/>
            <p:cNvGrpSpPr>
              <a:grpSpLocks/>
            </p:cNvGrpSpPr>
            <p:nvPr/>
          </p:nvGrpSpPr>
          <p:grpSpPr bwMode="auto">
            <a:xfrm>
              <a:off x="2657450" y="2203847"/>
              <a:ext cx="3683000" cy="917575"/>
              <a:chOff x="1639" y="1581"/>
              <a:chExt cx="2320" cy="578"/>
            </a:xfrm>
          </p:grpSpPr>
          <p:sp>
            <p:nvSpPr>
              <p:cNvPr id="3090" name="Text Box 18"/>
              <p:cNvSpPr txBox="1">
                <a:spLocks noChangeArrowheads="1"/>
              </p:cNvSpPr>
              <p:nvPr/>
            </p:nvSpPr>
            <p:spPr bwMode="auto">
              <a:xfrm>
                <a:off x="1639" y="1581"/>
                <a:ext cx="1797" cy="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39700" prst="cross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pPr eaLnBrk="0" latinLnBrk="0" hangingPunct="0"/>
                <a:r>
                  <a:rPr lang="ko-KR" altLang="en-US" sz="4800" dirty="0">
                    <a:solidFill>
                      <a:srgbClr val="F2F2F2">
                        <a:alpha val="60000"/>
                      </a:srgbClr>
                    </a:solidFill>
                    <a:effectLst>
                      <a:glow rad="101600">
                        <a:srgbClr val="FF0000">
                          <a:alpha val="40000"/>
                        </a:srgbClr>
                      </a:glo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  <a:cs typeface="서울남산체 세로쓰기" charset="0"/>
                  </a:rPr>
                  <a:t>그</a:t>
                </a:r>
                <a:r>
                  <a:rPr lang="ko-KR" altLang="en-US" sz="4800" dirty="0">
                    <a:solidFill>
                      <a:srgbClr val="F2F2F2">
                        <a:alpha val="60000"/>
                      </a:srgbClr>
                    </a:solidFill>
                    <a:effectLst>
                      <a:glow rad="101600">
                        <a:srgbClr val="FFC000">
                          <a:alpha val="40000"/>
                        </a:srgbClr>
                      </a:glo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  <a:cs typeface="서울남산체 세로쓰기" charset="0"/>
                  </a:rPr>
                  <a:t>래</a:t>
                </a:r>
                <a:r>
                  <a:rPr lang="ko-KR" altLang="en-US" sz="4800" dirty="0">
                    <a:solidFill>
                      <a:srgbClr val="F2F2F2">
                        <a:alpha val="60000"/>
                      </a:srgbClr>
                    </a:solidFill>
                    <a:effectLst>
                      <a:glow rad="101600">
                        <a:srgbClr val="00B050">
                          <a:alpha val="40000"/>
                        </a:srgbClr>
                      </a:glo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  <a:cs typeface="서울남산체 세로쓰기" charset="0"/>
                  </a:rPr>
                  <a:t>픽</a:t>
                </a:r>
                <a:r>
                  <a:rPr lang="ko-KR" altLang="en-US" sz="4800" dirty="0">
                    <a:solidFill>
                      <a:srgbClr val="F2F2F2">
                        <a:alpha val="60000"/>
                      </a:srgb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  <a:cs typeface="서울남산체 세로쓰기" charset="0"/>
                  </a:rPr>
                  <a:t> </a:t>
                </a:r>
                <a:r>
                  <a:rPr lang="ko-KR" altLang="en-US" sz="4800" dirty="0">
                    <a:solidFill>
                      <a:srgbClr val="F2F2F2">
                        <a:alpha val="60000"/>
                      </a:srgbClr>
                    </a:solidFill>
                    <a:effectLst>
                      <a:glow rad="101600">
                        <a:srgbClr val="00B0F0">
                          <a:alpha val="40000"/>
                        </a:srgbClr>
                      </a:glo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  <a:cs typeface="서울남산체 세로쓰기" charset="0"/>
                  </a:rPr>
                  <a:t>악</a:t>
                </a:r>
                <a:endParaRPr lang="ko-KR" altLang="en-US" sz="4800" b="1" dirty="0">
                  <a:solidFill>
                    <a:srgbClr val="F2F2F2">
                      <a:alpha val="60000"/>
                    </a:srgbClr>
                  </a:solidFill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  <a:latin typeface="HY엽서L" panose="02030600000101010101" pitchFamily="18" charset="-127"/>
                  <a:ea typeface="HY엽서L" panose="02030600000101010101" pitchFamily="18" charset="-127"/>
                  <a:cs typeface="서울남산체 세로쓰기" charset="0"/>
                </a:endParaRPr>
              </a:p>
            </p:txBody>
          </p:sp>
          <p:sp>
            <p:nvSpPr>
              <p:cNvPr id="3091" name="Rectangle 19"/>
              <p:cNvSpPr>
                <a:spLocks noChangeArrowheads="1"/>
              </p:cNvSpPr>
              <p:nvPr/>
            </p:nvSpPr>
            <p:spPr bwMode="auto">
              <a:xfrm>
                <a:off x="1818" y="1649"/>
                <a:ext cx="2141" cy="510"/>
              </a:xfrm>
              <a:prstGeom prst="rect">
                <a:avLst/>
              </a:prstGeom>
              <a:noFill/>
              <a:ln w="25400" cap="flat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3072F5A-37CC-4568-B14D-56211DD51682}"/>
                </a:ext>
              </a:extLst>
            </p:cNvPr>
            <p:cNvSpPr txBox="1"/>
            <p:nvPr/>
          </p:nvSpPr>
          <p:spPr>
            <a:xfrm rot="20699430">
              <a:off x="5336810" y="1852473"/>
              <a:ext cx="119135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0" b="1" dirty="0">
                  <a:solidFill>
                    <a:srgbClr val="F2F2F2">
                      <a:alpha val="60000"/>
                    </a:srgbClr>
                  </a:solidFill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  <a:latin typeface="HY엽서L" panose="02030600000101010101" pitchFamily="18" charset="-127"/>
                  <a:ea typeface="HY엽서L" panose="02030600000101010101" pitchFamily="18" charset="-127"/>
                  <a:cs typeface="서울남산체 세로쓰기" charset="0"/>
                </a:rPr>
                <a:t>기</a:t>
              </a:r>
              <a:endParaRPr lang="ko-KR" altLang="en-US" sz="80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9" descr="fImage406611628467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4665"/>
            <a:ext cx="2643188" cy="1708151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9960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3" descr="fImage1236691665724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043488"/>
            <a:ext cx="1738313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 Box 15"/>
          <p:cNvSpPr txBox="1">
            <a:spLocks noChangeArrowheads="1"/>
          </p:cNvSpPr>
          <p:nvPr/>
        </p:nvSpPr>
        <p:spPr bwMode="auto">
          <a:xfrm>
            <a:off x="926678" y="1897082"/>
            <a:ext cx="6597650" cy="412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>
              <a:spcBef>
                <a:spcPct val="0"/>
              </a:spcBef>
              <a:buClr>
                <a:srgbClr val="FFFFFF"/>
              </a:buClr>
              <a:buNone/>
            </a:pPr>
            <a:endParaRPr lang="ko-KR" altLang="en-US" sz="24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en-US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lnSpc>
                <a:spcPct val="150000"/>
              </a:lnSpc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음악은 가장 기본적인 문화.</a:t>
            </a:r>
          </a:p>
          <a:p>
            <a:pPr eaLnBrk="1" latinLnBrk="0">
              <a:lnSpc>
                <a:spcPct val="150000"/>
              </a:lnSpc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한국에서 음악은 빼놓을 수 없는 문화.</a:t>
            </a:r>
          </a:p>
          <a:p>
            <a:pPr eaLnBrk="1" latinLnBrk="0">
              <a:lnSpc>
                <a:spcPct val="150000"/>
              </a:lnSpc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사람들 대부분은 악기를 다룬 경험이 있다.</a:t>
            </a: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en-US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lnSpc>
                <a:spcPct val="150000"/>
              </a:lnSpc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청각 장애인은 </a:t>
            </a:r>
            <a:r>
              <a:rPr lang="ko-KR" altLang="en-US" sz="1800" b="1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소리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를 </a:t>
            </a:r>
            <a:r>
              <a:rPr lang="ko-KR" altLang="en-US" sz="1800" b="1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듣지 못함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eaLnBrk="1" latinLnBrk="0">
              <a:lnSpc>
                <a:spcPct val="150000"/>
              </a:lnSpc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실시간으로 진행되는 </a:t>
            </a:r>
            <a:r>
              <a:rPr lang="ko-KR" altLang="en-US" sz="1800" b="1" dirty="0">
                <a:solidFill>
                  <a:srgbClr val="00B05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음악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을 </a:t>
            </a:r>
            <a:r>
              <a:rPr lang="ko-KR" altLang="en-US" sz="1800" b="1" dirty="0">
                <a:solidFill>
                  <a:srgbClr val="00B05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느낄 수 없음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eaLnBrk="1" latinLnBrk="0">
              <a:lnSpc>
                <a:spcPct val="150000"/>
              </a:lnSpc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악기를 배우는 것에 다소 어려움 발생.</a:t>
            </a: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en-US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청각 장애인이 음악을 느낄 </a:t>
            </a:r>
            <a:r>
              <a:rPr lang="ko-KR" altLang="en-US" sz="1800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스마트 보조 기술(</a:t>
            </a:r>
            <a:r>
              <a:rPr lang="en-US" altLang="ko-KR" sz="1800" b="1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A</a:t>
            </a:r>
            <a:r>
              <a:rPr lang="ko-KR" altLang="en-US" sz="1800" b="1" dirty="0" err="1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pp</a:t>
            </a:r>
            <a:r>
              <a:rPr lang="ko-KR" altLang="en-US" sz="1800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) 부족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</p:txBody>
      </p:sp>
      <p:sp>
        <p:nvSpPr>
          <p:cNvPr id="5127" name="Text Box 17"/>
          <p:cNvSpPr txBox="1">
            <a:spLocks noChangeArrowheads="1"/>
          </p:cNvSpPr>
          <p:nvPr/>
        </p:nvSpPr>
        <p:spPr bwMode="auto">
          <a:xfrm>
            <a:off x="2478975" y="363538"/>
            <a:ext cx="526137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졸업 연구 개요</a:t>
            </a:r>
            <a:endParaRPr lang="ko-KR" altLang="en-US" sz="5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5128" name="Picture 8" descr="fImage2364131141.png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561" y="1916832"/>
            <a:ext cx="1185863" cy="1201738"/>
          </a:xfrm>
          <a:prstGeom prst="rect">
            <a:avLst/>
          </a:prstGeom>
          <a:noFill/>
          <a:ln>
            <a:noFill/>
          </a:ln>
          <a:effectLst>
            <a:glow rad="63500">
              <a:srgbClr val="FF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38CF0C-2174-4C38-ADB0-6844A085C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9FFD72-5C0D-459B-A1AF-3829B5E94F79}"/>
              </a:ext>
            </a:extLst>
          </p:cNvPr>
          <p:cNvSpPr txBox="1"/>
          <p:nvPr/>
        </p:nvSpPr>
        <p:spPr>
          <a:xfrm>
            <a:off x="323528" y="1825660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연구 개발 배경</a:t>
            </a:r>
            <a:endParaRPr lang="ko-KR" altLang="en-US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8"/>
          <p:cNvSpPr txBox="1">
            <a:spLocks noChangeArrowheads="1"/>
          </p:cNvSpPr>
          <p:nvPr/>
        </p:nvSpPr>
        <p:spPr bwMode="auto">
          <a:xfrm>
            <a:off x="615950" y="2814638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/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Plz, explain about the pictures.</a:t>
            </a:r>
          </a:p>
        </p:txBody>
      </p:sp>
      <p:pic>
        <p:nvPicPr>
          <p:cNvPr id="6147" name="Picture 9" descr="fImage406611628467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4665"/>
            <a:ext cx="2643188" cy="1708151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9960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10" descr="fImage1119141636334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678238"/>
            <a:ext cx="1738313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13" descr="fImage1236691665724.pn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043488"/>
            <a:ext cx="1738313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 Box 15"/>
          <p:cNvSpPr txBox="1">
            <a:spLocks noChangeArrowheads="1"/>
          </p:cNvSpPr>
          <p:nvPr/>
        </p:nvSpPr>
        <p:spPr bwMode="auto">
          <a:xfrm>
            <a:off x="743408" y="1988840"/>
            <a:ext cx="6599238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>
              <a:spcBef>
                <a:spcPct val="0"/>
              </a:spcBef>
              <a:buClr>
                <a:srgbClr val="FFFFFF"/>
              </a:buClr>
              <a:buNone/>
            </a:pPr>
            <a:endParaRPr lang="ko-KR" altLang="en-US" sz="24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en-US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청각 장애인이 건반 디스플레이를 통해 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음악을 연주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en-US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en-US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청각 장애인이 음악에 </a:t>
            </a:r>
            <a:r>
              <a:rPr lang="ko-KR" altLang="en-US" sz="2000" dirty="0">
                <a:solidFill>
                  <a:srgbClr val="00B05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몰입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할 수 있도록 </a:t>
            </a:r>
            <a:r>
              <a:rPr lang="ko-KR" altLang="en-US" sz="1800" dirty="0">
                <a:solidFill>
                  <a:srgbClr val="00B05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그래픽 표현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en-US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en-US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프로그램은 청각 장애인이 </a:t>
            </a:r>
            <a:r>
              <a:rPr lang="ko-KR" altLang="en-US" sz="2000" b="1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작곡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까지 할 수 있도록 </a:t>
            </a:r>
            <a:r>
              <a:rPr lang="ko-KR" altLang="en-US" sz="1800" b="1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보조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en-US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en-US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궁극적으로 청각 장애인의 </a:t>
            </a:r>
            <a:r>
              <a:rPr lang="ko-KR" altLang="en-US" sz="20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삶</a:t>
            </a:r>
            <a:r>
              <a:rPr lang="ko-KR" altLang="en-US" sz="18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의 질 </a:t>
            </a:r>
            <a:r>
              <a:rPr lang="ko-KR" altLang="en-US" sz="18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향상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  <a:endParaRPr lang="ko-KR" altLang="en-US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en-US" sz="1800" dirty="0">
              <a:solidFill>
                <a:srgbClr val="030000"/>
              </a:solidFill>
            </a:endParaRPr>
          </a:p>
        </p:txBody>
      </p:sp>
      <p:pic>
        <p:nvPicPr>
          <p:cNvPr id="6153" name="Picture 9" descr="fImage1146431041.png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1955800"/>
            <a:ext cx="1022350" cy="1038225"/>
          </a:xfrm>
          <a:prstGeom prst="rect">
            <a:avLst/>
          </a:prstGeom>
          <a:noFill/>
          <a:ln>
            <a:noFill/>
          </a:ln>
          <a:effectLst>
            <a:glow rad="63500">
              <a:srgbClr val="FFC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7">
            <a:extLst>
              <a:ext uri="{FF2B5EF4-FFF2-40B4-BE49-F238E27FC236}">
                <a16:creationId xmlns:a16="http://schemas.microsoft.com/office/drawing/2014/main" id="{65B39D31-0B0C-4A1C-8F4E-D6CB2FE33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10" name="Text Box 17">
            <a:extLst>
              <a:ext uri="{FF2B5EF4-FFF2-40B4-BE49-F238E27FC236}">
                <a16:creationId xmlns:a16="http://schemas.microsoft.com/office/drawing/2014/main" id="{85EA8C5C-AFBB-448E-AB8B-2B751D8BC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975" y="363538"/>
            <a:ext cx="526137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졸업 연구 개요</a:t>
            </a:r>
            <a:endParaRPr lang="ko-KR" altLang="en-US" sz="5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7CF8D0-3714-4071-B779-8918CD476F47}"/>
              </a:ext>
            </a:extLst>
          </p:cNvPr>
          <p:cNvSpPr txBox="1"/>
          <p:nvPr/>
        </p:nvSpPr>
        <p:spPr>
          <a:xfrm>
            <a:off x="323528" y="1772816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연구 개발 목표</a:t>
            </a:r>
            <a:endParaRPr lang="ko-KR" altLang="en-US" sz="2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9" descr="fImage406611628467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4665"/>
            <a:ext cx="2643188" cy="1708151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9960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10" descr="fImage1119141636334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678238"/>
            <a:ext cx="1738313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11" descr="fImage725821646500.pn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5043488"/>
            <a:ext cx="1743075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3" descr="fImage123669166572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043488"/>
            <a:ext cx="1738313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1" descr="fImage98313126334.png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75" y="1755775"/>
            <a:ext cx="1455738" cy="1460500"/>
          </a:xfrm>
          <a:prstGeom prst="rect">
            <a:avLst/>
          </a:prstGeom>
          <a:noFill/>
          <a:ln>
            <a:noFill/>
          </a:ln>
          <a:effectLst>
            <a:glow rad="63500">
              <a:srgbClr val="00B05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id="{6AE61BA0-9E25-41A7-9F24-70113BCD0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197302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21A82233-672B-44B7-ADCA-3A912BFE1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975" y="363538"/>
            <a:ext cx="526137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졸업 연구 개요</a:t>
            </a:r>
            <a:endParaRPr lang="ko-KR" altLang="en-US" sz="5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EF8D99-F618-442F-A119-94FF1EFEA395}"/>
              </a:ext>
            </a:extLst>
          </p:cNvPr>
          <p:cNvSpPr txBox="1"/>
          <p:nvPr/>
        </p:nvSpPr>
        <p:spPr>
          <a:xfrm>
            <a:off x="179512" y="1753652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연구 개발 기대 효과</a:t>
            </a:r>
            <a:endParaRPr lang="ko-KR" altLang="en-US" sz="28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01429B8-9841-410D-A73F-45E108129ED9}"/>
              </a:ext>
            </a:extLst>
          </p:cNvPr>
          <p:cNvSpPr/>
          <p:nvPr/>
        </p:nvSpPr>
        <p:spPr>
          <a:xfrm>
            <a:off x="1430083" y="2533554"/>
            <a:ext cx="1667669" cy="91606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그래픽 체계</a:t>
            </a:r>
            <a:endParaRPr lang="en-US" altLang="ko-KR" dirty="0"/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청각의 시각화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29BC8F7-C768-4CED-9B29-3BCFE83218E3}"/>
              </a:ext>
            </a:extLst>
          </p:cNvPr>
          <p:cNvSpPr/>
          <p:nvPr/>
        </p:nvSpPr>
        <p:spPr>
          <a:xfrm>
            <a:off x="4427984" y="1859592"/>
            <a:ext cx="1595661" cy="91606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음악</a:t>
            </a:r>
            <a:endParaRPr lang="en-US" altLang="ko-KR" dirty="0"/>
          </a:p>
          <a:p>
            <a:pPr algn="ctr"/>
            <a:r>
              <a:rPr lang="ko-KR" altLang="en-US" dirty="0"/>
              <a:t>접근성 향상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020810B-9943-40FE-9D68-FDD279474C4D}"/>
              </a:ext>
            </a:extLst>
          </p:cNvPr>
          <p:cNvSpPr/>
          <p:nvPr/>
        </p:nvSpPr>
        <p:spPr>
          <a:xfrm>
            <a:off x="4427983" y="3356992"/>
            <a:ext cx="1595661" cy="91606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다양한 음악 문화에 접목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D185A3D-37A5-4057-AD9C-CCC155CA5043}"/>
              </a:ext>
            </a:extLst>
          </p:cNvPr>
          <p:cNvSpPr/>
          <p:nvPr/>
        </p:nvSpPr>
        <p:spPr>
          <a:xfrm>
            <a:off x="1430082" y="4817193"/>
            <a:ext cx="1667669" cy="916063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기존의 </a:t>
            </a:r>
            <a:endParaRPr lang="en-US" altLang="ko-KR" dirty="0"/>
          </a:p>
          <a:p>
            <a:pPr algn="ctr"/>
            <a:r>
              <a:rPr lang="ko-KR" altLang="en-US" dirty="0"/>
              <a:t>음표 체계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0C1E14D-13DB-4D59-82BE-34279C56D52B}"/>
              </a:ext>
            </a:extLst>
          </p:cNvPr>
          <p:cNvSpPr/>
          <p:nvPr/>
        </p:nvSpPr>
        <p:spPr>
          <a:xfrm>
            <a:off x="4427983" y="4816189"/>
            <a:ext cx="1667669" cy="916063"/>
          </a:xfrm>
          <a:prstGeom prst="round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새로운</a:t>
            </a:r>
            <a:endParaRPr lang="en-US" altLang="ko-KR" dirty="0"/>
          </a:p>
          <a:p>
            <a:pPr algn="ctr"/>
            <a:r>
              <a:rPr lang="ko-KR" altLang="en-US" dirty="0"/>
              <a:t>도형 체계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7FB9A96-9B62-4B52-AAAA-2D8E869318D9}"/>
              </a:ext>
            </a:extLst>
          </p:cNvPr>
          <p:cNvSpPr/>
          <p:nvPr/>
        </p:nvSpPr>
        <p:spPr>
          <a:xfrm rot="20234150">
            <a:off x="3400025" y="2282864"/>
            <a:ext cx="809947" cy="628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DF8B051A-E2FD-4674-A39B-3E97C507878E}"/>
              </a:ext>
            </a:extLst>
          </p:cNvPr>
          <p:cNvSpPr/>
          <p:nvPr/>
        </p:nvSpPr>
        <p:spPr>
          <a:xfrm rot="1436380">
            <a:off x="3384649" y="3173365"/>
            <a:ext cx="809947" cy="628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5F50E19-6F87-4F16-B01A-C12C410912F6}"/>
              </a:ext>
            </a:extLst>
          </p:cNvPr>
          <p:cNvSpPr/>
          <p:nvPr/>
        </p:nvSpPr>
        <p:spPr>
          <a:xfrm>
            <a:off x="3367829" y="4928334"/>
            <a:ext cx="809947" cy="628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27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9" descr="fImage406611628467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4665"/>
            <a:ext cx="2643188" cy="1708151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9960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10" descr="fImage1119141636334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678238"/>
            <a:ext cx="1738313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11" descr="fImage725821646500.pn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5043488"/>
            <a:ext cx="1743075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3" descr="fImage123669166572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043488"/>
            <a:ext cx="1738313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1" descr="fImage98313126334.png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75" y="1755775"/>
            <a:ext cx="1455738" cy="1460500"/>
          </a:xfrm>
          <a:prstGeom prst="rect">
            <a:avLst/>
          </a:prstGeom>
          <a:noFill/>
          <a:ln>
            <a:noFill/>
          </a:ln>
          <a:effectLst>
            <a:glow rad="63500">
              <a:srgbClr val="00B05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id="{6AE61BA0-9E25-41A7-9F24-70113BCD0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197302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21A82233-672B-44B7-ADCA-3A912BFE1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975" y="363538"/>
            <a:ext cx="526137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졸업 연구 개요</a:t>
            </a:r>
            <a:endParaRPr lang="ko-KR" altLang="en-US" sz="5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EF8D99-F618-442F-A119-94FF1EFEA395}"/>
              </a:ext>
            </a:extLst>
          </p:cNvPr>
          <p:cNvSpPr txBox="1"/>
          <p:nvPr/>
        </p:nvSpPr>
        <p:spPr>
          <a:xfrm>
            <a:off x="179512" y="1753652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연구 개발 기대 효과</a:t>
            </a:r>
            <a:endParaRPr lang="ko-KR" altLang="en-US" sz="2800" b="1" dirty="0"/>
          </a:p>
        </p:txBody>
      </p:sp>
      <p:pic>
        <p:nvPicPr>
          <p:cNvPr id="20" name="Picture 8" descr="fImage2364131141.png">
            <a:extLst>
              <a:ext uri="{FF2B5EF4-FFF2-40B4-BE49-F238E27FC236}">
                <a16:creationId xmlns:a16="http://schemas.microsoft.com/office/drawing/2014/main" id="{C19FDDAF-8B26-4667-8344-AE1CD8CE7CA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86025"/>
            <a:ext cx="1185863" cy="1201738"/>
          </a:xfrm>
          <a:prstGeom prst="rect">
            <a:avLst/>
          </a:prstGeom>
          <a:noFill/>
          <a:ln>
            <a:noFill/>
          </a:ln>
          <a:effectLst>
            <a:glow rad="63500">
              <a:srgbClr val="FF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EA877C76-F53B-40F4-AC90-333AE8703992}"/>
              </a:ext>
            </a:extLst>
          </p:cNvPr>
          <p:cNvSpPr/>
          <p:nvPr/>
        </p:nvSpPr>
        <p:spPr>
          <a:xfrm>
            <a:off x="1115616" y="3759771"/>
            <a:ext cx="648072" cy="7493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BE9FCB2-E9AC-4EE4-941E-27021F1EC2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16" y="4786412"/>
            <a:ext cx="1542520" cy="766118"/>
          </a:xfrm>
          <a:prstGeom prst="rect">
            <a:avLst/>
          </a:prstGeom>
        </p:spPr>
      </p:pic>
      <p:pic>
        <p:nvPicPr>
          <p:cNvPr id="30" name="Picture 12" descr="fImage139913136500.png">
            <a:extLst>
              <a:ext uri="{FF2B5EF4-FFF2-40B4-BE49-F238E27FC236}">
                <a16:creationId xmlns:a16="http://schemas.microsoft.com/office/drawing/2014/main" id="{42DA708A-F45F-44D6-866E-814E3F5A3EA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348880"/>
            <a:ext cx="1284807" cy="1286606"/>
          </a:xfrm>
          <a:prstGeom prst="rect">
            <a:avLst/>
          </a:prstGeom>
          <a:noFill/>
          <a:ln>
            <a:noFill/>
          </a:ln>
          <a:effectLst>
            <a:glow rad="139700">
              <a:srgbClr val="00B0F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65B4F9C-2C39-44BF-B055-BA2087877282}"/>
              </a:ext>
            </a:extLst>
          </p:cNvPr>
          <p:cNvCxnSpPr/>
          <p:nvPr/>
        </p:nvCxnSpPr>
        <p:spPr>
          <a:xfrm>
            <a:off x="2267744" y="2852936"/>
            <a:ext cx="1055514" cy="0"/>
          </a:xfrm>
          <a:prstGeom prst="line">
            <a:avLst/>
          </a:prstGeom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CCC578-D2D2-46C2-9E57-86FC0290E1B1}"/>
              </a:ext>
            </a:extLst>
          </p:cNvPr>
          <p:cNvCxnSpPr/>
          <p:nvPr/>
        </p:nvCxnSpPr>
        <p:spPr>
          <a:xfrm>
            <a:off x="2267744" y="3068960"/>
            <a:ext cx="1055514" cy="0"/>
          </a:xfrm>
          <a:prstGeom prst="line">
            <a:avLst/>
          </a:prstGeom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6BE67A1-272F-4F14-BEAC-6DDEB5885CCF}"/>
              </a:ext>
            </a:extLst>
          </p:cNvPr>
          <p:cNvCxnSpPr>
            <a:cxnSpLocks/>
          </p:cNvCxnSpPr>
          <p:nvPr/>
        </p:nvCxnSpPr>
        <p:spPr>
          <a:xfrm flipV="1">
            <a:off x="2339752" y="2636912"/>
            <a:ext cx="1008112" cy="648072"/>
          </a:xfrm>
          <a:prstGeom prst="line">
            <a:avLst/>
          </a:prstGeom>
          <a:effectLst>
            <a:glow rad="1016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D8261BC-A0E4-46E8-B2E3-CE3714359958}"/>
              </a:ext>
            </a:extLst>
          </p:cNvPr>
          <p:cNvCxnSpPr/>
          <p:nvPr/>
        </p:nvCxnSpPr>
        <p:spPr>
          <a:xfrm>
            <a:off x="2339752" y="5085184"/>
            <a:ext cx="1055514" cy="0"/>
          </a:xfrm>
          <a:prstGeom prst="line">
            <a:avLst/>
          </a:prstGeom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B0C5A0E-8965-4E79-87BF-17D902EF8FA0}"/>
              </a:ext>
            </a:extLst>
          </p:cNvPr>
          <p:cNvCxnSpPr/>
          <p:nvPr/>
        </p:nvCxnSpPr>
        <p:spPr>
          <a:xfrm>
            <a:off x="2339752" y="5301208"/>
            <a:ext cx="1055514" cy="0"/>
          </a:xfrm>
          <a:prstGeom prst="line">
            <a:avLst/>
          </a:prstGeom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12" descr="fImage139913136500.png">
            <a:extLst>
              <a:ext uri="{FF2B5EF4-FFF2-40B4-BE49-F238E27FC236}">
                <a16:creationId xmlns:a16="http://schemas.microsoft.com/office/drawing/2014/main" id="{B94B9C1D-C1F6-4296-A96E-82432784227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241" y="4509120"/>
            <a:ext cx="1284807" cy="1286606"/>
          </a:xfrm>
          <a:prstGeom prst="rect">
            <a:avLst/>
          </a:prstGeom>
          <a:noFill/>
          <a:ln>
            <a:noFill/>
          </a:ln>
          <a:effectLst>
            <a:glow rad="139700">
              <a:srgbClr val="00B0F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144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8"/>
          <p:cNvSpPr txBox="1">
            <a:spLocks noChangeArrowheads="1"/>
          </p:cNvSpPr>
          <p:nvPr/>
        </p:nvSpPr>
        <p:spPr bwMode="auto">
          <a:xfrm>
            <a:off x="615950" y="2814638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/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Plz, explain about the pictures.</a:t>
            </a:r>
          </a:p>
        </p:txBody>
      </p:sp>
      <p:pic>
        <p:nvPicPr>
          <p:cNvPr id="7171" name="Picture 9" descr="fImage406611628467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4665"/>
            <a:ext cx="2643188" cy="1708151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9960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10" descr="fImage1119141636334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678238"/>
            <a:ext cx="1738313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11" descr="fImage725821646500.pn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5043488"/>
            <a:ext cx="1743075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3" descr="fImage123669166572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043488"/>
            <a:ext cx="1738313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Text Box 15"/>
          <p:cNvSpPr txBox="1">
            <a:spLocks noChangeArrowheads="1"/>
          </p:cNvSpPr>
          <p:nvPr/>
        </p:nvSpPr>
        <p:spPr bwMode="auto">
          <a:xfrm>
            <a:off x="248121" y="1826235"/>
            <a:ext cx="6988175" cy="455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Clr>
                <a:srgbClr val="FFFFFF"/>
              </a:buClr>
              <a:buNone/>
            </a:pPr>
            <a:endParaRPr lang="ko-KR" altLang="ko-KR" sz="24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ko-KR" sz="20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그래픽 체계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를 통해 청각 장애인의 </a:t>
            </a:r>
            <a:r>
              <a:rPr lang="ko-KR" altLang="ko-KR" sz="20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음악 접근성 향상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lvl="2" latinLnBrk="0">
              <a:spcBef>
                <a:spcPct val="0"/>
              </a:spcBef>
              <a:buClr>
                <a:srgbClr val="FFFFFF"/>
              </a:buClr>
              <a:buNone/>
            </a:pP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</a:t>
            </a:r>
            <a:r>
              <a:rPr lang="ko-KR" altLang="ko-KR" sz="1800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청력 의존도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가 높은 </a:t>
            </a:r>
            <a:r>
              <a:rPr lang="ko-KR" altLang="ko-KR" sz="1800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음악 작곡 분야</a:t>
            </a:r>
            <a:r>
              <a:rPr lang="ko-KR" altLang="ko-KR" sz="16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에 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있어서,</a:t>
            </a:r>
            <a:endParaRPr lang="en-US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2" latinLnBrk="0">
              <a:spcBef>
                <a:spcPct val="0"/>
              </a:spcBef>
              <a:buClr>
                <a:srgbClr val="FFFFFF"/>
              </a:buClr>
              <a:buNone/>
            </a:pPr>
            <a:r>
              <a:rPr lang="en-US" altLang="ko-KR" sz="1800" dirty="0">
                <a:solidFill>
                  <a:srgbClr val="FFFFFF"/>
                </a:solidFill>
                <a:ea typeface="맑은 고딕" panose="020B0503020000020004" pitchFamily="34" charset="-127"/>
              </a:rPr>
              <a:t>            </a:t>
            </a:r>
            <a:r>
              <a:rPr lang="ko-KR" altLang="ko-KR" sz="1800" dirty="0">
                <a:solidFill>
                  <a:srgbClr val="FFFFFF"/>
                </a:solidFill>
                <a:ea typeface="맑은 고딕" panose="020B0503020000020004" pitchFamily="34" charset="-127"/>
              </a:rPr>
              <a:t>’</a:t>
            </a:r>
            <a:r>
              <a:rPr lang="ko-KR" altLang="ko-KR" sz="2000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청각의 </a:t>
            </a:r>
            <a:r>
              <a:rPr lang="ko-KR" altLang="ko-KR" sz="2000" dirty="0" err="1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시각화</a:t>
            </a:r>
            <a:r>
              <a:rPr lang="ko-KR" altLang="ko-KR" sz="1800" dirty="0" err="1">
                <a:solidFill>
                  <a:srgbClr val="FFFFFF"/>
                </a:solidFill>
                <a:ea typeface="맑은 고딕" panose="020B0503020000020004" pitchFamily="34" charset="-127"/>
              </a:rPr>
              <a:t>’</a:t>
            </a:r>
            <a:r>
              <a:rPr lang="ko-KR" altLang="ko-KR" sz="1800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로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ko-KR" sz="1600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접근성 향상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일반인과 청각 장애인이 </a:t>
            </a:r>
            <a:r>
              <a:rPr lang="ko-KR" altLang="ko-KR" sz="2000" dirty="0">
                <a:solidFill>
                  <a:srgbClr val="00B05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동일한 느낌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으로 </a:t>
            </a:r>
            <a:r>
              <a:rPr lang="ko-KR" altLang="ko-KR" sz="2000" dirty="0">
                <a:solidFill>
                  <a:srgbClr val="00B05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음악 교류</a:t>
            </a:r>
            <a:r>
              <a:rPr lang="ko-KR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가능.</a:t>
            </a: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ko-KR" sz="20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그래픽 체계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를 발전시켜 다양한 </a:t>
            </a:r>
            <a:r>
              <a:rPr lang="ko-KR" altLang="ko-KR" sz="20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음악 문화에 접목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가능.</a:t>
            </a:r>
          </a:p>
          <a:p>
            <a:pPr lvl="2" latinLnBrk="0">
              <a:spcBef>
                <a:spcPct val="0"/>
              </a:spcBef>
              <a:buClr>
                <a:srgbClr val="FFFFFF"/>
              </a:buClr>
              <a:buNone/>
            </a:pPr>
            <a:r>
              <a:rPr lang="ko-KR" altLang="ko-KR" sz="1800" dirty="0">
                <a:solidFill>
                  <a:srgbClr val="00B05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음악 공연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 큰 디스플레이에 </a:t>
            </a:r>
            <a:r>
              <a:rPr lang="ko-KR" altLang="ko-KR" sz="18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그래픽으로 </a:t>
            </a:r>
            <a:r>
              <a:rPr lang="ko-KR" altLang="ko-KR" sz="20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표현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lvl="2" latinLnBrk="0">
              <a:spcBef>
                <a:spcPct val="0"/>
              </a:spcBef>
              <a:buClr>
                <a:srgbClr val="FFFFFF"/>
              </a:buClr>
              <a:buNone/>
            </a:pP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 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기존의 </a:t>
            </a:r>
            <a:r>
              <a:rPr lang="ko-KR" altLang="ko-KR" sz="2000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음표</a:t>
            </a:r>
            <a:r>
              <a:rPr lang="ko-KR" altLang="ko-KR" sz="1800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체계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에서 벗어나 새로운 </a:t>
            </a:r>
            <a:r>
              <a:rPr lang="ko-KR" altLang="ko-KR" sz="1800" b="1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악보 체계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구축.</a:t>
            </a: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청각 장애인의 음악 분야 </a:t>
            </a:r>
            <a:r>
              <a:rPr lang="ko-KR" altLang="ko-KR" sz="1800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진출 가능성 증가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7179" name="Picture 11" descr="fImage98313126334.png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75" y="1755775"/>
            <a:ext cx="1455738" cy="1460500"/>
          </a:xfrm>
          <a:prstGeom prst="rect">
            <a:avLst/>
          </a:prstGeom>
          <a:noFill/>
          <a:ln>
            <a:noFill/>
          </a:ln>
          <a:effectLst>
            <a:glow rad="63500">
              <a:srgbClr val="00B05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id="{6AE61BA0-9E25-41A7-9F24-70113BCD0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197302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21A82233-672B-44B7-ADCA-3A912BFE1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975" y="363538"/>
            <a:ext cx="526137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졸업 연구 개요</a:t>
            </a:r>
            <a:endParaRPr lang="ko-KR" altLang="en-US" sz="5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EF8D99-F618-442F-A119-94FF1EFEA395}"/>
              </a:ext>
            </a:extLst>
          </p:cNvPr>
          <p:cNvSpPr txBox="1"/>
          <p:nvPr/>
        </p:nvSpPr>
        <p:spPr>
          <a:xfrm>
            <a:off x="179512" y="1753652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연구 개발 기대 효과</a:t>
            </a:r>
            <a:endParaRPr lang="ko-KR" altLang="en-US" sz="2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8"/>
          <p:cNvSpPr txBox="1">
            <a:spLocks noChangeArrowheads="1"/>
          </p:cNvSpPr>
          <p:nvPr/>
        </p:nvSpPr>
        <p:spPr bwMode="auto">
          <a:xfrm>
            <a:off x="615950" y="2814638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/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Plz, explain about the pictures.</a:t>
            </a:r>
          </a:p>
        </p:txBody>
      </p:sp>
      <p:pic>
        <p:nvPicPr>
          <p:cNvPr id="8195" name="Picture 9" descr="fImage406611628467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4665"/>
            <a:ext cx="2643188" cy="1708151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9960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10" descr="fImage1119141636334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678238"/>
            <a:ext cx="1738313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11" descr="fImage725821646500.pn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5043488"/>
            <a:ext cx="1743075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12" descr="fImage1263271659169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3678238"/>
            <a:ext cx="1743075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13" descr="fImage1236691665724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043488"/>
            <a:ext cx="1738313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1" name="Text Box 15"/>
          <p:cNvSpPr txBox="1">
            <a:spLocks noChangeArrowheads="1"/>
          </p:cNvSpPr>
          <p:nvPr/>
        </p:nvSpPr>
        <p:spPr bwMode="auto">
          <a:xfrm>
            <a:off x="248121" y="1963866"/>
            <a:ext cx="6988175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Clr>
                <a:srgbClr val="FFFFFF"/>
              </a:buClr>
              <a:buNone/>
            </a:pPr>
            <a:endParaRPr lang="ko-KR" altLang="ko-KR" sz="24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en-US" altLang="ko-KR" sz="20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ko-KR" sz="2000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청각 장애인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을 위해 설계 되었으나,</a:t>
            </a:r>
            <a:b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b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직관적이고 명료한 그래픽과 쉬운 음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표현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체계로</a:t>
            </a:r>
            <a:b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b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ko-KR" sz="20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어린이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를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위한 음악 작곡 어플리케이션으로 혼용 가능.</a:t>
            </a:r>
          </a:p>
        </p:txBody>
      </p:sp>
      <p:pic>
        <p:nvPicPr>
          <p:cNvPr id="8204" name="Picture 12" descr="fImage139913136500.png"/>
          <p:cNvPicPr preferRelativeResize="0"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3" y="1322388"/>
            <a:ext cx="2266950" cy="2270125"/>
          </a:xfrm>
          <a:prstGeom prst="rect">
            <a:avLst/>
          </a:prstGeom>
          <a:noFill/>
          <a:ln>
            <a:noFill/>
          </a:ln>
          <a:effectLst>
            <a:glow rad="139700">
              <a:srgbClr val="00B0F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7">
            <a:extLst>
              <a:ext uri="{FF2B5EF4-FFF2-40B4-BE49-F238E27FC236}">
                <a16:creationId xmlns:a16="http://schemas.microsoft.com/office/drawing/2014/main" id="{53EA8C7F-D7BD-466B-9F9B-F3D08EC66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975" y="363538"/>
            <a:ext cx="526137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졸업 연구 개요</a:t>
            </a:r>
            <a:endParaRPr lang="ko-KR" altLang="en-US" sz="5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69CB10-E04C-4279-A92F-63AF08A82F66}"/>
              </a:ext>
            </a:extLst>
          </p:cNvPr>
          <p:cNvSpPr txBox="1"/>
          <p:nvPr/>
        </p:nvSpPr>
        <p:spPr>
          <a:xfrm>
            <a:off x="323528" y="1772816"/>
            <a:ext cx="1928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주요 타겟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5A723658-50AA-4865-B4FD-77D5F832A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4971E5-C00E-4C1A-ABE7-1BA4C81B4C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504175"/>
            <a:ext cx="648072" cy="428881"/>
          </a:xfrm>
          <a:prstGeom prst="rect">
            <a:avLst/>
          </a:prstGeom>
        </p:spPr>
      </p:pic>
      <p:pic>
        <p:nvPicPr>
          <p:cNvPr id="16" name="Picture 8" descr="fImage2364131141.png">
            <a:extLst>
              <a:ext uri="{FF2B5EF4-FFF2-40B4-BE49-F238E27FC236}">
                <a16:creationId xmlns:a16="http://schemas.microsoft.com/office/drawing/2014/main" id="{7C173CAD-DB73-4226-9DCF-85D9DE80FD6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15930"/>
            <a:ext cx="533402" cy="540543"/>
          </a:xfrm>
          <a:prstGeom prst="rect">
            <a:avLst/>
          </a:prstGeom>
          <a:noFill/>
          <a:ln>
            <a:noFill/>
          </a:ln>
          <a:effectLst>
            <a:glow rad="63500">
              <a:srgbClr val="FF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8"/>
          <p:cNvSpPr txBox="1">
            <a:spLocks noChangeArrowheads="1"/>
          </p:cNvSpPr>
          <p:nvPr/>
        </p:nvSpPr>
        <p:spPr bwMode="auto">
          <a:xfrm>
            <a:off x="615950" y="2814638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/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Plz, explain about the pictures.</a:t>
            </a:r>
          </a:p>
        </p:txBody>
      </p:sp>
      <p:sp>
        <p:nvSpPr>
          <p:cNvPr id="9219" name="Text Box 14"/>
          <p:cNvSpPr txBox="1">
            <a:spLocks noChangeArrowheads="1"/>
          </p:cNvSpPr>
          <p:nvPr/>
        </p:nvSpPr>
        <p:spPr bwMode="auto">
          <a:xfrm>
            <a:off x="868363" y="328613"/>
            <a:ext cx="609333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관련 연구 및 사례</a:t>
            </a:r>
            <a:endParaRPr lang="ko-KR" altLang="en-US" sz="60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654175"/>
            <a:ext cx="4751388" cy="462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Box 5"/>
          <p:cNvSpPr txBox="1">
            <a:spLocks noChangeArrowheads="1"/>
          </p:cNvSpPr>
          <p:nvPr/>
        </p:nvSpPr>
        <p:spPr bwMode="auto">
          <a:xfrm>
            <a:off x="5184775" y="1654175"/>
            <a:ext cx="3959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ko-KR" altLang="en-US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청각</a:t>
            </a:r>
            <a:r>
              <a:rPr lang="en-US" altLang="ko-KR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-&gt; </a:t>
            </a:r>
            <a:r>
              <a:rPr lang="ko-KR" altLang="en-US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진동 </a:t>
            </a:r>
            <a:r>
              <a:rPr lang="en-US" altLang="ko-KR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-&gt; </a:t>
            </a:r>
            <a:r>
              <a:rPr lang="ko-KR" altLang="en-US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촉각</a:t>
            </a:r>
          </a:p>
        </p:txBody>
      </p:sp>
      <p:sp>
        <p:nvSpPr>
          <p:cNvPr id="9222" name="Text Box 15"/>
          <p:cNvSpPr txBox="1">
            <a:spLocks noChangeArrowheads="1"/>
          </p:cNvSpPr>
          <p:nvPr/>
        </p:nvSpPr>
        <p:spPr bwMode="auto">
          <a:xfrm>
            <a:off x="4788024" y="2420938"/>
            <a:ext cx="4464496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현대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자동차 쏘나타 </a:t>
            </a:r>
            <a:b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  </a:t>
            </a:r>
            <a:r>
              <a:rPr lang="ko-KR" altLang="en-US" sz="1800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브릴리언트</a:t>
            </a:r>
            <a:b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   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사운드 프로젝트</a:t>
            </a:r>
            <a:b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endParaRPr lang="en-US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Touchable Music Seat</a:t>
            </a: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en-US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의자에 앉은 사람의 허벅지와 </a:t>
            </a:r>
            <a:endParaRPr lang="en-US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Tx/>
              <a:buNone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 등 쪽에 울림을 크게 느끼도록 해</a:t>
            </a:r>
            <a:endParaRPr lang="en-US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Tx/>
              <a:buNone/>
            </a:pP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  </a:t>
            </a:r>
            <a:r>
              <a:rPr lang="ko-KR" altLang="en-US" sz="1800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온 몸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으로 음악을 </a:t>
            </a:r>
            <a:r>
              <a:rPr lang="ko-KR" altLang="en-US" sz="18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듣게 하는 장치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듣는 음악에서 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‘</a:t>
            </a:r>
            <a:r>
              <a:rPr lang="ko-KR" altLang="en-US" sz="1800" dirty="0">
                <a:solidFill>
                  <a:srgbClr val="00B05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느끼는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’ 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음악으로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..</a:t>
            </a: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소리의 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“</a:t>
            </a:r>
            <a:r>
              <a:rPr lang="ko-KR" altLang="en-US" sz="18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촉각화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”</a:t>
            </a: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Tx/>
              <a:buNone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Pages>1</Pages>
  <Words>819</Words>
  <Characters>0</Characters>
  <Application>Microsoft Office PowerPoint</Application>
  <DocSecurity>0</DocSecurity>
  <PresentationFormat>화면 슬라이드 쇼(4:3)</PresentationFormat>
  <Lines>0</Lines>
  <Paragraphs>211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42" baseType="lpstr">
      <vt:lpstr>HY견고딕</vt:lpstr>
      <vt:lpstr>HY바다L</vt:lpstr>
      <vt:lpstr>HY엽서L</vt:lpstr>
      <vt:lpstr>굴림</vt:lpstr>
      <vt:lpstr>나눔바른고딕</vt:lpstr>
      <vt:lpstr>맑은 고딕</vt:lpstr>
      <vt:lpstr>서울남산체 세로쓰기</vt:lpstr>
      <vt:lpstr>서울한강체 B</vt:lpstr>
      <vt:lpstr>양재난초체M</vt:lpstr>
      <vt:lpstr>Bradley Hand ITC</vt:lpstr>
      <vt:lpstr>Gabriola</vt:lpstr>
      <vt:lpstr>Rage Italic</vt:lpstr>
      <vt:lpstr>Vladimir Script</vt:lpstr>
      <vt:lpstr>Vrinda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apple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yeven yu</dc:creator>
  <cp:lastModifiedBy>라정우</cp:lastModifiedBy>
  <cp:revision>65</cp:revision>
  <dcterms:created xsi:type="dcterms:W3CDTF">2008-04-02T01:23:03Z</dcterms:created>
  <dcterms:modified xsi:type="dcterms:W3CDTF">2017-12-09T17:43:52Z</dcterms:modified>
</cp:coreProperties>
</file>