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2" r:id="rId4"/>
    <p:sldId id="306" r:id="rId5"/>
    <p:sldId id="281" r:id="rId6"/>
    <p:sldId id="283" r:id="rId7"/>
    <p:sldId id="284" r:id="rId8"/>
    <p:sldId id="308" r:id="rId9"/>
    <p:sldId id="285" r:id="rId10"/>
    <p:sldId id="307" r:id="rId11"/>
    <p:sldId id="309" r:id="rId12"/>
    <p:sldId id="311" r:id="rId13"/>
    <p:sldId id="312" r:id="rId14"/>
    <p:sldId id="313" r:id="rId15"/>
    <p:sldId id="314" r:id="rId16"/>
    <p:sldId id="293" r:id="rId17"/>
    <p:sldId id="302" r:id="rId18"/>
    <p:sldId id="318" r:id="rId19"/>
    <p:sldId id="319" r:id="rId20"/>
    <p:sldId id="320" r:id="rId21"/>
    <p:sldId id="327" r:id="rId22"/>
    <p:sldId id="321" r:id="rId23"/>
    <p:sldId id="328" r:id="rId24"/>
    <p:sldId id="329" r:id="rId25"/>
    <p:sldId id="331" r:id="rId26"/>
    <p:sldId id="330" r:id="rId27"/>
    <p:sldId id="332" r:id="rId28"/>
    <p:sldId id="334" r:id="rId29"/>
    <p:sldId id="333" r:id="rId30"/>
    <p:sldId id="303" r:id="rId31"/>
    <p:sldId id="310" r:id="rId32"/>
    <p:sldId id="304" r:id="rId33"/>
    <p:sldId id="301" r:id="rId34"/>
    <p:sldId id="299" r:id="rId35"/>
    <p:sldId id="266" r:id="rId36"/>
    <p:sldId id="268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wn" initials="d" lastIdx="1" clrIdx="0">
    <p:extLst>
      <p:ext uri="{19B8F6BF-5375-455C-9EA6-DF929625EA0E}">
        <p15:presenceInfo xmlns:p15="http://schemas.microsoft.com/office/powerpoint/2012/main" userId="2d670ff03b250c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D4E4D"/>
    <a:srgbClr val="646462"/>
    <a:srgbClr val="D9D9D9"/>
    <a:srgbClr val="E2E3E3"/>
    <a:srgbClr val="E0D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4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9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7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2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0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3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02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E3AD-8EA6-4364-8FFD-3AEFEA719B0A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3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47053" y="2451711"/>
            <a:ext cx="105177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시각장애인 학생들을 위한 </a:t>
            </a:r>
            <a:endParaRPr lang="en-US" altLang="ko-KR" sz="5000" b="1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r"/>
            <a:r>
              <a:rPr lang="ko-KR" altLang="en-US" sz="5000" b="1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스마트번역 애플리케이션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064364" y="-9728"/>
            <a:ext cx="83142" cy="2461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D820D8-8152-4246-87D2-C16742DB40A7}"/>
              </a:ext>
            </a:extLst>
          </p:cNvPr>
          <p:cNvSpPr/>
          <p:nvPr/>
        </p:nvSpPr>
        <p:spPr>
          <a:xfrm>
            <a:off x="5120411" y="5081791"/>
            <a:ext cx="1951175" cy="1149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ko-KR" altLang="en-US" sz="1500" b="1" kern="0" dirty="0">
                <a:solidFill>
                  <a:schemeClr val="bg1"/>
                </a:solidFill>
                <a:latin typeface="+mj-ea"/>
                <a:ea typeface="+mj-ea"/>
              </a:rPr>
              <a:t>김민승 </a:t>
            </a:r>
            <a:r>
              <a:rPr lang="en-US" altLang="ko-KR" sz="1500" b="1" kern="0" dirty="0">
                <a:solidFill>
                  <a:schemeClr val="bg1"/>
                </a:solidFill>
                <a:latin typeface="+mj-ea"/>
                <a:ea typeface="+mj-ea"/>
              </a:rPr>
              <a:t>2013156007</a:t>
            </a:r>
          </a:p>
          <a:p>
            <a:pPr algn="ctr" fontAlgn="base" latinLnBrk="0">
              <a:lnSpc>
                <a:spcPct val="160000"/>
              </a:lnSpc>
            </a:pPr>
            <a:r>
              <a:rPr lang="ko-KR" altLang="en-US" sz="1500" b="1" kern="0" dirty="0" err="1">
                <a:solidFill>
                  <a:schemeClr val="bg1"/>
                </a:solidFill>
                <a:latin typeface="+mj-ea"/>
                <a:ea typeface="+mj-ea"/>
              </a:rPr>
              <a:t>이두원</a:t>
            </a:r>
            <a:r>
              <a:rPr lang="en-US" altLang="ko-KR" sz="1500" b="1" kern="0" dirty="0">
                <a:solidFill>
                  <a:schemeClr val="bg1"/>
                </a:solidFill>
                <a:latin typeface="+mj-ea"/>
                <a:ea typeface="+mj-ea"/>
              </a:rPr>
              <a:t> 2013156033</a:t>
            </a:r>
          </a:p>
          <a:p>
            <a:pPr algn="ctr" fontAlgn="base" latinLnBrk="0">
              <a:lnSpc>
                <a:spcPct val="160000"/>
              </a:lnSpc>
            </a:pPr>
            <a:r>
              <a:rPr lang="ko-KR" altLang="en-US" sz="1500" b="1" kern="0" dirty="0" err="1">
                <a:solidFill>
                  <a:schemeClr val="bg1"/>
                </a:solidFill>
                <a:latin typeface="+mj-ea"/>
                <a:ea typeface="+mj-ea"/>
              </a:rPr>
              <a:t>정의훈</a:t>
            </a:r>
            <a:r>
              <a:rPr lang="ko-KR" altLang="en-US" sz="1500" b="1" kern="0" dirty="0">
                <a:solidFill>
                  <a:schemeClr val="bg1"/>
                </a:solidFill>
                <a:latin typeface="+mj-ea"/>
                <a:ea typeface="+mj-ea"/>
              </a:rPr>
              <a:t> 지도교수님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9EFDCA-9673-4FA4-9FA1-D8648264F15C}"/>
              </a:ext>
            </a:extLst>
          </p:cNvPr>
          <p:cNvSpPr/>
          <p:nvPr/>
        </p:nvSpPr>
        <p:spPr>
          <a:xfrm>
            <a:off x="837121" y="4082927"/>
            <a:ext cx="10517756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sz="2000" b="1" kern="0" dirty="0">
                <a:solidFill>
                  <a:schemeClr val="bg1"/>
                </a:solidFill>
                <a:latin typeface="+mj-ea"/>
                <a:ea typeface="+mj-ea"/>
              </a:rPr>
              <a:t>Smart Translation Applications for Blind Students</a:t>
            </a:r>
            <a:endParaRPr lang="ko-KR" altLang="en-US" sz="2000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652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D4967A-255C-4A11-B66B-24B652F291F1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06090-2FD6-4584-A8E9-2A1C314ED099}"/>
              </a:ext>
            </a:extLst>
          </p:cNvPr>
          <p:cNvSpPr txBox="1"/>
          <p:nvPr/>
        </p:nvSpPr>
        <p:spPr>
          <a:xfrm>
            <a:off x="1056336" y="215443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관련 연구 및 사례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D558EA-E9DF-4D1B-8E4C-226D11BE38ED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3E62D2-CC78-4A0D-9734-D09D0D40BEF7}"/>
              </a:ext>
            </a:extLst>
          </p:cNvPr>
          <p:cNvSpPr/>
          <p:nvPr/>
        </p:nvSpPr>
        <p:spPr>
          <a:xfrm>
            <a:off x="1925640" y="5595027"/>
            <a:ext cx="834074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스마트폰을 소유하고 있는 시각장애인들은 누구나 사용가능</a:t>
            </a:r>
            <a:endParaRPr lang="en-US" altLang="ko-KR" sz="20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화면을 문지르다 점자의 돌출된 지점을 터치하면 진동을 활용하여 인식</a:t>
            </a:r>
            <a:endParaRPr lang="en-US" altLang="ko-KR" sz="20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화면에 표시된 점자에 대한 문자를 음성을 통해 알려줌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9A729C-76CF-40FA-A563-7E6E844A6815}"/>
              </a:ext>
            </a:extLst>
          </p:cNvPr>
          <p:cNvSpPr txBox="1"/>
          <p:nvPr/>
        </p:nvSpPr>
        <p:spPr>
          <a:xfrm>
            <a:off x="10084733" y="453970"/>
            <a:ext cx="44851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69CEE4-0FE0-4C20-A3EC-95119FAFEA0D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3252" y="1290917"/>
            <a:ext cx="4319998" cy="35671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9E72D10-972D-47FF-ABA6-7422BB02F6D6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8750" y="1290916"/>
            <a:ext cx="4320001" cy="35671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5456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D4967A-255C-4A11-B66B-24B652F291F1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06090-2FD6-4584-A8E9-2A1C314ED099}"/>
              </a:ext>
            </a:extLst>
          </p:cNvPr>
          <p:cNvSpPr txBox="1"/>
          <p:nvPr/>
        </p:nvSpPr>
        <p:spPr>
          <a:xfrm>
            <a:off x="1056336" y="215443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관련 연구 및 사례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D558EA-E9DF-4D1B-8E4C-226D11BE38ED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AD45D4A-5CE1-4EEB-AF15-475369E5E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693313"/>
              </p:ext>
            </p:extLst>
          </p:nvPr>
        </p:nvGraphicFramePr>
        <p:xfrm>
          <a:off x="1236166" y="1299884"/>
          <a:ext cx="9719668" cy="489473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86608">
                  <a:extLst>
                    <a:ext uri="{9D8B030D-6E8A-4147-A177-3AD203B41FA5}">
                      <a16:colId xmlns:a16="http://schemas.microsoft.com/office/drawing/2014/main" val="2236952121"/>
                    </a:ext>
                  </a:extLst>
                </a:gridCol>
                <a:gridCol w="1390440">
                  <a:extLst>
                    <a:ext uri="{9D8B030D-6E8A-4147-A177-3AD203B41FA5}">
                      <a16:colId xmlns:a16="http://schemas.microsoft.com/office/drawing/2014/main" val="1866265605"/>
                    </a:ext>
                  </a:extLst>
                </a:gridCol>
                <a:gridCol w="1388524">
                  <a:extLst>
                    <a:ext uri="{9D8B030D-6E8A-4147-A177-3AD203B41FA5}">
                      <a16:colId xmlns:a16="http://schemas.microsoft.com/office/drawing/2014/main" val="2902541291"/>
                    </a:ext>
                  </a:extLst>
                </a:gridCol>
                <a:gridCol w="1388524">
                  <a:extLst>
                    <a:ext uri="{9D8B030D-6E8A-4147-A177-3AD203B41FA5}">
                      <a16:colId xmlns:a16="http://schemas.microsoft.com/office/drawing/2014/main" val="3029783338"/>
                    </a:ext>
                  </a:extLst>
                </a:gridCol>
                <a:gridCol w="1388524">
                  <a:extLst>
                    <a:ext uri="{9D8B030D-6E8A-4147-A177-3AD203B41FA5}">
                      <a16:colId xmlns:a16="http://schemas.microsoft.com/office/drawing/2014/main" val="2046069996"/>
                    </a:ext>
                  </a:extLst>
                </a:gridCol>
                <a:gridCol w="1388524">
                  <a:extLst>
                    <a:ext uri="{9D8B030D-6E8A-4147-A177-3AD203B41FA5}">
                      <a16:colId xmlns:a16="http://schemas.microsoft.com/office/drawing/2014/main" val="1760871327"/>
                    </a:ext>
                  </a:extLst>
                </a:gridCol>
                <a:gridCol w="1388524">
                  <a:extLst>
                    <a:ext uri="{9D8B030D-6E8A-4147-A177-3AD203B41FA5}">
                      <a16:colId xmlns:a16="http://schemas.microsoft.com/office/drawing/2014/main" val="2061156003"/>
                    </a:ext>
                  </a:extLst>
                </a:gridCol>
              </a:tblGrid>
              <a:tr h="9789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점자표현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단독사용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학습방법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음성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</a:t>
                      </a:r>
                    </a:p>
                    <a:p>
                      <a:pPr algn="ctr" latinLnBrk="1"/>
                      <a:r>
                        <a:rPr lang="ko-KR" altLang="en-US" dirty="0"/>
                        <a:t>적합성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6075530"/>
                  </a:ext>
                </a:extLst>
              </a:tr>
              <a:tr h="978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구글 번역기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x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8991874"/>
                  </a:ext>
                </a:extLst>
              </a:tr>
              <a:tr h="97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Tap </a:t>
                      </a:r>
                      <a:r>
                        <a:rPr lang="en-US" altLang="ko-KR" sz="1500" dirty="0" err="1"/>
                        <a:t>tilo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x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05192"/>
                  </a:ext>
                </a:extLst>
              </a:tr>
              <a:tr h="978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x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082015"/>
                  </a:ext>
                </a:extLst>
              </a:tr>
              <a:tr h="97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STABS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196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682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0FB95AAB-4D13-43A3-A69B-794CF92D174C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D5D60FD-1252-475F-AD84-542802A1F8AE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B1ACA4F-D434-4CF2-BE7E-7F428A0C89F8}"/>
              </a:ext>
            </a:extLst>
          </p:cNvPr>
          <p:cNvSpPr txBox="1"/>
          <p:nvPr/>
        </p:nvSpPr>
        <p:spPr>
          <a:xfrm>
            <a:off x="1106342" y="263415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수행 시나리오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246A8DA-D465-4624-B9F5-BA5743C06175}"/>
              </a:ext>
            </a:extLst>
          </p:cNvPr>
          <p:cNvSpPr/>
          <p:nvPr/>
        </p:nvSpPr>
        <p:spPr>
          <a:xfrm>
            <a:off x="10132264" y="1032856"/>
            <a:ext cx="1339327" cy="161133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B8593A4-8FE6-4FC4-BFF3-63FE51E332B2}"/>
              </a:ext>
            </a:extLst>
          </p:cNvPr>
          <p:cNvSpPr/>
          <p:nvPr/>
        </p:nvSpPr>
        <p:spPr>
          <a:xfrm>
            <a:off x="3088664" y="1105072"/>
            <a:ext cx="4517293" cy="536135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520405-5EF8-45F1-A9B2-052B7906844C}"/>
              </a:ext>
            </a:extLst>
          </p:cNvPr>
          <p:cNvSpPr txBox="1"/>
          <p:nvPr/>
        </p:nvSpPr>
        <p:spPr>
          <a:xfrm>
            <a:off x="4647825" y="1123799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Application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4D1A181-233E-4BFA-8292-50B7A9F9D635}"/>
              </a:ext>
            </a:extLst>
          </p:cNvPr>
          <p:cNvSpPr/>
          <p:nvPr/>
        </p:nvSpPr>
        <p:spPr>
          <a:xfrm>
            <a:off x="399863" y="1115011"/>
            <a:ext cx="2162086" cy="536135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50B292B-60CF-4BFD-B511-19F785520461}"/>
              </a:ext>
            </a:extLst>
          </p:cNvPr>
          <p:cNvSpPr/>
          <p:nvPr/>
        </p:nvSpPr>
        <p:spPr>
          <a:xfrm>
            <a:off x="543442" y="1548933"/>
            <a:ext cx="1895232" cy="12186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음성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ABE9B35-DBD2-4D44-AF3E-3B2BED3FCE96}"/>
              </a:ext>
            </a:extLst>
          </p:cNvPr>
          <p:cNvSpPr/>
          <p:nvPr/>
        </p:nvSpPr>
        <p:spPr>
          <a:xfrm>
            <a:off x="527105" y="5137221"/>
            <a:ext cx="1895232" cy="12186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DFED9CA-66E3-4244-B39A-2410299CC618}"/>
              </a:ext>
            </a:extLst>
          </p:cNvPr>
          <p:cNvSpPr/>
          <p:nvPr/>
        </p:nvSpPr>
        <p:spPr>
          <a:xfrm>
            <a:off x="3206363" y="1546412"/>
            <a:ext cx="1309227" cy="12128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음성</a:t>
            </a:r>
            <a:endParaRPr lang="en-US" altLang="ko-KR" dirty="0"/>
          </a:p>
          <a:p>
            <a:pPr algn="ctr"/>
            <a:r>
              <a:rPr lang="ko-KR" altLang="en-US" dirty="0"/>
              <a:t>텍스트화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56387BD-B3A5-43B5-8AE2-DDFAF2854085}"/>
              </a:ext>
            </a:extLst>
          </p:cNvPr>
          <p:cNvSpPr/>
          <p:nvPr/>
        </p:nvSpPr>
        <p:spPr>
          <a:xfrm>
            <a:off x="3206363" y="5127282"/>
            <a:ext cx="1309227" cy="12128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</a:t>
            </a:r>
            <a:endParaRPr lang="en-US" altLang="ko-KR" dirty="0"/>
          </a:p>
          <a:p>
            <a:pPr algn="ctr"/>
            <a:r>
              <a:rPr lang="ko-KR" altLang="en-US" dirty="0"/>
              <a:t>텍스트화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0922A02-C43E-44AB-B2AB-EEDE6171D664}"/>
              </a:ext>
            </a:extLst>
          </p:cNvPr>
          <p:cNvSpPr/>
          <p:nvPr/>
        </p:nvSpPr>
        <p:spPr>
          <a:xfrm>
            <a:off x="6169043" y="3353015"/>
            <a:ext cx="1309227" cy="12128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텍스트</a:t>
            </a:r>
            <a:endParaRPr lang="en-US" altLang="ko-KR" dirty="0"/>
          </a:p>
          <a:p>
            <a:pPr algn="ctr"/>
            <a:r>
              <a:rPr lang="ko-KR" altLang="en-US" dirty="0"/>
              <a:t>결과물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A5FB7E4-76D7-4586-9E77-E410EA382444}"/>
              </a:ext>
            </a:extLst>
          </p:cNvPr>
          <p:cNvSpPr/>
          <p:nvPr/>
        </p:nvSpPr>
        <p:spPr>
          <a:xfrm>
            <a:off x="4711517" y="5133707"/>
            <a:ext cx="1309227" cy="12128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번역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4D47A21-2100-48F1-B3C4-04421067E45D}"/>
              </a:ext>
            </a:extLst>
          </p:cNvPr>
          <p:cNvSpPr/>
          <p:nvPr/>
        </p:nvSpPr>
        <p:spPr>
          <a:xfrm>
            <a:off x="9718096" y="2799190"/>
            <a:ext cx="2162086" cy="366723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AB61EF4-6377-4FD9-8242-6B0561940379}"/>
              </a:ext>
            </a:extLst>
          </p:cNvPr>
          <p:cNvSpPr txBox="1"/>
          <p:nvPr/>
        </p:nvSpPr>
        <p:spPr>
          <a:xfrm>
            <a:off x="10128986" y="2813315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DATABASE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D4FD457-41F2-4925-B5F7-17FAE85CB25D}"/>
              </a:ext>
            </a:extLst>
          </p:cNvPr>
          <p:cNvSpPr/>
          <p:nvPr/>
        </p:nvSpPr>
        <p:spPr>
          <a:xfrm>
            <a:off x="6196711" y="1538994"/>
            <a:ext cx="1309227" cy="12128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점자 출력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AA1EE29-BF9E-49EB-AA47-1AFF15DA8DD6}"/>
              </a:ext>
            </a:extLst>
          </p:cNvPr>
          <p:cNvSpPr/>
          <p:nvPr/>
        </p:nvSpPr>
        <p:spPr>
          <a:xfrm>
            <a:off x="6167818" y="5127282"/>
            <a:ext cx="1309227" cy="12128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음성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E2A8611-9497-484B-8710-20851A3F222E}"/>
              </a:ext>
            </a:extLst>
          </p:cNvPr>
          <p:cNvSpPr/>
          <p:nvPr/>
        </p:nvSpPr>
        <p:spPr>
          <a:xfrm>
            <a:off x="10153414" y="3357374"/>
            <a:ext cx="1309227" cy="12128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문자의</a:t>
            </a:r>
            <a:endParaRPr lang="en-US" altLang="ko-KR" dirty="0"/>
          </a:p>
          <a:p>
            <a:pPr algn="ctr"/>
            <a:r>
              <a:rPr lang="ko-KR" altLang="en-US" dirty="0"/>
              <a:t>점자 검색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1063D87-117C-499A-9F47-71FB836EE703}"/>
              </a:ext>
            </a:extLst>
          </p:cNvPr>
          <p:cNvSpPr/>
          <p:nvPr/>
        </p:nvSpPr>
        <p:spPr>
          <a:xfrm>
            <a:off x="10153415" y="5001194"/>
            <a:ext cx="1309227" cy="12128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점자 </a:t>
            </a:r>
            <a:endParaRPr lang="en-US" altLang="ko-KR" dirty="0"/>
          </a:p>
          <a:p>
            <a:pPr algn="ctr"/>
            <a:r>
              <a:rPr lang="ko-KR" altLang="en-US" dirty="0"/>
              <a:t>결과물</a:t>
            </a:r>
            <a:endParaRPr lang="en-US" altLang="ko-KR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E977082-7E28-4C55-BBF5-896F45B494B1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2438674" y="2152841"/>
            <a:ext cx="767689" cy="5433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3B83A83-D688-412B-961C-BCA60AE86604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>
          <a:xfrm flipV="1">
            <a:off x="2422337" y="5733711"/>
            <a:ext cx="784026" cy="1285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BDBBA61-394E-45CD-9C3C-8E177028D071}"/>
              </a:ext>
            </a:extLst>
          </p:cNvPr>
          <p:cNvCxnSpPr>
            <a:cxnSpLocks/>
            <a:stCxn id="81" idx="2"/>
            <a:endCxn id="121" idx="0"/>
          </p:cNvCxnSpPr>
          <p:nvPr/>
        </p:nvCxnSpPr>
        <p:spPr>
          <a:xfrm>
            <a:off x="3860977" y="2759269"/>
            <a:ext cx="0" cy="598106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627869A-31C1-41B5-9648-EA81B4460805}"/>
              </a:ext>
            </a:extLst>
          </p:cNvPr>
          <p:cNvCxnSpPr>
            <a:cxnSpLocks/>
            <a:stCxn id="82" idx="0"/>
            <a:endCxn id="121" idx="2"/>
          </p:cNvCxnSpPr>
          <p:nvPr/>
        </p:nvCxnSpPr>
        <p:spPr>
          <a:xfrm flipV="1">
            <a:off x="3860977" y="4570232"/>
            <a:ext cx="0" cy="557050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9798884-2AA9-451D-82E2-21BA33A5BA4A}"/>
              </a:ext>
            </a:extLst>
          </p:cNvPr>
          <p:cNvCxnSpPr>
            <a:cxnSpLocks/>
            <a:stCxn id="83" idx="2"/>
            <a:endCxn id="91" idx="0"/>
          </p:cNvCxnSpPr>
          <p:nvPr/>
        </p:nvCxnSpPr>
        <p:spPr>
          <a:xfrm flipH="1">
            <a:off x="6822432" y="4565872"/>
            <a:ext cx="1225" cy="561410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FB94321-AD4F-4F91-AFB2-4B8E1B25BDCE}"/>
              </a:ext>
            </a:extLst>
          </p:cNvPr>
          <p:cNvCxnSpPr>
            <a:cxnSpLocks/>
            <a:stCxn id="83" idx="3"/>
            <a:endCxn id="104" idx="1"/>
          </p:cNvCxnSpPr>
          <p:nvPr/>
        </p:nvCxnSpPr>
        <p:spPr>
          <a:xfrm>
            <a:off x="7478270" y="3959444"/>
            <a:ext cx="677752" cy="4360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BA34E7C-E0BB-4706-B040-7F3A2DED2F27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10808028" y="4570231"/>
            <a:ext cx="1" cy="43096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7C01DDBD-2888-46E5-9F52-1F61ED7CA825}"/>
              </a:ext>
            </a:extLst>
          </p:cNvPr>
          <p:cNvCxnSpPr>
            <a:cxnSpLocks/>
            <a:stCxn id="94" idx="1"/>
            <a:endCxn id="104" idx="2"/>
          </p:cNvCxnSpPr>
          <p:nvPr/>
        </p:nvCxnSpPr>
        <p:spPr>
          <a:xfrm rot="10800000">
            <a:off x="8699949" y="4528247"/>
            <a:ext cx="1453467" cy="1079376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3DA0079-EDFD-45F5-80C7-B7BBF11D4B21}"/>
              </a:ext>
            </a:extLst>
          </p:cNvPr>
          <p:cNvSpPr/>
          <p:nvPr/>
        </p:nvSpPr>
        <p:spPr>
          <a:xfrm>
            <a:off x="8156022" y="3399361"/>
            <a:ext cx="1087851" cy="1128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APACHE</a:t>
            </a:r>
          </a:p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E3D4483-F09F-4569-A7D0-99FAA3EF1D8A}"/>
              </a:ext>
            </a:extLst>
          </p:cNvPr>
          <p:cNvCxnSpPr>
            <a:cxnSpLocks/>
            <a:stCxn id="104" idx="3"/>
            <a:endCxn id="93" idx="1"/>
          </p:cNvCxnSpPr>
          <p:nvPr/>
        </p:nvCxnSpPr>
        <p:spPr>
          <a:xfrm flipV="1">
            <a:off x="9243873" y="3963803"/>
            <a:ext cx="909541" cy="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6955CBC5-9DA4-4EB3-B7EF-420AC2BACC8A}"/>
              </a:ext>
            </a:extLst>
          </p:cNvPr>
          <p:cNvCxnSpPr>
            <a:cxnSpLocks/>
            <a:stCxn id="104" idx="0"/>
          </p:cNvCxnSpPr>
          <p:nvPr/>
        </p:nvCxnSpPr>
        <p:spPr>
          <a:xfrm rot="16200000" flipV="1">
            <a:off x="7549580" y="2248993"/>
            <a:ext cx="1086696" cy="1214040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3D0EBFD-3D78-4776-8D6B-37E0DE5F8C91}"/>
              </a:ext>
            </a:extLst>
          </p:cNvPr>
          <p:cNvSpPr txBox="1"/>
          <p:nvPr/>
        </p:nvSpPr>
        <p:spPr>
          <a:xfrm>
            <a:off x="3502472" y="2490616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STT API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2D74309-A983-443E-B629-C55678444FB9}"/>
              </a:ext>
            </a:extLst>
          </p:cNvPr>
          <p:cNvSpPr txBox="1"/>
          <p:nvPr/>
        </p:nvSpPr>
        <p:spPr>
          <a:xfrm>
            <a:off x="1036139" y="11300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사용자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00DDC1-606A-44C3-ACF2-292F161CC386}"/>
              </a:ext>
            </a:extLst>
          </p:cNvPr>
          <p:cNvSpPr txBox="1"/>
          <p:nvPr/>
        </p:nvSpPr>
        <p:spPr>
          <a:xfrm>
            <a:off x="3390295" y="6078904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Vision API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A4AE811-815A-4044-B582-F7B3BDEE9744}"/>
              </a:ext>
            </a:extLst>
          </p:cNvPr>
          <p:cNvSpPr txBox="1"/>
          <p:nvPr/>
        </p:nvSpPr>
        <p:spPr>
          <a:xfrm>
            <a:off x="4736603" y="6075480"/>
            <a:ext cx="1289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Translation API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44C9B9D-6200-470E-A63C-866701E5764C}"/>
              </a:ext>
            </a:extLst>
          </p:cNvPr>
          <p:cNvSpPr txBox="1"/>
          <p:nvPr/>
        </p:nvSpPr>
        <p:spPr>
          <a:xfrm>
            <a:off x="6471252" y="6078903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TTS API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1ED0A93-9E21-4EA6-9569-E9986B59A0B1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4525569" y="3959444"/>
            <a:ext cx="1643474" cy="10972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E211EA4D-E3B4-4DA8-8CCF-DEE1C4AD2987}"/>
              </a:ext>
            </a:extLst>
          </p:cNvPr>
          <p:cNvSpPr txBox="1"/>
          <p:nvPr/>
        </p:nvSpPr>
        <p:spPr>
          <a:xfrm>
            <a:off x="10360555" y="10352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사용자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1E2ADA61-EF32-42DC-80E0-FA9F51C4C772}"/>
              </a:ext>
            </a:extLst>
          </p:cNvPr>
          <p:cNvCxnSpPr>
            <a:cxnSpLocks/>
            <a:stCxn id="84" idx="0"/>
            <a:endCxn id="83" idx="1"/>
          </p:cNvCxnSpPr>
          <p:nvPr/>
        </p:nvCxnSpPr>
        <p:spPr>
          <a:xfrm flipV="1">
            <a:off x="5366131" y="3959444"/>
            <a:ext cx="802912" cy="1174263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1C8F3F6-4A7F-4DC0-9E04-27BA2F8E2D59}"/>
              </a:ext>
            </a:extLst>
          </p:cNvPr>
          <p:cNvSpPr/>
          <p:nvPr/>
        </p:nvSpPr>
        <p:spPr>
          <a:xfrm>
            <a:off x="10335567" y="1649304"/>
            <a:ext cx="932717" cy="7176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</a:t>
            </a:r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BF5BB5D4-8A66-46A3-BD0B-396D7606C9CB}"/>
              </a:ext>
            </a:extLst>
          </p:cNvPr>
          <p:cNvCxnSpPr>
            <a:cxnSpLocks/>
            <a:stCxn id="91" idx="3"/>
            <a:endCxn id="73" idx="1"/>
          </p:cNvCxnSpPr>
          <p:nvPr/>
        </p:nvCxnSpPr>
        <p:spPr>
          <a:xfrm flipV="1">
            <a:off x="7477045" y="1838525"/>
            <a:ext cx="2655219" cy="3895186"/>
          </a:xfrm>
          <a:prstGeom prst="bentConnector3">
            <a:avLst>
              <a:gd name="adj1" fmla="val 13207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9F819FEA-5AE1-43FE-A186-CFCC359CBECF}"/>
              </a:ext>
            </a:extLst>
          </p:cNvPr>
          <p:cNvCxnSpPr>
            <a:cxnSpLocks/>
            <a:stCxn id="89" idx="3"/>
            <a:endCxn id="73" idx="1"/>
          </p:cNvCxnSpPr>
          <p:nvPr/>
        </p:nvCxnSpPr>
        <p:spPr>
          <a:xfrm flipV="1">
            <a:off x="7505938" y="1838525"/>
            <a:ext cx="2626326" cy="306898"/>
          </a:xfrm>
          <a:prstGeom prst="bentConnector3">
            <a:avLst>
              <a:gd name="adj1" fmla="val 12208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F04C9AB3-F2F9-49A6-B275-F9452D543627}"/>
              </a:ext>
            </a:extLst>
          </p:cNvPr>
          <p:cNvCxnSpPr>
            <a:cxnSpLocks/>
            <a:stCxn id="121" idx="3"/>
            <a:endCxn id="84" idx="0"/>
          </p:cNvCxnSpPr>
          <p:nvPr/>
        </p:nvCxnSpPr>
        <p:spPr>
          <a:xfrm>
            <a:off x="4515590" y="3963804"/>
            <a:ext cx="850541" cy="1169903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17F101A9-D2CB-4000-8694-49D5F0A5D923}"/>
              </a:ext>
            </a:extLst>
          </p:cNvPr>
          <p:cNvSpPr txBox="1"/>
          <p:nvPr/>
        </p:nvSpPr>
        <p:spPr>
          <a:xfrm>
            <a:off x="8056273" y="146919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최종 결과 전달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CC30F5C-5A19-40A0-B0C2-A05909A59895}"/>
              </a:ext>
            </a:extLst>
          </p:cNvPr>
          <p:cNvSpPr txBox="1"/>
          <p:nvPr/>
        </p:nvSpPr>
        <p:spPr>
          <a:xfrm>
            <a:off x="4953874" y="365718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4"/>
                </a:solidFill>
              </a:rPr>
              <a:t>원문 전달</a:t>
            </a:r>
            <a:endParaRPr lang="en-US" altLang="ko-KR" sz="1200" b="1" dirty="0">
              <a:solidFill>
                <a:schemeClr val="accent4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21BBE8B-CFAD-426B-8D99-79BA16175322}"/>
              </a:ext>
            </a:extLst>
          </p:cNvPr>
          <p:cNvSpPr/>
          <p:nvPr/>
        </p:nvSpPr>
        <p:spPr>
          <a:xfrm>
            <a:off x="3206363" y="3357375"/>
            <a:ext cx="1309227" cy="12128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텍스트</a:t>
            </a:r>
            <a:endParaRPr lang="en-US" altLang="ko-KR" dirty="0"/>
          </a:p>
          <a:p>
            <a:pPr algn="ctr"/>
            <a:r>
              <a:rPr lang="ko-KR" altLang="en-US" dirty="0"/>
              <a:t>결과물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37E795B-C64C-490A-9DD5-F85D866719A9}"/>
              </a:ext>
            </a:extLst>
          </p:cNvPr>
          <p:cNvSpPr txBox="1"/>
          <p:nvPr/>
        </p:nvSpPr>
        <p:spPr>
          <a:xfrm rot="18368885">
            <a:off x="5136859" y="43460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4"/>
                </a:solidFill>
              </a:rPr>
              <a:t>번역본 전달</a:t>
            </a:r>
            <a:endParaRPr lang="en-US" altLang="ko-KR" sz="1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8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스마트폰">
            <a:extLst>
              <a:ext uri="{FF2B5EF4-FFF2-40B4-BE49-F238E27FC236}">
                <a16:creationId xmlns:a16="http://schemas.microsoft.com/office/drawing/2014/main" id="{7F4EB33F-038B-4749-9E79-F9A527864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9785" y="13677"/>
            <a:ext cx="7070969" cy="70709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C4F1A97-93D1-4A57-9841-615EA206F471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31B6F39-4389-41E7-AFBC-73BFFEB0C89D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AC7C57F-1943-45D7-B584-E46D9A7DCCAB}"/>
              </a:ext>
            </a:extLst>
          </p:cNvPr>
          <p:cNvSpPr/>
          <p:nvPr/>
        </p:nvSpPr>
        <p:spPr>
          <a:xfrm>
            <a:off x="4595445" y="1062892"/>
            <a:ext cx="2657230" cy="49158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59EB920-74A9-42D1-A5A6-79C8159C81CC}"/>
              </a:ext>
            </a:extLst>
          </p:cNvPr>
          <p:cNvSpPr/>
          <p:nvPr/>
        </p:nvSpPr>
        <p:spPr>
          <a:xfrm>
            <a:off x="4579815" y="1520094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BDC92EC-EEE8-49D5-B354-E40D9B446E82}"/>
              </a:ext>
            </a:extLst>
          </p:cNvPr>
          <p:cNvSpPr/>
          <p:nvPr/>
        </p:nvSpPr>
        <p:spPr>
          <a:xfrm>
            <a:off x="6322645" y="1520094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12D4DAF-6BAB-4120-90D5-907B9ECC355A}"/>
              </a:ext>
            </a:extLst>
          </p:cNvPr>
          <p:cNvSpPr/>
          <p:nvPr/>
        </p:nvSpPr>
        <p:spPr>
          <a:xfrm>
            <a:off x="4579815" y="3200401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CA82DB0-B5EE-4423-8580-056D6E5901A7}"/>
              </a:ext>
            </a:extLst>
          </p:cNvPr>
          <p:cNvSpPr/>
          <p:nvPr/>
        </p:nvSpPr>
        <p:spPr>
          <a:xfrm>
            <a:off x="6322645" y="3200401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1A3D8C1-2A87-4F4C-B811-74020358961C}"/>
              </a:ext>
            </a:extLst>
          </p:cNvPr>
          <p:cNvSpPr/>
          <p:nvPr/>
        </p:nvSpPr>
        <p:spPr>
          <a:xfrm>
            <a:off x="4579815" y="4880708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E9630A5-7E56-4663-825A-4B50E96E5330}"/>
              </a:ext>
            </a:extLst>
          </p:cNvPr>
          <p:cNvSpPr/>
          <p:nvPr/>
        </p:nvSpPr>
        <p:spPr>
          <a:xfrm>
            <a:off x="6322645" y="4880708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76A0123-174B-4A42-B0E5-0EAFD7566E06}"/>
              </a:ext>
            </a:extLst>
          </p:cNvPr>
          <p:cNvSpPr/>
          <p:nvPr/>
        </p:nvSpPr>
        <p:spPr>
          <a:xfrm>
            <a:off x="1721909" y="3127986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7F38AB9-FD63-498A-8FBA-2A753BB0147B}"/>
              </a:ext>
            </a:extLst>
          </p:cNvPr>
          <p:cNvSpPr/>
          <p:nvPr/>
        </p:nvSpPr>
        <p:spPr>
          <a:xfrm>
            <a:off x="9193193" y="3200401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65EC30-0B42-497F-868C-D3D69933086D}"/>
              </a:ext>
            </a:extLst>
          </p:cNvPr>
          <p:cNvSpPr/>
          <p:nvPr/>
        </p:nvSpPr>
        <p:spPr>
          <a:xfrm>
            <a:off x="1740527" y="411758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하얀색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B76F218-3B53-49B1-8A31-BBF3CB62309B}"/>
              </a:ext>
            </a:extLst>
          </p:cNvPr>
          <p:cNvSpPr/>
          <p:nvPr/>
        </p:nvSpPr>
        <p:spPr>
          <a:xfrm>
            <a:off x="9211811" y="418999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검은색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F61B72-BE85-4983-8AD9-39B4BE3B23D0}"/>
              </a:ext>
            </a:extLst>
          </p:cNvPr>
          <p:cNvSpPr txBox="1"/>
          <p:nvPr/>
        </p:nvSpPr>
        <p:spPr>
          <a:xfrm>
            <a:off x="1106342" y="263415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수행 시나리오</a:t>
            </a:r>
          </a:p>
        </p:txBody>
      </p:sp>
    </p:spTree>
    <p:extLst>
      <p:ext uri="{BB962C8B-B14F-4D97-AF65-F5344CB8AC3E}">
        <p14:creationId xmlns:p14="http://schemas.microsoft.com/office/powerpoint/2010/main" val="4183176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C4F1A97-93D1-4A57-9841-615EA206F471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31B6F39-4389-41E7-AFBC-73BFFEB0C89D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302213A-04AC-433A-9D46-6A939073CDC5}"/>
              </a:ext>
            </a:extLst>
          </p:cNvPr>
          <p:cNvSpPr txBox="1"/>
          <p:nvPr/>
        </p:nvSpPr>
        <p:spPr>
          <a:xfrm>
            <a:off x="1106342" y="263415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수행 시나리오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FCE2BD-D592-4F2C-B37B-B9C899147B6B}"/>
              </a:ext>
            </a:extLst>
          </p:cNvPr>
          <p:cNvSpPr/>
          <p:nvPr/>
        </p:nvSpPr>
        <p:spPr>
          <a:xfrm>
            <a:off x="473471" y="2433191"/>
            <a:ext cx="2439925" cy="3404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58F8B51-AEED-4E81-A5F7-244DEA44197F}"/>
              </a:ext>
            </a:extLst>
          </p:cNvPr>
          <p:cNvSpPr/>
          <p:nvPr/>
        </p:nvSpPr>
        <p:spPr>
          <a:xfrm>
            <a:off x="459030" y="1714927"/>
            <a:ext cx="2439925" cy="703104"/>
          </a:xfrm>
          <a:prstGeom prst="rect">
            <a:avLst/>
          </a:prstGeom>
          <a:solidFill>
            <a:srgbClr val="646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9D4B7B-C434-4424-87FE-313E7D3D2A87}"/>
              </a:ext>
            </a:extLst>
          </p:cNvPr>
          <p:cNvSpPr txBox="1"/>
          <p:nvPr/>
        </p:nvSpPr>
        <p:spPr>
          <a:xfrm>
            <a:off x="497973" y="2763848"/>
            <a:ext cx="244830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소</a:t>
            </a:r>
            <a:endParaRPr lang="en-US" altLang="ko-KR" sz="30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0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COW</a:t>
            </a:r>
          </a:p>
          <a:p>
            <a:pPr algn="ctr"/>
            <a:r>
              <a:rPr lang="en-US" altLang="ko-KR" sz="30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↓</a:t>
            </a:r>
          </a:p>
          <a:p>
            <a:pPr algn="ctr"/>
            <a:r>
              <a:rPr lang="ko-KR" altLang="en-US" sz="3000" dirty="0" err="1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ㅅㅗ</a:t>
            </a:r>
            <a:endParaRPr lang="en-US" altLang="ko-KR" sz="30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0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</a:t>
            </a:r>
            <a:r>
              <a:rPr lang="ko-KR" altLang="en-US" sz="30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0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O</a:t>
            </a:r>
            <a:r>
              <a:rPr lang="ko-KR" altLang="en-US" sz="30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0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</a:t>
            </a:r>
            <a:endParaRPr lang="ko-KR" altLang="en-US" sz="30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EBB22C-160D-46C4-8C5E-516644295574}"/>
              </a:ext>
            </a:extLst>
          </p:cNvPr>
          <p:cNvSpPr txBox="1"/>
          <p:nvPr/>
        </p:nvSpPr>
        <p:spPr>
          <a:xfrm>
            <a:off x="440589" y="1736141"/>
            <a:ext cx="2448305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한글 초성 중성 종성 분리</a:t>
            </a:r>
            <a:endParaRPr lang="en-US" altLang="ko-KR" sz="14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영어 알파벳 분리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BDCA98-119F-468A-BBFE-B4429ACAB4FD}"/>
              </a:ext>
            </a:extLst>
          </p:cNvPr>
          <p:cNvSpPr/>
          <p:nvPr/>
        </p:nvSpPr>
        <p:spPr>
          <a:xfrm>
            <a:off x="3440948" y="1111117"/>
            <a:ext cx="5030469" cy="5182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F16336-332E-45CB-ABCE-44D96D0A182F}"/>
              </a:ext>
            </a:extLst>
          </p:cNvPr>
          <p:cNvSpPr/>
          <p:nvPr/>
        </p:nvSpPr>
        <p:spPr>
          <a:xfrm>
            <a:off x="4545064" y="1713150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ㅅ</a:t>
            </a:r>
            <a:endParaRPr lang="ko-KR" altLang="en-US" b="1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F3F4D2F-62DF-4523-A44B-AC1A2C086066}"/>
              </a:ext>
            </a:extLst>
          </p:cNvPr>
          <p:cNvGrpSpPr/>
          <p:nvPr/>
        </p:nvGrpSpPr>
        <p:grpSpPr>
          <a:xfrm>
            <a:off x="4347726" y="2082482"/>
            <a:ext cx="834853" cy="1171730"/>
            <a:chOff x="4362378" y="1313563"/>
            <a:chExt cx="834853" cy="117173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F7F6897-403A-46F6-8356-B37985E0D66B}"/>
                </a:ext>
              </a:extLst>
            </p:cNvPr>
            <p:cNvSpPr/>
            <p:nvPr/>
          </p:nvSpPr>
          <p:spPr>
            <a:xfrm>
              <a:off x="4362378" y="1313563"/>
              <a:ext cx="834853" cy="11717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5CEEC79-78AD-4CA8-BFBE-F23585F29378}"/>
                </a:ext>
              </a:extLst>
            </p:cNvPr>
            <p:cNvSpPr/>
            <p:nvPr/>
          </p:nvSpPr>
          <p:spPr>
            <a:xfrm>
              <a:off x="4385823" y="1351789"/>
              <a:ext cx="347786" cy="3047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F74D4DF-62B2-4241-86F6-FDCDE04BE765}"/>
                </a:ext>
              </a:extLst>
            </p:cNvPr>
            <p:cNvSpPr/>
            <p:nvPr/>
          </p:nvSpPr>
          <p:spPr>
            <a:xfrm>
              <a:off x="4803249" y="1351789"/>
              <a:ext cx="347786" cy="3047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2EC987D-2AFB-4010-BC8D-3FFE477DC0D9}"/>
                </a:ext>
              </a:extLst>
            </p:cNvPr>
            <p:cNvSpPr/>
            <p:nvPr/>
          </p:nvSpPr>
          <p:spPr>
            <a:xfrm>
              <a:off x="4385823" y="1714762"/>
              <a:ext cx="347786" cy="3047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2E62D2B-BC7C-477B-94C9-98334A04B533}"/>
                </a:ext>
              </a:extLst>
            </p:cNvPr>
            <p:cNvSpPr/>
            <p:nvPr/>
          </p:nvSpPr>
          <p:spPr>
            <a:xfrm>
              <a:off x="4803249" y="1714762"/>
              <a:ext cx="347786" cy="3047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00EE32FE-3325-464B-B143-01CB00B68E4D}"/>
                </a:ext>
              </a:extLst>
            </p:cNvPr>
            <p:cNvSpPr/>
            <p:nvPr/>
          </p:nvSpPr>
          <p:spPr>
            <a:xfrm>
              <a:off x="4385823" y="2100027"/>
              <a:ext cx="347786" cy="3047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A53250A-6822-4DC7-9972-E30415CF6252}"/>
                </a:ext>
              </a:extLst>
            </p:cNvPr>
            <p:cNvSpPr/>
            <p:nvPr/>
          </p:nvSpPr>
          <p:spPr>
            <a:xfrm>
              <a:off x="4803249" y="2100027"/>
              <a:ext cx="347786" cy="3047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72BF19F-66A7-4592-BA74-6EAF63FDFAD5}"/>
              </a:ext>
            </a:extLst>
          </p:cNvPr>
          <p:cNvGrpSpPr/>
          <p:nvPr/>
        </p:nvGrpSpPr>
        <p:grpSpPr>
          <a:xfrm>
            <a:off x="6742125" y="2082482"/>
            <a:ext cx="834853" cy="1171730"/>
            <a:chOff x="4362378" y="1313563"/>
            <a:chExt cx="834853" cy="117173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05844DA-9178-4353-A9F4-096960AAA3B1}"/>
                </a:ext>
              </a:extLst>
            </p:cNvPr>
            <p:cNvSpPr/>
            <p:nvPr/>
          </p:nvSpPr>
          <p:spPr>
            <a:xfrm>
              <a:off x="4362378" y="1313563"/>
              <a:ext cx="834853" cy="11717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97C7043-0488-4345-9E56-FE4CDF0DC96F}"/>
                </a:ext>
              </a:extLst>
            </p:cNvPr>
            <p:cNvSpPr/>
            <p:nvPr/>
          </p:nvSpPr>
          <p:spPr>
            <a:xfrm>
              <a:off x="4385823" y="1351789"/>
              <a:ext cx="347786" cy="3047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FB39D30-6010-4C22-9455-B6D3C85A4E88}"/>
                </a:ext>
              </a:extLst>
            </p:cNvPr>
            <p:cNvSpPr/>
            <p:nvPr/>
          </p:nvSpPr>
          <p:spPr>
            <a:xfrm>
              <a:off x="4803249" y="1351789"/>
              <a:ext cx="347786" cy="3047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88B348EE-26D7-4E59-BD31-B51AF878B030}"/>
                </a:ext>
              </a:extLst>
            </p:cNvPr>
            <p:cNvSpPr/>
            <p:nvPr/>
          </p:nvSpPr>
          <p:spPr>
            <a:xfrm>
              <a:off x="4385823" y="1714762"/>
              <a:ext cx="347786" cy="3047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AF06BAA-B297-43E7-B3D1-457C3F24D8B9}"/>
                </a:ext>
              </a:extLst>
            </p:cNvPr>
            <p:cNvSpPr/>
            <p:nvPr/>
          </p:nvSpPr>
          <p:spPr>
            <a:xfrm>
              <a:off x="4803249" y="1714762"/>
              <a:ext cx="347786" cy="3047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3647B729-20B6-4A0F-B8BE-F2AFBAC7C552}"/>
                </a:ext>
              </a:extLst>
            </p:cNvPr>
            <p:cNvSpPr/>
            <p:nvPr/>
          </p:nvSpPr>
          <p:spPr>
            <a:xfrm>
              <a:off x="4385823" y="2100027"/>
              <a:ext cx="347786" cy="30479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DA27ED7-DA81-435F-99F4-4BDC1687C843}"/>
                </a:ext>
              </a:extLst>
            </p:cNvPr>
            <p:cNvSpPr/>
            <p:nvPr/>
          </p:nvSpPr>
          <p:spPr>
            <a:xfrm>
              <a:off x="4803249" y="2100027"/>
              <a:ext cx="347786" cy="3047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968402C-895C-48A6-A563-92DE5A3077BD}"/>
              </a:ext>
            </a:extLst>
          </p:cNvPr>
          <p:cNvSpPr/>
          <p:nvPr/>
        </p:nvSpPr>
        <p:spPr>
          <a:xfrm>
            <a:off x="6939463" y="1677274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ㅗ</a:t>
            </a:r>
            <a:endParaRPr lang="ko-KR" altLang="en-US" b="1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B769986-446F-4144-89F5-AC82B64A249C}"/>
              </a:ext>
            </a:extLst>
          </p:cNvPr>
          <p:cNvCxnSpPr>
            <a:cxnSpLocks/>
          </p:cNvCxnSpPr>
          <p:nvPr/>
        </p:nvCxnSpPr>
        <p:spPr>
          <a:xfrm>
            <a:off x="2913396" y="3758879"/>
            <a:ext cx="534522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6" name="표 25">
            <a:extLst>
              <a:ext uri="{FF2B5EF4-FFF2-40B4-BE49-F238E27FC236}">
                <a16:creationId xmlns:a16="http://schemas.microsoft.com/office/drawing/2014/main" id="{5B8F4674-B33E-48A8-9923-3D6E44CDE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463968"/>
              </p:ext>
            </p:extLst>
          </p:nvPr>
        </p:nvGraphicFramePr>
        <p:xfrm>
          <a:off x="3754374" y="3401455"/>
          <a:ext cx="1996878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8439">
                  <a:extLst>
                    <a:ext uri="{9D8B030D-6E8A-4147-A177-3AD203B41FA5}">
                      <a16:colId xmlns:a16="http://schemas.microsoft.com/office/drawing/2014/main" val="4070054661"/>
                    </a:ext>
                  </a:extLst>
                </a:gridCol>
                <a:gridCol w="998439">
                  <a:extLst>
                    <a:ext uri="{9D8B030D-6E8A-4147-A177-3AD203B41FA5}">
                      <a16:colId xmlns:a16="http://schemas.microsoft.com/office/drawing/2014/main" val="4066389843"/>
                    </a:ext>
                  </a:extLst>
                </a:gridCol>
              </a:tblGrid>
              <a:tr h="28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색깔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470511"/>
                  </a:ext>
                </a:extLst>
              </a:tr>
              <a:tr h="284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06689"/>
                  </a:ext>
                </a:extLst>
              </a:tr>
              <a:tr h="284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620403"/>
                  </a:ext>
                </a:extLst>
              </a:tr>
              <a:tr h="284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983456"/>
                  </a:ext>
                </a:extLst>
              </a:tr>
              <a:tr h="284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684308"/>
                  </a:ext>
                </a:extLst>
              </a:tr>
              <a:tr h="284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775720"/>
                  </a:ext>
                </a:extLst>
              </a:tr>
              <a:tr h="284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96140"/>
                  </a:ext>
                </a:extLst>
              </a:tr>
            </a:tbl>
          </a:graphicData>
        </a:graphic>
      </p:graphicFrame>
      <p:graphicFrame>
        <p:nvGraphicFramePr>
          <p:cNvPr id="69" name="표 25">
            <a:extLst>
              <a:ext uri="{FF2B5EF4-FFF2-40B4-BE49-F238E27FC236}">
                <a16:creationId xmlns:a16="http://schemas.microsoft.com/office/drawing/2014/main" id="{B719F918-A3B8-4091-9A18-BE5C1324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07649"/>
              </p:ext>
            </p:extLst>
          </p:nvPr>
        </p:nvGraphicFramePr>
        <p:xfrm>
          <a:off x="6161113" y="3401455"/>
          <a:ext cx="1996878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8439">
                  <a:extLst>
                    <a:ext uri="{9D8B030D-6E8A-4147-A177-3AD203B41FA5}">
                      <a16:colId xmlns:a16="http://schemas.microsoft.com/office/drawing/2014/main" val="4070054661"/>
                    </a:ext>
                  </a:extLst>
                </a:gridCol>
                <a:gridCol w="998439">
                  <a:extLst>
                    <a:ext uri="{9D8B030D-6E8A-4147-A177-3AD203B41FA5}">
                      <a16:colId xmlns:a16="http://schemas.microsoft.com/office/drawing/2014/main" val="4066389843"/>
                    </a:ext>
                  </a:extLst>
                </a:gridCol>
              </a:tblGrid>
              <a:tr h="28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색깔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470511"/>
                  </a:ext>
                </a:extLst>
              </a:tr>
              <a:tr h="284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06689"/>
                  </a:ext>
                </a:extLst>
              </a:tr>
              <a:tr h="284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620403"/>
                  </a:ext>
                </a:extLst>
              </a:tr>
              <a:tr h="284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983456"/>
                  </a:ext>
                </a:extLst>
              </a:tr>
              <a:tr h="284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684308"/>
                  </a:ext>
                </a:extLst>
              </a:tr>
              <a:tr h="284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775720"/>
                  </a:ext>
                </a:extLst>
              </a:tr>
              <a:tr h="284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814155"/>
                  </a:ext>
                </a:extLst>
              </a:tr>
            </a:tbl>
          </a:graphicData>
        </a:graphic>
      </p:graphicFrame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EB31ACD-8DE5-4291-B8F4-412B1F351DF3}"/>
              </a:ext>
            </a:extLst>
          </p:cNvPr>
          <p:cNvCxnSpPr>
            <a:cxnSpLocks/>
            <a:stCxn id="41" idx="3"/>
            <a:endCxn id="76" idx="1"/>
          </p:cNvCxnSpPr>
          <p:nvPr/>
        </p:nvCxnSpPr>
        <p:spPr>
          <a:xfrm>
            <a:off x="8471417" y="3702171"/>
            <a:ext cx="1559546" cy="1047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58DD6B5-3D2A-4236-94CC-B061CDAAB3E3}"/>
              </a:ext>
            </a:extLst>
          </p:cNvPr>
          <p:cNvSpPr/>
          <p:nvPr/>
        </p:nvSpPr>
        <p:spPr>
          <a:xfrm>
            <a:off x="8464460" y="3366546"/>
            <a:ext cx="15071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정보를 </a:t>
            </a:r>
            <a:r>
              <a:rPr lang="en-US" altLang="ko-KR" sz="1000" b="1" dirty="0">
                <a:solidFill>
                  <a:schemeClr val="bg1"/>
                </a:solidFill>
              </a:rPr>
              <a:t>SERVER</a:t>
            </a:r>
            <a:r>
              <a:rPr lang="ko-KR" altLang="en-US" sz="1000" b="1" dirty="0">
                <a:solidFill>
                  <a:schemeClr val="bg1"/>
                </a:solidFill>
              </a:rPr>
              <a:t>에 전달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775820A-A807-4BD3-B7E4-1742EEA4809B}"/>
              </a:ext>
            </a:extLst>
          </p:cNvPr>
          <p:cNvSpPr/>
          <p:nvPr/>
        </p:nvSpPr>
        <p:spPr>
          <a:xfrm>
            <a:off x="10030963" y="2710059"/>
            <a:ext cx="1715100" cy="20051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903714-A293-40C6-999E-18DAFA2622C8}"/>
              </a:ext>
            </a:extLst>
          </p:cNvPr>
          <p:cNvSpPr txBox="1"/>
          <p:nvPr/>
        </p:nvSpPr>
        <p:spPr>
          <a:xfrm>
            <a:off x="5286030" y="1111117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DATABASE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97128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C4F1A97-93D1-4A57-9841-615EA206F471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31B6F39-4389-41E7-AFBC-73BFFEB0C89D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461C988-B89A-44F5-AC4C-09D233AEADC2}"/>
              </a:ext>
            </a:extLst>
          </p:cNvPr>
          <p:cNvSpPr txBox="1"/>
          <p:nvPr/>
        </p:nvSpPr>
        <p:spPr>
          <a:xfrm>
            <a:off x="1106342" y="263415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수행 시나리오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37F0526-C5C2-4517-878F-410BB5AF3047}"/>
              </a:ext>
            </a:extLst>
          </p:cNvPr>
          <p:cNvGrpSpPr/>
          <p:nvPr/>
        </p:nvGrpSpPr>
        <p:grpSpPr>
          <a:xfrm>
            <a:off x="3957290" y="1235271"/>
            <a:ext cx="5511569" cy="5339861"/>
            <a:chOff x="2389785" y="13677"/>
            <a:chExt cx="7070969" cy="7070969"/>
          </a:xfrm>
        </p:grpSpPr>
        <p:pic>
          <p:nvPicPr>
            <p:cNvPr id="31" name="그래픽 30" descr="스마트폰">
              <a:extLst>
                <a:ext uri="{FF2B5EF4-FFF2-40B4-BE49-F238E27FC236}">
                  <a16:creationId xmlns:a16="http://schemas.microsoft.com/office/drawing/2014/main" id="{D5154B35-BBBB-4666-AA55-B67D27E8D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89785" y="13677"/>
              <a:ext cx="7070969" cy="7070969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87C28EE-BA67-4CB3-A7AE-9657A28FE358}"/>
                </a:ext>
              </a:extLst>
            </p:cNvPr>
            <p:cNvSpPr/>
            <p:nvPr/>
          </p:nvSpPr>
          <p:spPr>
            <a:xfrm>
              <a:off x="4595445" y="1062892"/>
              <a:ext cx="2657230" cy="49158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092E238-6C5E-434A-99EB-EEBB4A35AEFB}"/>
                </a:ext>
              </a:extLst>
            </p:cNvPr>
            <p:cNvSpPr/>
            <p:nvPr/>
          </p:nvSpPr>
          <p:spPr>
            <a:xfrm>
              <a:off x="4870945" y="1649159"/>
              <a:ext cx="914400" cy="914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59C74BF-BD38-4ED9-B61A-AD4A877265D1}"/>
                </a:ext>
              </a:extLst>
            </p:cNvPr>
            <p:cNvSpPr/>
            <p:nvPr/>
          </p:nvSpPr>
          <p:spPr>
            <a:xfrm>
              <a:off x="6100948" y="1649159"/>
              <a:ext cx="914400" cy="914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9DD3F34-6065-4636-8478-0B74186F58BF}"/>
                </a:ext>
              </a:extLst>
            </p:cNvPr>
            <p:cNvSpPr/>
            <p:nvPr/>
          </p:nvSpPr>
          <p:spPr>
            <a:xfrm>
              <a:off x="4870945" y="3046337"/>
              <a:ext cx="914400" cy="914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4060707-9394-41AA-9B49-A11502438E52}"/>
                </a:ext>
              </a:extLst>
            </p:cNvPr>
            <p:cNvSpPr/>
            <p:nvPr/>
          </p:nvSpPr>
          <p:spPr>
            <a:xfrm>
              <a:off x="6100948" y="3046336"/>
              <a:ext cx="914400" cy="914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7991EB99-E867-4F12-A7FE-9E3B775867E4}"/>
                </a:ext>
              </a:extLst>
            </p:cNvPr>
            <p:cNvSpPr/>
            <p:nvPr/>
          </p:nvSpPr>
          <p:spPr>
            <a:xfrm>
              <a:off x="4870945" y="4443511"/>
              <a:ext cx="914400" cy="914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E988BE8A-EA37-49A3-BFC0-7A9939E39960}"/>
                </a:ext>
              </a:extLst>
            </p:cNvPr>
            <p:cNvSpPr/>
            <p:nvPr/>
          </p:nvSpPr>
          <p:spPr>
            <a:xfrm>
              <a:off x="6100948" y="4443512"/>
              <a:ext cx="914400" cy="9143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3D60C33-BCC0-4AD3-957B-CF0C762F45FA}"/>
              </a:ext>
            </a:extLst>
          </p:cNvPr>
          <p:cNvGrpSpPr/>
          <p:nvPr/>
        </p:nvGrpSpPr>
        <p:grpSpPr>
          <a:xfrm>
            <a:off x="6822141" y="1235271"/>
            <a:ext cx="5511569" cy="5339861"/>
            <a:chOff x="2389785" y="13677"/>
            <a:chExt cx="7070969" cy="7070969"/>
          </a:xfrm>
        </p:grpSpPr>
        <p:pic>
          <p:nvPicPr>
            <p:cNvPr id="59" name="그래픽 58" descr="스마트폰">
              <a:extLst>
                <a:ext uri="{FF2B5EF4-FFF2-40B4-BE49-F238E27FC236}">
                  <a16:creationId xmlns:a16="http://schemas.microsoft.com/office/drawing/2014/main" id="{7458233C-F964-4AFF-90C5-5EDF97352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89785" y="13677"/>
              <a:ext cx="7070969" cy="7070969"/>
            </a:xfrm>
            <a:prstGeom prst="rect">
              <a:avLst/>
            </a:prstGeom>
          </p:spPr>
        </p:pic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D044813-D937-4D5A-A31B-5DF567E2414E}"/>
                </a:ext>
              </a:extLst>
            </p:cNvPr>
            <p:cNvSpPr/>
            <p:nvPr/>
          </p:nvSpPr>
          <p:spPr>
            <a:xfrm>
              <a:off x="4595445" y="1062892"/>
              <a:ext cx="2657230" cy="49158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DEE0004-E2AE-4C9C-94E1-9C8212D498E6}"/>
                </a:ext>
              </a:extLst>
            </p:cNvPr>
            <p:cNvSpPr/>
            <p:nvPr/>
          </p:nvSpPr>
          <p:spPr>
            <a:xfrm>
              <a:off x="4870945" y="1649159"/>
              <a:ext cx="914400" cy="914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B0819FC-C152-4B2E-BC9A-1B2A3D512A69}"/>
                </a:ext>
              </a:extLst>
            </p:cNvPr>
            <p:cNvSpPr/>
            <p:nvPr/>
          </p:nvSpPr>
          <p:spPr>
            <a:xfrm>
              <a:off x="6100948" y="1649159"/>
              <a:ext cx="914400" cy="914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FC2348D-E5C2-4223-B364-3A0E4C275A0C}"/>
                </a:ext>
              </a:extLst>
            </p:cNvPr>
            <p:cNvSpPr/>
            <p:nvPr/>
          </p:nvSpPr>
          <p:spPr>
            <a:xfrm>
              <a:off x="4870945" y="3046337"/>
              <a:ext cx="914400" cy="914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F11AA993-B8B9-4BC0-850A-37A97803D72B}"/>
                </a:ext>
              </a:extLst>
            </p:cNvPr>
            <p:cNvSpPr/>
            <p:nvPr/>
          </p:nvSpPr>
          <p:spPr>
            <a:xfrm>
              <a:off x="6100948" y="3046336"/>
              <a:ext cx="914400" cy="914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C475155F-124D-48BF-A47D-AA6D3F486341}"/>
                </a:ext>
              </a:extLst>
            </p:cNvPr>
            <p:cNvSpPr/>
            <p:nvPr/>
          </p:nvSpPr>
          <p:spPr>
            <a:xfrm>
              <a:off x="4870945" y="4443511"/>
              <a:ext cx="914400" cy="91439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2EACE02-990E-43B0-BFF4-43C6A36B4BBF}"/>
                </a:ext>
              </a:extLst>
            </p:cNvPr>
            <p:cNvSpPr/>
            <p:nvPr/>
          </p:nvSpPr>
          <p:spPr>
            <a:xfrm>
              <a:off x="6100948" y="4443512"/>
              <a:ext cx="914400" cy="9143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5817835-25A3-47FC-803D-7C74046673AE}"/>
              </a:ext>
            </a:extLst>
          </p:cNvPr>
          <p:cNvSpPr/>
          <p:nvPr/>
        </p:nvSpPr>
        <p:spPr>
          <a:xfrm>
            <a:off x="5683517" y="1579537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ㅅ</a:t>
            </a:r>
            <a:endParaRPr lang="ko-KR" altLang="en-US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A76C8C8-EF03-4076-BF77-A555B6D168E2}"/>
              </a:ext>
            </a:extLst>
          </p:cNvPr>
          <p:cNvSpPr/>
          <p:nvPr/>
        </p:nvSpPr>
        <p:spPr>
          <a:xfrm>
            <a:off x="8548368" y="1579537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ㅗ</a:t>
            </a:r>
            <a:endParaRPr lang="ko-KR" altLang="en-US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BD79427-7A4B-4132-84E7-E2D78AC7CA70}"/>
              </a:ext>
            </a:extLst>
          </p:cNvPr>
          <p:cNvSpPr/>
          <p:nvPr/>
        </p:nvSpPr>
        <p:spPr>
          <a:xfrm>
            <a:off x="987823" y="3022688"/>
            <a:ext cx="1715100" cy="20051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B22770-897E-421D-9A03-0D1D6EB8B82E}"/>
              </a:ext>
            </a:extLst>
          </p:cNvPr>
          <p:cNvCxnSpPr>
            <a:cxnSpLocks/>
          </p:cNvCxnSpPr>
          <p:nvPr/>
        </p:nvCxnSpPr>
        <p:spPr>
          <a:xfrm>
            <a:off x="3136599" y="4043350"/>
            <a:ext cx="161778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9DC0CB-51AC-497A-81D6-1D1C8D3A099F}"/>
              </a:ext>
            </a:extLst>
          </p:cNvPr>
          <p:cNvSpPr/>
          <p:nvPr/>
        </p:nvSpPr>
        <p:spPr>
          <a:xfrm>
            <a:off x="3197885" y="3693706"/>
            <a:ext cx="12907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정보를 </a:t>
            </a:r>
            <a:r>
              <a:rPr lang="en-US" altLang="ko-KR" sz="1000" b="1" dirty="0">
                <a:solidFill>
                  <a:schemeClr val="bg1"/>
                </a:solidFill>
              </a:rPr>
              <a:t>APP</a:t>
            </a:r>
            <a:r>
              <a:rPr lang="ko-KR" altLang="en-US" sz="1000" b="1" dirty="0">
                <a:solidFill>
                  <a:schemeClr val="bg1"/>
                </a:solidFill>
              </a:rPr>
              <a:t>에 전달</a:t>
            </a:r>
          </a:p>
        </p:txBody>
      </p:sp>
    </p:spTree>
    <p:extLst>
      <p:ext uri="{BB962C8B-B14F-4D97-AF65-F5344CB8AC3E}">
        <p14:creationId xmlns:p14="http://schemas.microsoft.com/office/powerpoint/2010/main" val="2455283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스마트폰">
            <a:extLst>
              <a:ext uri="{FF2B5EF4-FFF2-40B4-BE49-F238E27FC236}">
                <a16:creationId xmlns:a16="http://schemas.microsoft.com/office/drawing/2014/main" id="{39F832DA-D101-4A0B-8E29-3758FB091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5625" y="1139710"/>
            <a:ext cx="2027501" cy="2027501"/>
          </a:xfrm>
          <a:prstGeom prst="rect">
            <a:avLst/>
          </a:prstGeom>
        </p:spPr>
      </p:pic>
      <p:pic>
        <p:nvPicPr>
          <p:cNvPr id="15" name="그래픽 14" descr="데이터베이스">
            <a:extLst>
              <a:ext uri="{FF2B5EF4-FFF2-40B4-BE49-F238E27FC236}">
                <a16:creationId xmlns:a16="http://schemas.microsoft.com/office/drawing/2014/main" id="{AAF80AC9-FE76-4507-BE68-F7E8ED38F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5171" y="1693326"/>
            <a:ext cx="1515043" cy="1515043"/>
          </a:xfrm>
          <a:prstGeom prst="rect">
            <a:avLst/>
          </a:prstGeom>
        </p:spPr>
      </p:pic>
      <p:pic>
        <p:nvPicPr>
          <p:cNvPr id="17" name="그래픽 16" descr="클라우드 동기화 중">
            <a:extLst>
              <a:ext uri="{FF2B5EF4-FFF2-40B4-BE49-F238E27FC236}">
                <a16:creationId xmlns:a16="http://schemas.microsoft.com/office/drawing/2014/main" id="{18F11A2E-3885-4390-8B7C-213AD4D756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06627" y="1652168"/>
            <a:ext cx="1515043" cy="1515043"/>
          </a:xfrm>
          <a:prstGeom prst="rect">
            <a:avLst/>
          </a:prstGeom>
        </p:spPr>
      </p:pic>
      <p:pic>
        <p:nvPicPr>
          <p:cNvPr id="19" name="그래픽 18" descr="사용자">
            <a:extLst>
              <a:ext uri="{FF2B5EF4-FFF2-40B4-BE49-F238E27FC236}">
                <a16:creationId xmlns:a16="http://schemas.microsoft.com/office/drawing/2014/main" id="{EC8DC2D8-F03E-4A61-BA5F-BAD4DC0357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6591" y="1494725"/>
            <a:ext cx="2027483" cy="2027483"/>
          </a:xfrm>
          <a:prstGeom prst="rect">
            <a:avLst/>
          </a:prstGeom>
        </p:spPr>
      </p:pic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02AE8509-E02B-4916-B47F-BBFD83488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144760"/>
              </p:ext>
            </p:extLst>
          </p:nvPr>
        </p:nvGraphicFramePr>
        <p:xfrm>
          <a:off x="1180228" y="3464590"/>
          <a:ext cx="194021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0210">
                  <a:extLst>
                    <a:ext uri="{9D8B030D-6E8A-4147-A177-3AD203B41FA5}">
                      <a16:colId xmlns:a16="http://schemas.microsoft.com/office/drawing/2014/main" val="221869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/>
                        <a:t>사용자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73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/>
                        <a:t>음성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6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/>
                        <a:t>자료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37712"/>
                  </a:ext>
                </a:extLst>
              </a:tr>
            </a:tbl>
          </a:graphicData>
        </a:graphic>
      </p:graphicFrame>
      <p:graphicFrame>
        <p:nvGraphicFramePr>
          <p:cNvPr id="22" name="표 20">
            <a:extLst>
              <a:ext uri="{FF2B5EF4-FFF2-40B4-BE49-F238E27FC236}">
                <a16:creationId xmlns:a16="http://schemas.microsoft.com/office/drawing/2014/main" id="{1628AAB8-4336-4C0D-A01C-13C4A2521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53654"/>
              </p:ext>
            </p:extLst>
          </p:nvPr>
        </p:nvGraphicFramePr>
        <p:xfrm>
          <a:off x="3759560" y="3434030"/>
          <a:ext cx="2119630" cy="28248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9630">
                  <a:extLst>
                    <a:ext uri="{9D8B030D-6E8A-4147-A177-3AD203B41FA5}">
                      <a16:colId xmlns:a16="http://schemas.microsoft.com/office/drawing/2014/main" val="221869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dirty="0"/>
                        <a:t>애플리케이션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73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dirty="0"/>
                        <a:t>음성 텍스트 추출</a:t>
                      </a:r>
                      <a:endParaRPr lang="en-US" altLang="ko-KR" sz="1500" b="0" i="0" dirty="0"/>
                    </a:p>
                    <a:p>
                      <a:pPr algn="ctr" latinLnBrk="1"/>
                      <a:r>
                        <a:rPr lang="en-US" altLang="ko-KR" sz="1000" b="0" i="0" dirty="0" err="1"/>
                        <a:t>Clova</a:t>
                      </a:r>
                      <a:r>
                        <a:rPr lang="en-US" altLang="ko-KR" sz="1000" b="0" i="0" dirty="0"/>
                        <a:t> Speech Recognition (CSR)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76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dirty="0"/>
                        <a:t>자료 텍스트 추출</a:t>
                      </a:r>
                      <a:endParaRPr lang="en-US" altLang="ko-KR" sz="1500" b="0" i="0" dirty="0"/>
                    </a:p>
                    <a:p>
                      <a:pPr algn="ctr" latinLnBrk="1"/>
                      <a:r>
                        <a:rPr lang="en-US" altLang="ko-KR" sz="1000" b="0" i="0" dirty="0" err="1"/>
                        <a:t>Clova</a:t>
                      </a:r>
                      <a:r>
                        <a:rPr lang="en-US" altLang="ko-KR" sz="1000" b="0" i="0" dirty="0"/>
                        <a:t> Speech Recognition (CSR)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63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/>
                        <a:t>DB</a:t>
                      </a:r>
                      <a:r>
                        <a:rPr lang="ko-KR" altLang="en-US" sz="1500" b="0" i="0" dirty="0"/>
                        <a:t>에서 전달된</a:t>
                      </a:r>
                      <a:endParaRPr lang="en-US" altLang="ko-KR" sz="1500" b="0" i="0" dirty="0"/>
                    </a:p>
                    <a:p>
                      <a:pPr algn="ctr" latinLnBrk="1"/>
                      <a:r>
                        <a:rPr lang="ko-KR" altLang="en-US" sz="1500" b="0" i="0" dirty="0"/>
                        <a:t>점자 정보 출력</a:t>
                      </a:r>
                      <a:endParaRPr lang="en-US" altLang="ko-KR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7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dirty="0"/>
                        <a:t>텍스트 번역</a:t>
                      </a:r>
                      <a:endParaRPr lang="en-US" altLang="ko-KR" sz="1500" b="0" i="0" dirty="0"/>
                    </a:p>
                    <a:p>
                      <a:pPr algn="ctr" latinLnBrk="1"/>
                      <a:r>
                        <a:rPr lang="en-US" altLang="ko-KR" sz="1000" b="0" i="0" dirty="0"/>
                        <a:t>Papago NMT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818085"/>
                  </a:ext>
                </a:extLst>
              </a:tr>
              <a:tr h="488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dirty="0"/>
                        <a:t>텍스트 음성변환</a:t>
                      </a:r>
                      <a:endParaRPr lang="en-US" altLang="ko-KR" sz="1500" b="0" i="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err="1"/>
                        <a:t>Clova</a:t>
                      </a:r>
                      <a:r>
                        <a:rPr lang="en-US" altLang="ko-KR" sz="1000" b="0" i="0" dirty="0"/>
                        <a:t> Speech Synthesis (CSS)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744350"/>
                  </a:ext>
                </a:extLst>
              </a:tr>
            </a:tbl>
          </a:graphicData>
        </a:graphic>
      </p:graphicFrame>
      <p:graphicFrame>
        <p:nvGraphicFramePr>
          <p:cNvPr id="25" name="표 20">
            <a:extLst>
              <a:ext uri="{FF2B5EF4-FFF2-40B4-BE49-F238E27FC236}">
                <a16:creationId xmlns:a16="http://schemas.microsoft.com/office/drawing/2014/main" id="{7B7971C5-61F2-4643-8930-9F5DB73B1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872700"/>
              </p:ext>
            </p:extLst>
          </p:nvPr>
        </p:nvGraphicFramePr>
        <p:xfrm>
          <a:off x="6415527" y="3437031"/>
          <a:ext cx="211963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9630">
                  <a:extLst>
                    <a:ext uri="{9D8B030D-6E8A-4147-A177-3AD203B41FA5}">
                      <a16:colId xmlns:a16="http://schemas.microsoft.com/office/drawing/2014/main" val="221869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SERVER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73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APACHE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2.0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76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추출된 텍스트 정보를 </a:t>
                      </a:r>
                      <a:r>
                        <a:rPr lang="en-US" altLang="ko-KR" sz="1000" b="0" dirty="0"/>
                        <a:t>DB</a:t>
                      </a:r>
                      <a:r>
                        <a:rPr lang="ko-KR" altLang="en-US" sz="1000" b="0" dirty="0"/>
                        <a:t>로 전달</a:t>
                      </a:r>
                      <a:endParaRPr lang="en-US" altLang="ko-KR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63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DB</a:t>
                      </a:r>
                      <a:r>
                        <a:rPr lang="ko-KR" altLang="en-US" sz="1000" b="0" dirty="0"/>
                        <a:t>의 점자 정보를 </a:t>
                      </a:r>
                      <a:r>
                        <a:rPr lang="en-US" altLang="ko-KR" sz="1000" b="0" dirty="0"/>
                        <a:t>APP</a:t>
                      </a:r>
                      <a:r>
                        <a:rPr lang="ko-KR" altLang="en-US" sz="1000" b="0" dirty="0"/>
                        <a:t>으로 전달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79803"/>
                  </a:ext>
                </a:extLst>
              </a:tr>
            </a:tbl>
          </a:graphicData>
        </a:graphic>
      </p:graphicFrame>
      <p:graphicFrame>
        <p:nvGraphicFramePr>
          <p:cNvPr id="26" name="표 20">
            <a:extLst>
              <a:ext uri="{FF2B5EF4-FFF2-40B4-BE49-F238E27FC236}">
                <a16:creationId xmlns:a16="http://schemas.microsoft.com/office/drawing/2014/main" id="{CCA7CF43-B6D6-4C2F-976B-2111CC726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624664"/>
              </p:ext>
            </p:extLst>
          </p:nvPr>
        </p:nvGraphicFramePr>
        <p:xfrm>
          <a:off x="8873559" y="3434030"/>
          <a:ext cx="211963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9630">
                  <a:extLst>
                    <a:ext uri="{9D8B030D-6E8A-4147-A177-3AD203B41FA5}">
                      <a16:colId xmlns:a16="http://schemas.microsoft.com/office/drawing/2014/main" val="221869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DATABASE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73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MY SQL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76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점자 데이터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63771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2B339E4-207B-43B7-81F9-8E355893717D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7C131B-0943-45E4-91ED-5F45CF8642A8}"/>
              </a:ext>
            </a:extLst>
          </p:cNvPr>
          <p:cNvSpPr txBox="1"/>
          <p:nvPr/>
        </p:nvSpPr>
        <p:spPr>
          <a:xfrm>
            <a:off x="1056336" y="215443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구성도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4113C57-3B8C-41D0-832E-A15B5B4BDE54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62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4855557-FA0A-465D-91A0-5D2E3552565A}"/>
              </a:ext>
            </a:extLst>
          </p:cNvPr>
          <p:cNvGrpSpPr/>
          <p:nvPr/>
        </p:nvGrpSpPr>
        <p:grpSpPr>
          <a:xfrm>
            <a:off x="1056335" y="1475273"/>
            <a:ext cx="3373858" cy="4517054"/>
            <a:chOff x="300620" y="1865684"/>
            <a:chExt cx="3500579" cy="4367162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35F5064-F8ED-46E6-9A89-D78157C7D9E4}"/>
                </a:ext>
              </a:extLst>
            </p:cNvPr>
            <p:cNvCxnSpPr/>
            <p:nvPr/>
          </p:nvCxnSpPr>
          <p:spPr>
            <a:xfrm>
              <a:off x="300620" y="1865684"/>
              <a:ext cx="3500579" cy="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ACD4533-E89B-410A-8000-10CEE02263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192" y="1879694"/>
              <a:ext cx="0" cy="429664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5E71216-A34C-402F-A73A-686C93EC85BA}"/>
                </a:ext>
              </a:extLst>
            </p:cNvPr>
            <p:cNvCxnSpPr>
              <a:cxnSpLocks/>
            </p:cNvCxnSpPr>
            <p:nvPr/>
          </p:nvCxnSpPr>
          <p:spPr>
            <a:xfrm>
              <a:off x="642484" y="6176334"/>
              <a:ext cx="3155618" cy="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8E34006-5358-40FC-8F5A-C938E0342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140" y="1879694"/>
              <a:ext cx="0" cy="429664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F70F44F-EFC8-4ED8-8A5E-41D74BA38D02}"/>
                </a:ext>
              </a:extLst>
            </p:cNvPr>
            <p:cNvSpPr/>
            <p:nvPr/>
          </p:nvSpPr>
          <p:spPr>
            <a:xfrm>
              <a:off x="480717" y="6100749"/>
              <a:ext cx="132098" cy="132097"/>
            </a:xfrm>
            <a:prstGeom prst="ellips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00C6614-A9F2-4F26-B526-E941ACAB5D3E}"/>
                </a:ext>
              </a:extLst>
            </p:cNvPr>
            <p:cNvCxnSpPr>
              <a:cxnSpLocks/>
            </p:cNvCxnSpPr>
            <p:nvPr/>
          </p:nvCxnSpPr>
          <p:spPr>
            <a:xfrm>
              <a:off x="300620" y="6176334"/>
              <a:ext cx="152012" cy="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4E208EC-5BBE-4391-8BCD-2401072BE83E}"/>
              </a:ext>
            </a:extLst>
          </p:cNvPr>
          <p:cNvSpPr txBox="1"/>
          <p:nvPr/>
        </p:nvSpPr>
        <p:spPr>
          <a:xfrm>
            <a:off x="1074185" y="3084549"/>
            <a:ext cx="3373858" cy="47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안드로이드 스튜디오</a:t>
            </a:r>
          </a:p>
        </p:txBody>
      </p:sp>
      <p:pic>
        <p:nvPicPr>
          <p:cNvPr id="17" name="그림 16" descr="그리기이(가) 표시된 사진&#10;&#10;자동 생성된 설명">
            <a:extLst>
              <a:ext uri="{FF2B5EF4-FFF2-40B4-BE49-F238E27FC236}">
                <a16:creationId xmlns:a16="http://schemas.microsoft.com/office/drawing/2014/main" id="{19447748-EC7C-4500-8341-D96F20FE2C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51" y="1639827"/>
            <a:ext cx="2963856" cy="14058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D565D6-35F4-4A73-9508-8A1E1B837FF7}"/>
              </a:ext>
            </a:extLst>
          </p:cNvPr>
          <p:cNvSpPr txBox="1"/>
          <p:nvPr/>
        </p:nvSpPr>
        <p:spPr>
          <a:xfrm>
            <a:off x="1092037" y="3739559"/>
            <a:ext cx="32817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개발사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Google</a:t>
            </a:r>
          </a:p>
          <a:p>
            <a:endParaRPr lang="en-US" altLang="ko-KR" sz="2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사용 개발 언어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 Java</a:t>
            </a:r>
          </a:p>
          <a:p>
            <a:endParaRPr lang="en-US" altLang="ko-KR" sz="2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라이선스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Apache 2.0</a:t>
            </a:r>
          </a:p>
          <a:p>
            <a:endParaRPr lang="en-US" altLang="ko-KR" sz="2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사용버전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3.5.1</a:t>
            </a:r>
          </a:p>
          <a:p>
            <a:endParaRPr lang="en-US" altLang="ko-KR" sz="2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A9E2C46-AFCA-4358-A37B-CEE21D4BF66B}"/>
              </a:ext>
            </a:extLst>
          </p:cNvPr>
          <p:cNvGrpSpPr/>
          <p:nvPr/>
        </p:nvGrpSpPr>
        <p:grpSpPr>
          <a:xfrm>
            <a:off x="4529503" y="1474097"/>
            <a:ext cx="3154058" cy="4518226"/>
            <a:chOff x="300620" y="1865684"/>
            <a:chExt cx="3500579" cy="4381599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A2CBA6F-D433-442D-8A06-67CAC996CD89}"/>
                </a:ext>
              </a:extLst>
            </p:cNvPr>
            <p:cNvCxnSpPr/>
            <p:nvPr/>
          </p:nvCxnSpPr>
          <p:spPr>
            <a:xfrm>
              <a:off x="300620" y="1865684"/>
              <a:ext cx="3500579" cy="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22F7B24-5EE2-4457-88BB-F9929589C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192" y="1879694"/>
              <a:ext cx="0" cy="429664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4AFA6D5-9CF6-461D-B09B-57E1BFCAEE71}"/>
                </a:ext>
              </a:extLst>
            </p:cNvPr>
            <p:cNvCxnSpPr>
              <a:cxnSpLocks/>
            </p:cNvCxnSpPr>
            <p:nvPr/>
          </p:nvCxnSpPr>
          <p:spPr>
            <a:xfrm>
              <a:off x="642484" y="6176334"/>
              <a:ext cx="3155618" cy="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0E1DECF-F34B-48B0-9614-D67891197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140" y="1879694"/>
              <a:ext cx="0" cy="429664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289BFF3-1B7C-440C-A20B-4ED650828532}"/>
                </a:ext>
              </a:extLst>
            </p:cNvPr>
            <p:cNvSpPr/>
            <p:nvPr/>
          </p:nvSpPr>
          <p:spPr>
            <a:xfrm>
              <a:off x="481834" y="6115186"/>
              <a:ext cx="132098" cy="132097"/>
            </a:xfrm>
            <a:prstGeom prst="ellips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AA5AA8-D7AF-4D23-B2C1-2EC2A9E1D52C}"/>
                </a:ext>
              </a:extLst>
            </p:cNvPr>
            <p:cNvCxnSpPr>
              <a:cxnSpLocks/>
            </p:cNvCxnSpPr>
            <p:nvPr/>
          </p:nvCxnSpPr>
          <p:spPr>
            <a:xfrm>
              <a:off x="300620" y="6176334"/>
              <a:ext cx="152012" cy="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A5B064A-2C03-4ADB-A88D-FC3F1C7C40B3}"/>
              </a:ext>
            </a:extLst>
          </p:cNvPr>
          <p:cNvSpPr txBox="1"/>
          <p:nvPr/>
        </p:nvSpPr>
        <p:spPr>
          <a:xfrm>
            <a:off x="4645637" y="3050729"/>
            <a:ext cx="294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Apache 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서버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00BC8AD-C51C-4137-B980-BD32299485F6}"/>
              </a:ext>
            </a:extLst>
          </p:cNvPr>
          <p:cNvGrpSpPr/>
          <p:nvPr/>
        </p:nvGrpSpPr>
        <p:grpSpPr>
          <a:xfrm>
            <a:off x="7840038" y="1474096"/>
            <a:ext cx="3154058" cy="4518223"/>
            <a:chOff x="300620" y="1865684"/>
            <a:chExt cx="3500579" cy="4376698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F989995-777E-4AC0-B761-BB2F380C517A}"/>
                </a:ext>
              </a:extLst>
            </p:cNvPr>
            <p:cNvCxnSpPr/>
            <p:nvPr/>
          </p:nvCxnSpPr>
          <p:spPr>
            <a:xfrm>
              <a:off x="300620" y="1865684"/>
              <a:ext cx="3500579" cy="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2333CF7-7B47-4B7D-A2BB-99916EDDF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192" y="1879694"/>
              <a:ext cx="0" cy="429664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7D5339F-7FE1-45E4-BC7E-40A306674154}"/>
                </a:ext>
              </a:extLst>
            </p:cNvPr>
            <p:cNvCxnSpPr>
              <a:cxnSpLocks/>
            </p:cNvCxnSpPr>
            <p:nvPr/>
          </p:nvCxnSpPr>
          <p:spPr>
            <a:xfrm>
              <a:off x="642484" y="6176334"/>
              <a:ext cx="3155618" cy="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D2CD61D-860D-4321-A58A-4C1DBAD479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140" y="1879694"/>
              <a:ext cx="0" cy="429664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ECAC4E0-5216-4282-B67D-04E4C7AD84FC}"/>
                </a:ext>
              </a:extLst>
            </p:cNvPr>
            <p:cNvSpPr/>
            <p:nvPr/>
          </p:nvSpPr>
          <p:spPr>
            <a:xfrm>
              <a:off x="481834" y="6110285"/>
              <a:ext cx="132098" cy="132097"/>
            </a:xfrm>
            <a:prstGeom prst="ellips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D70D492-FBCA-4A8B-8F43-107741687441}"/>
                </a:ext>
              </a:extLst>
            </p:cNvPr>
            <p:cNvCxnSpPr>
              <a:cxnSpLocks/>
            </p:cNvCxnSpPr>
            <p:nvPr/>
          </p:nvCxnSpPr>
          <p:spPr>
            <a:xfrm>
              <a:off x="300620" y="6176334"/>
              <a:ext cx="152012" cy="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26C6696-B99F-45E8-83A2-BDC07CCBA09F}"/>
              </a:ext>
            </a:extLst>
          </p:cNvPr>
          <p:cNvSpPr txBox="1"/>
          <p:nvPr/>
        </p:nvSpPr>
        <p:spPr>
          <a:xfrm>
            <a:off x="7956172" y="3050729"/>
            <a:ext cx="294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MySQL</a:t>
            </a:r>
            <a:endParaRPr lang="ko-KR" altLang="en-US" sz="2400" b="1" dirty="0">
              <a:solidFill>
                <a:schemeClr val="bg1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51194A-FE1E-43C0-8BB6-5FAD0DD4FA03}"/>
              </a:ext>
            </a:extLst>
          </p:cNvPr>
          <p:cNvSpPr txBox="1"/>
          <p:nvPr/>
        </p:nvSpPr>
        <p:spPr>
          <a:xfrm>
            <a:off x="4585414" y="3715885"/>
            <a:ext cx="2981398" cy="1911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개발사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Apache</a:t>
            </a:r>
          </a:p>
          <a:p>
            <a:endParaRPr lang="en-US" altLang="ko-KR" sz="2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개발 언어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 Java script</a:t>
            </a:r>
          </a:p>
          <a:p>
            <a:endParaRPr lang="en-US" altLang="ko-KR" sz="2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라이선스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Apache 2.0</a:t>
            </a:r>
          </a:p>
          <a:p>
            <a:endParaRPr lang="en-US" altLang="ko-KR" sz="2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사용버전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9.0</a:t>
            </a:r>
          </a:p>
        </p:txBody>
      </p:sp>
      <p:pic>
        <p:nvPicPr>
          <p:cNvPr id="36" name="그림 35" descr="플레이트, 옅은이(가) 표시된 사진&#10;&#10;자동 생성된 설명">
            <a:extLst>
              <a:ext uri="{FF2B5EF4-FFF2-40B4-BE49-F238E27FC236}">
                <a16:creationId xmlns:a16="http://schemas.microsoft.com/office/drawing/2014/main" id="{6A08B59E-CBFC-4D1D-B7F1-BDA09CB379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028" y="1649252"/>
            <a:ext cx="2726392" cy="13383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BA98BF9-07C7-4F40-A4BF-C63D87D6EBA7}"/>
              </a:ext>
            </a:extLst>
          </p:cNvPr>
          <p:cNvSpPr txBox="1"/>
          <p:nvPr/>
        </p:nvSpPr>
        <p:spPr>
          <a:xfrm>
            <a:off x="7931844" y="3655685"/>
            <a:ext cx="2841993" cy="1911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개발사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MySQL</a:t>
            </a:r>
          </a:p>
          <a:p>
            <a:endParaRPr lang="en-US" altLang="ko-KR" sz="2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라이선스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GPL</a:t>
            </a:r>
          </a:p>
          <a:p>
            <a:endParaRPr lang="en-US" altLang="ko-KR" sz="2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사용버전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8.0</a:t>
            </a:r>
          </a:p>
        </p:txBody>
      </p:sp>
      <p:pic>
        <p:nvPicPr>
          <p:cNvPr id="38" name="그림 37" descr="그리기이(가) 표시된 사진&#10;&#10;자동 생성된 설명">
            <a:extLst>
              <a:ext uri="{FF2B5EF4-FFF2-40B4-BE49-F238E27FC236}">
                <a16:creationId xmlns:a16="http://schemas.microsoft.com/office/drawing/2014/main" id="{63D09EBC-1ED9-472F-B45F-9ABF4D79C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90" y="1631533"/>
            <a:ext cx="2685920" cy="139909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739F18E-B06A-49CA-B63B-B6E14404BBF6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05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748E31-71B2-43B8-848E-5B39D1E0E861}"/>
              </a:ext>
            </a:extLst>
          </p:cNvPr>
          <p:cNvSpPr txBox="1"/>
          <p:nvPr/>
        </p:nvSpPr>
        <p:spPr>
          <a:xfrm>
            <a:off x="1056335" y="215443"/>
            <a:ext cx="312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개발 환경 및 개발 방법 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53D7207-19F3-4E05-8A6E-FBCE818A4CA8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44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B96D1A5-5CDB-4477-9BA2-0F29922C0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75361"/>
            <a:ext cx="10905066" cy="49072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F1F574-00C4-43E0-969D-1E566882B3C4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06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8062C-B789-40D5-8D44-034D72EBE3C7}"/>
              </a:ext>
            </a:extLst>
          </p:cNvPr>
          <p:cNvSpPr txBox="1"/>
          <p:nvPr/>
        </p:nvSpPr>
        <p:spPr>
          <a:xfrm>
            <a:off x="1056334" y="215443"/>
            <a:ext cx="397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상세 설계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–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시스템 구성도 </a:t>
            </a:r>
            <a:r>
              <a:rPr lang="ko-KR" altLang="en-US" sz="1600" b="1" dirty="0" err="1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A32530-7BC9-41D3-92AD-D434B938D292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78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6D4048F-B818-4455-AB71-7F28CC1E2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15" y="928794"/>
            <a:ext cx="6691970" cy="5571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917EB5-B759-4951-9E07-319778144499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06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7F587-9604-4AB9-BF9A-0AA8C8C73C33}"/>
              </a:ext>
            </a:extLst>
          </p:cNvPr>
          <p:cNvSpPr txBox="1"/>
          <p:nvPr/>
        </p:nvSpPr>
        <p:spPr>
          <a:xfrm>
            <a:off x="1056335" y="215443"/>
            <a:ext cx="312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상세 설계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–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시스템 구성도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SW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8E62878-96B3-4F47-8276-16C1BE681755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17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8564" y="1223092"/>
            <a:ext cx="792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6758" y="1891052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졸업 연구 개요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3219346" y="2050601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5094" y="2409625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2506" y="3097805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관련 연구 및 사례</a:t>
            </a: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225094" y="3257354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27155" y="1223092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05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44566" y="1895530"/>
            <a:ext cx="25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 환경 및 개발 방법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7227156" y="2055079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27155" y="2409624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06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44567" y="3117550"/>
            <a:ext cx="250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업무 분담 및 수행일정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7227156" y="3253763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0055" y="1015863"/>
            <a:ext cx="163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목차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0055" y="1623201"/>
            <a:ext cx="163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846955" y="851589"/>
            <a:ext cx="414079" cy="414079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46A419-4917-4140-B485-098F6E09BBE5}"/>
              </a:ext>
            </a:extLst>
          </p:cNvPr>
          <p:cNvSpPr txBox="1"/>
          <p:nvPr/>
        </p:nvSpPr>
        <p:spPr>
          <a:xfrm>
            <a:off x="3228564" y="3604717"/>
            <a:ext cx="792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0AF09F-8DDD-4AEE-9839-8BC17CA20E77}"/>
              </a:ext>
            </a:extLst>
          </p:cNvPr>
          <p:cNvSpPr txBox="1"/>
          <p:nvPr/>
        </p:nvSpPr>
        <p:spPr>
          <a:xfrm>
            <a:off x="4336757" y="4272677"/>
            <a:ext cx="242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수행 시나리오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7DB35A9-E88D-4AAC-A82C-197E941A6EA2}"/>
              </a:ext>
            </a:extLst>
          </p:cNvPr>
          <p:cNvCxnSpPr/>
          <p:nvPr/>
        </p:nvCxnSpPr>
        <p:spPr>
          <a:xfrm flipV="1">
            <a:off x="3219346" y="4432226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0ADC940-06C8-4E36-B1EF-44D955E52DC6}"/>
              </a:ext>
            </a:extLst>
          </p:cNvPr>
          <p:cNvSpPr txBox="1"/>
          <p:nvPr/>
        </p:nvSpPr>
        <p:spPr>
          <a:xfrm>
            <a:off x="3225094" y="4791250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9E32AD-13A1-4EC9-BA79-5B187903664A}"/>
              </a:ext>
            </a:extLst>
          </p:cNvPr>
          <p:cNvSpPr txBox="1"/>
          <p:nvPr/>
        </p:nvSpPr>
        <p:spPr>
          <a:xfrm>
            <a:off x="4342506" y="5479430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구성도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2107D44-828A-4B05-9782-E69AFEB72C56}"/>
              </a:ext>
            </a:extLst>
          </p:cNvPr>
          <p:cNvCxnSpPr/>
          <p:nvPr/>
        </p:nvCxnSpPr>
        <p:spPr>
          <a:xfrm flipV="1">
            <a:off x="3225094" y="5638979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63AC96C-6D8E-4A9B-A4FF-16B8FE6F8907}"/>
              </a:ext>
            </a:extLst>
          </p:cNvPr>
          <p:cNvSpPr txBox="1"/>
          <p:nvPr/>
        </p:nvSpPr>
        <p:spPr>
          <a:xfrm>
            <a:off x="7227155" y="3604717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07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C30892-04E0-446D-B5C6-473C136A168A}"/>
              </a:ext>
            </a:extLst>
          </p:cNvPr>
          <p:cNvSpPr txBox="1"/>
          <p:nvPr/>
        </p:nvSpPr>
        <p:spPr>
          <a:xfrm>
            <a:off x="8344567" y="4277155"/>
            <a:ext cx="242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참고문헌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17B548E-7D9D-4A34-8C80-2258B5BB47C8}"/>
              </a:ext>
            </a:extLst>
          </p:cNvPr>
          <p:cNvCxnSpPr/>
          <p:nvPr/>
        </p:nvCxnSpPr>
        <p:spPr>
          <a:xfrm flipV="1">
            <a:off x="7227156" y="4436704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7CEC602-DCA5-4056-BA9C-186E4F47AE8B}"/>
              </a:ext>
            </a:extLst>
          </p:cNvPr>
          <p:cNvSpPr txBox="1"/>
          <p:nvPr/>
        </p:nvSpPr>
        <p:spPr>
          <a:xfrm>
            <a:off x="7227155" y="4791249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08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6F1D14-3961-45D1-833A-E10DE7944D5F}"/>
              </a:ext>
            </a:extLst>
          </p:cNvPr>
          <p:cNvSpPr txBox="1"/>
          <p:nvPr/>
        </p:nvSpPr>
        <p:spPr>
          <a:xfrm>
            <a:off x="8344568" y="5499175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 &amp; A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E833D85-4B22-4209-9999-EF3BC39E097D}"/>
              </a:ext>
            </a:extLst>
          </p:cNvPr>
          <p:cNvCxnSpPr/>
          <p:nvPr/>
        </p:nvCxnSpPr>
        <p:spPr>
          <a:xfrm flipV="1">
            <a:off x="7227156" y="5635388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494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60BB935-E300-43F8-BEC3-BE5B05176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4522"/>
            <a:ext cx="10905066" cy="5288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719050-DEA0-486F-A998-5A86B246EB5D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06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817E2-7016-4338-9687-8EB5F04F5E54}"/>
              </a:ext>
            </a:extLst>
          </p:cNvPr>
          <p:cNvSpPr txBox="1"/>
          <p:nvPr/>
        </p:nvSpPr>
        <p:spPr>
          <a:xfrm>
            <a:off x="1056335" y="215443"/>
            <a:ext cx="312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상세 설계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–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시스템 구성도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SW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9CECB1B-5897-4E10-90A2-EAD796657AF3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278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F1F574-00C4-43E0-969D-1E566882B3C4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06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8062C-B789-40D5-8D44-034D72EBE3C7}"/>
              </a:ext>
            </a:extLst>
          </p:cNvPr>
          <p:cNvSpPr txBox="1"/>
          <p:nvPr/>
        </p:nvSpPr>
        <p:spPr>
          <a:xfrm>
            <a:off x="1056335" y="215443"/>
            <a:ext cx="3625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상세 설계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–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메인 화면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A32530-7BC9-41D3-92AD-D434B938D292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BFCCE0C-EB61-4FFA-9891-73E2F2EBE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368" y="861272"/>
            <a:ext cx="2568758" cy="55622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321FCE-872C-46C1-B0B9-AC44202D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758" y="861272"/>
            <a:ext cx="2568758" cy="5562218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F6CCFDC-473F-4290-9673-96C074C870ED}"/>
              </a:ext>
            </a:extLst>
          </p:cNvPr>
          <p:cNvCxnSpPr>
            <a:cxnSpLocks/>
          </p:cNvCxnSpPr>
          <p:nvPr/>
        </p:nvCxnSpPr>
        <p:spPr>
          <a:xfrm>
            <a:off x="6294362" y="3274647"/>
            <a:ext cx="2911396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288B27-70B7-4395-AA2F-2CD1B8A52CD9}"/>
              </a:ext>
            </a:extLst>
          </p:cNvPr>
          <p:cNvSpPr txBox="1"/>
          <p:nvPr/>
        </p:nvSpPr>
        <p:spPr>
          <a:xfrm>
            <a:off x="7151882" y="2876727"/>
            <a:ext cx="1711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</a:rPr>
              <a:t>sendMessage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</a:rPr>
              <a:t>()</a:t>
            </a:r>
            <a:endParaRPr lang="ko-KR" altLang="en-US" sz="15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FCF3431-C990-4842-AEDB-2C191C2CD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280579"/>
              </p:ext>
            </p:extLst>
          </p:nvPr>
        </p:nvGraphicFramePr>
        <p:xfrm>
          <a:off x="244475" y="1684041"/>
          <a:ext cx="3651962" cy="3916679"/>
        </p:xfrm>
        <a:graphic>
          <a:graphicData uri="http://schemas.openxmlformats.org/drawingml/2006/table">
            <a:tbl>
              <a:tblPr/>
              <a:tblGrid>
                <a:gridCol w="837799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  <a:gridCol w="2814163">
                  <a:extLst>
                    <a:ext uri="{9D8B030D-6E8A-4147-A177-3AD203B41FA5}">
                      <a16:colId xmlns:a16="http://schemas.microsoft.com/office/drawing/2014/main" val="1476714687"/>
                    </a:ext>
                  </a:extLst>
                </a:gridCol>
              </a:tblGrid>
              <a:tr h="5009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함수명</a:t>
                      </a:r>
                      <a:endParaRPr lang="ko-KR" altLang="en-US" sz="11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private void </a:t>
                      </a:r>
                      <a:r>
                        <a:rPr lang="en-US" altLang="ko-KR" sz="11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sendMessage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294216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매개변수</a:t>
                      </a:r>
                      <a:r>
                        <a:rPr lang="en-US" altLang="ko-KR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(Parameters)</a:t>
                      </a:r>
                      <a:endParaRPr lang="en-US" sz="11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43827"/>
                  </a:ext>
                </a:extLst>
              </a:tr>
              <a:tr h="1287922">
                <a:tc gridSpan="2"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en-US" altLang="ko-KR" sz="11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btnStart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누를 시 기능 수행</a:t>
                      </a:r>
                      <a:endParaRPr lang="en-US" altLang="ko-K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1146"/>
                  </a:ext>
                </a:extLst>
              </a:tr>
              <a:tr h="294216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기능</a:t>
                      </a:r>
                      <a:endParaRPr lang="en-US" sz="11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1452"/>
                  </a:ext>
                </a:extLst>
              </a:tr>
              <a:tr h="1539380">
                <a:tc gridSpan="2"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번역 시작 요청 버튼 제공</a:t>
                      </a: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버튼을 누르면 음성 인식 시작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223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F1F574-00C4-43E0-969D-1E566882B3C4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06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8062C-B789-40D5-8D44-034D72EBE3C7}"/>
              </a:ext>
            </a:extLst>
          </p:cNvPr>
          <p:cNvSpPr txBox="1"/>
          <p:nvPr/>
        </p:nvSpPr>
        <p:spPr>
          <a:xfrm>
            <a:off x="1056335" y="215443"/>
            <a:ext cx="3625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상세 설계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–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메인 화면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A32530-7BC9-41D3-92AD-D434B938D292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0321FCE-872C-46C1-B0B9-AC44202D8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438" y="838412"/>
            <a:ext cx="2568758" cy="5562218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FCF3431-C990-4842-AEDB-2C191C2CD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984025"/>
              </p:ext>
            </p:extLst>
          </p:nvPr>
        </p:nvGraphicFramePr>
        <p:xfrm>
          <a:off x="892113" y="1661181"/>
          <a:ext cx="4881564" cy="3916679"/>
        </p:xfrm>
        <a:graphic>
          <a:graphicData uri="http://schemas.openxmlformats.org/drawingml/2006/table">
            <a:tbl>
              <a:tblPr/>
              <a:tblGrid>
                <a:gridCol w="1119882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  <a:gridCol w="3761682">
                  <a:extLst>
                    <a:ext uri="{9D8B030D-6E8A-4147-A177-3AD203B41FA5}">
                      <a16:colId xmlns:a16="http://schemas.microsoft.com/office/drawing/2014/main" val="1476714687"/>
                    </a:ext>
                  </a:extLst>
                </a:gridCol>
              </a:tblGrid>
              <a:tr h="5009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함수명</a:t>
                      </a:r>
                      <a:endParaRPr lang="ko-KR" altLang="en-US" sz="11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private void </a:t>
                      </a:r>
                      <a:r>
                        <a:rPr lang="en-US" altLang="ko-KR" sz="11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handleMessage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294216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매개변수</a:t>
                      </a:r>
                      <a:r>
                        <a:rPr lang="en-US" altLang="ko-KR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(Parameters)</a:t>
                      </a:r>
                      <a:endParaRPr lang="en-US" sz="11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43827"/>
                  </a:ext>
                </a:extLst>
              </a:tr>
              <a:tr h="1287922">
                <a:tc gridSpan="2"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clientReady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음성 인식을 시작할 준비가 완료된 경우</a:t>
                      </a:r>
                      <a:endParaRPr lang="en-US" altLang="ko-K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audioRecording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음성 인식이 진행되고 있는 경우</a:t>
                      </a:r>
                      <a:endParaRPr lang="en-US" altLang="ko-K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en-US" altLang="ko-KR" sz="11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partialResult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처리가 되고 있는 도중에 결과를 받은 경우</a:t>
                      </a:r>
                      <a:endParaRPr lang="en-US" altLang="ko-K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1146"/>
                  </a:ext>
                </a:extLst>
              </a:tr>
              <a:tr h="294216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기능</a:t>
                      </a:r>
                      <a:endParaRPr lang="en-US" sz="11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1452"/>
                  </a:ext>
                </a:extLst>
              </a:tr>
              <a:tr h="1539380">
                <a:tc gridSpan="2"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경우의 수에 따라 음성을 듣고 텍스트로 변환</a:t>
                      </a:r>
                      <a:endParaRPr lang="en-US" altLang="ko-KR" sz="11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사용 </a:t>
                      </a: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effectLst/>
                        </a:rPr>
                        <a:t>API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en-US" altLang="ko-KR" sz="1100" b="1" dirty="0" err="1">
                          <a:solidFill>
                            <a:schemeClr val="bg1"/>
                          </a:solidFill>
                          <a:effectLst/>
                        </a:rPr>
                        <a:t>Clova</a:t>
                      </a: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effectLst/>
                        </a:rPr>
                        <a:t> Speech Recognition(CSR)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640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F1F574-00C4-43E0-969D-1E566882B3C4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06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8062C-B789-40D5-8D44-034D72EBE3C7}"/>
              </a:ext>
            </a:extLst>
          </p:cNvPr>
          <p:cNvSpPr txBox="1"/>
          <p:nvPr/>
        </p:nvSpPr>
        <p:spPr>
          <a:xfrm>
            <a:off x="1056335" y="215443"/>
            <a:ext cx="3625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상세 설계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–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번역 결과 화면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A32530-7BC9-41D3-92AD-D434B938D292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FCF3431-C990-4842-AEDB-2C191C2CD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607765"/>
              </p:ext>
            </p:extLst>
          </p:nvPr>
        </p:nvGraphicFramePr>
        <p:xfrm>
          <a:off x="892113" y="1661181"/>
          <a:ext cx="4881564" cy="3916679"/>
        </p:xfrm>
        <a:graphic>
          <a:graphicData uri="http://schemas.openxmlformats.org/drawingml/2006/table">
            <a:tbl>
              <a:tblPr/>
              <a:tblGrid>
                <a:gridCol w="1119882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  <a:gridCol w="3761682">
                  <a:extLst>
                    <a:ext uri="{9D8B030D-6E8A-4147-A177-3AD203B41FA5}">
                      <a16:colId xmlns:a16="http://schemas.microsoft.com/office/drawing/2014/main" val="1476714687"/>
                    </a:ext>
                  </a:extLst>
                </a:gridCol>
              </a:tblGrid>
              <a:tr h="5009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함수명</a:t>
                      </a:r>
                      <a:endParaRPr lang="ko-KR" altLang="en-US" sz="11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1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textResult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294216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매개변수</a:t>
                      </a:r>
                      <a:r>
                        <a:rPr lang="en-US" altLang="ko-KR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(Parameters)</a:t>
                      </a:r>
                      <a:endParaRPr lang="en-US" sz="11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43827"/>
                  </a:ext>
                </a:extLst>
              </a:tr>
              <a:tr h="1287922">
                <a:tc gridSpan="2"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en-US" altLang="ko-KR" sz="11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finalResult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음성 인식이 완료되면 결과를 모두 보여줌</a:t>
                      </a:r>
                      <a:endParaRPr lang="en-US" altLang="ko-K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en-US" altLang="ko-KR" sz="11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Changedot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점자로 변환하기 위한 데이터를 전달</a:t>
                      </a:r>
                      <a:endParaRPr lang="en-US" altLang="ko-K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en-US" altLang="ko-KR" sz="11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Speechtext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텍스트를 음성 메시지로 전달하기 위한 파라미터</a:t>
                      </a:r>
                      <a:endParaRPr lang="en-US" altLang="ko-K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1146"/>
                  </a:ext>
                </a:extLst>
              </a:tr>
              <a:tr h="294216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기능</a:t>
                      </a:r>
                      <a:endParaRPr lang="en-US" sz="11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1452"/>
                  </a:ext>
                </a:extLst>
              </a:tr>
              <a:tr h="1539380">
                <a:tc gridSpan="2"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음성을 듣고 난 텍스트 결과물을 출력</a:t>
                      </a: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사용자에게 제공</a:t>
                      </a:r>
                      <a:endParaRPr lang="en-US" altLang="ko-KR" sz="11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변환된 텍스트에 더블 </a:t>
                      </a:r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effectLst/>
                        </a:rPr>
                        <a:t>클릭시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 음성 서비스 제공</a:t>
                      </a:r>
                      <a:endParaRPr lang="en-US" altLang="ko-KR" sz="11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사용 </a:t>
                      </a: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effectLst/>
                        </a:rPr>
                        <a:t>API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en-US" altLang="ko-KR" sz="1100" b="1" dirty="0" err="1">
                          <a:solidFill>
                            <a:schemeClr val="bg1"/>
                          </a:solidFill>
                          <a:effectLst/>
                        </a:rPr>
                        <a:t>Clova</a:t>
                      </a: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effectLst/>
                        </a:rPr>
                        <a:t> Speech Recognition(CSR)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ED2DCD23-A25B-40C0-AE4F-9F3AB960D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905" y="838411"/>
            <a:ext cx="2568759" cy="556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16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F1F574-00C4-43E0-969D-1E566882B3C4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06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8062C-B789-40D5-8D44-034D72EBE3C7}"/>
              </a:ext>
            </a:extLst>
          </p:cNvPr>
          <p:cNvSpPr txBox="1"/>
          <p:nvPr/>
        </p:nvSpPr>
        <p:spPr>
          <a:xfrm>
            <a:off x="1056335" y="215443"/>
            <a:ext cx="3625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상세 설계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–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번역 결과 화면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A32530-7BC9-41D3-92AD-D434B938D292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FCF3431-C990-4842-AEDB-2C191C2CD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915964"/>
              </p:ext>
            </p:extLst>
          </p:nvPr>
        </p:nvGraphicFramePr>
        <p:xfrm>
          <a:off x="892113" y="1661181"/>
          <a:ext cx="4881564" cy="3916679"/>
        </p:xfrm>
        <a:graphic>
          <a:graphicData uri="http://schemas.openxmlformats.org/drawingml/2006/table">
            <a:tbl>
              <a:tblPr/>
              <a:tblGrid>
                <a:gridCol w="1119882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  <a:gridCol w="3761682">
                  <a:extLst>
                    <a:ext uri="{9D8B030D-6E8A-4147-A177-3AD203B41FA5}">
                      <a16:colId xmlns:a16="http://schemas.microsoft.com/office/drawing/2014/main" val="1476714687"/>
                    </a:ext>
                  </a:extLst>
                </a:gridCol>
              </a:tblGrid>
              <a:tr h="5009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함수명</a:t>
                      </a:r>
                      <a:endParaRPr lang="ko-KR" altLang="en-US" sz="11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1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textForTranslated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294216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매개변수</a:t>
                      </a:r>
                      <a:r>
                        <a:rPr lang="en-US" altLang="ko-KR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(Parameters)</a:t>
                      </a:r>
                      <a:endParaRPr lang="en-US" sz="11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43827"/>
                  </a:ext>
                </a:extLst>
              </a:tr>
              <a:tr h="1287922">
                <a:tc gridSpan="2"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en-US" altLang="ko-KR" sz="11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translatedView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번역 완료된 결과물 전달</a:t>
                      </a:r>
                      <a:endParaRPr lang="en-US" altLang="ko-K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translated: </a:t>
                      </a:r>
                      <a:r>
                        <a:rPr lang="ko-KR" altLang="en-US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번역하려는 텍스트 전달</a:t>
                      </a:r>
                      <a:endParaRPr lang="en-US" altLang="ko-K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en-US" altLang="ko-KR" sz="11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Speechtext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텍스트를 음성 메시지로 전달하기 위한 파라미터</a:t>
                      </a:r>
                      <a:endParaRPr lang="en-US" altLang="ko-K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1146"/>
                  </a:ext>
                </a:extLst>
              </a:tr>
              <a:tr h="294216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기능</a:t>
                      </a:r>
                      <a:endParaRPr lang="en-US" sz="11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1452"/>
                  </a:ext>
                </a:extLst>
              </a:tr>
              <a:tr h="1539380">
                <a:tc gridSpan="2"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음성에서 텍스트로 변환된 결과물을 번역</a:t>
                      </a:r>
                      <a:endParaRPr lang="en-US" altLang="ko-KR" sz="11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번역된 결과물 사용자에게 전달</a:t>
                      </a:r>
                      <a:endParaRPr lang="en-US" altLang="ko-KR" sz="11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번역된 텍스트에 더블 클릭 시 음성 서비스 제공</a:t>
                      </a:r>
                      <a:endParaRPr lang="en-US" altLang="ko-KR" sz="11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사용 </a:t>
                      </a: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effectLst/>
                        </a:rPr>
                        <a:t>API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effectLst/>
                        </a:rPr>
                        <a:t>: Papago NMT 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ED2DCD23-A25B-40C0-AE4F-9F3AB960D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075" y="838411"/>
            <a:ext cx="2568759" cy="556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98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F1F574-00C4-43E0-969D-1E566882B3C4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06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8062C-B789-40D5-8D44-034D72EBE3C7}"/>
              </a:ext>
            </a:extLst>
          </p:cNvPr>
          <p:cNvSpPr txBox="1"/>
          <p:nvPr/>
        </p:nvSpPr>
        <p:spPr>
          <a:xfrm>
            <a:off x="1056335" y="215443"/>
            <a:ext cx="3625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상세 설계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–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영어 분리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A32530-7BC9-41D3-92AD-D434B938D292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FCF3431-C990-4842-AEDB-2C191C2CD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783227"/>
              </p:ext>
            </p:extLst>
          </p:nvPr>
        </p:nvGraphicFramePr>
        <p:xfrm>
          <a:off x="892113" y="1661181"/>
          <a:ext cx="4881564" cy="3916679"/>
        </p:xfrm>
        <a:graphic>
          <a:graphicData uri="http://schemas.openxmlformats.org/drawingml/2006/table">
            <a:tbl>
              <a:tblPr/>
              <a:tblGrid>
                <a:gridCol w="1119882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  <a:gridCol w="3761682">
                  <a:extLst>
                    <a:ext uri="{9D8B030D-6E8A-4147-A177-3AD203B41FA5}">
                      <a16:colId xmlns:a16="http://schemas.microsoft.com/office/drawing/2014/main" val="1476714687"/>
                    </a:ext>
                  </a:extLst>
                </a:gridCol>
              </a:tblGrid>
              <a:tr h="5009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함수명</a:t>
                      </a:r>
                      <a:endParaRPr lang="ko-KR" altLang="en-US" sz="11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1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EngDivide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294216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매개변수</a:t>
                      </a:r>
                      <a:r>
                        <a:rPr lang="en-US" altLang="ko-KR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(Parameters)</a:t>
                      </a:r>
                      <a:endParaRPr lang="en-US" sz="11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43827"/>
                  </a:ext>
                </a:extLst>
              </a:tr>
              <a:tr h="1287922">
                <a:tc gridSpan="2"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en-US" altLang="ko-KR" sz="11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EngText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영어 텍스트 저장 리스트</a:t>
                      </a:r>
                      <a:endParaRPr lang="en-US" altLang="ko-K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en-US" altLang="ko-KR" sz="11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EngASC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영어를 유니코드로 변환 후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 리스트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DB</a:t>
                      </a:r>
                      <a:r>
                        <a:rPr lang="ko-KR" altLang="en-US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전달</a:t>
                      </a:r>
                      <a:endParaRPr lang="en-US" altLang="ko-K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1146"/>
                  </a:ext>
                </a:extLst>
              </a:tr>
              <a:tr h="294216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기능</a:t>
                      </a:r>
                      <a:endParaRPr lang="en-US" sz="11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1452"/>
                  </a:ext>
                </a:extLst>
              </a:tr>
              <a:tr h="1539380">
                <a:tc gridSpan="2"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문장을 알파벳으로 한 개씩 분리</a:t>
                      </a:r>
                      <a:endParaRPr lang="en-US" altLang="ko-KR" sz="11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분리한 알파벳 </a:t>
                      </a:r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effectLst/>
                        </a:rPr>
                        <a:t>유니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 코드 및 아스키 코드로 변환</a:t>
                      </a:r>
                      <a:endParaRPr lang="en-US" altLang="ko-KR" sz="11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변환된 코드 리스트에 저장 후 데이터 베이스에 전달</a:t>
                      </a:r>
                      <a:endParaRPr lang="en-US" altLang="ko-KR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ACE59C1-A559-4526-8BD2-21DEC47D0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277" y="833916"/>
            <a:ext cx="3020138" cy="557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6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F1F574-00C4-43E0-969D-1E566882B3C4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06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8062C-B789-40D5-8D44-034D72EBE3C7}"/>
              </a:ext>
            </a:extLst>
          </p:cNvPr>
          <p:cNvSpPr txBox="1"/>
          <p:nvPr/>
        </p:nvSpPr>
        <p:spPr>
          <a:xfrm>
            <a:off x="1056335" y="215443"/>
            <a:ext cx="3625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상세 설계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–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한글 분리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A32530-7BC9-41D3-92AD-D434B938D292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FCF3431-C990-4842-AEDB-2C191C2CD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684041"/>
              </p:ext>
            </p:extLst>
          </p:nvPr>
        </p:nvGraphicFramePr>
        <p:xfrm>
          <a:off x="892113" y="1661181"/>
          <a:ext cx="4881564" cy="3916679"/>
        </p:xfrm>
        <a:graphic>
          <a:graphicData uri="http://schemas.openxmlformats.org/drawingml/2006/table">
            <a:tbl>
              <a:tblPr/>
              <a:tblGrid>
                <a:gridCol w="1119882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  <a:gridCol w="3761682">
                  <a:extLst>
                    <a:ext uri="{9D8B030D-6E8A-4147-A177-3AD203B41FA5}">
                      <a16:colId xmlns:a16="http://schemas.microsoft.com/office/drawing/2014/main" val="1476714687"/>
                    </a:ext>
                  </a:extLst>
                </a:gridCol>
              </a:tblGrid>
              <a:tr h="5009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함수명</a:t>
                      </a:r>
                      <a:endParaRPr lang="ko-KR" altLang="en-US" sz="11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1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HangulDivide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294216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매개변수</a:t>
                      </a:r>
                      <a:r>
                        <a:rPr lang="en-US" altLang="ko-KR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(Parameters)</a:t>
                      </a:r>
                      <a:endParaRPr lang="en-US" sz="11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43827"/>
                  </a:ext>
                </a:extLst>
              </a:tr>
              <a:tr h="1287922">
                <a:tc gridSpan="2"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en-US" altLang="ko-KR" sz="11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HangulText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한글 텍스트 저장 리스트</a:t>
                      </a:r>
                      <a:endParaRPr lang="en-US" altLang="ko-K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en-US" altLang="ko-KR" sz="11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HangulASC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분리한 한글 유니코드로 변환 후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 리스트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DB</a:t>
                      </a:r>
                      <a:r>
                        <a:rPr lang="ko-KR" altLang="en-US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전달</a:t>
                      </a:r>
                      <a:endParaRPr lang="en-US" altLang="ko-K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1146"/>
                  </a:ext>
                </a:extLst>
              </a:tr>
              <a:tr h="294216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기능</a:t>
                      </a:r>
                      <a:endParaRPr lang="en-US" sz="11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1452"/>
                  </a:ext>
                </a:extLst>
              </a:tr>
              <a:tr h="1539380">
                <a:tc gridSpan="2"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문장을 초성</a:t>
                      </a: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중성</a:t>
                      </a: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종성으로 한 개씩 분리</a:t>
                      </a:r>
                      <a:endParaRPr lang="en-US" altLang="ko-KR" sz="11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분리한 한글 </a:t>
                      </a:r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effectLst/>
                        </a:rPr>
                        <a:t>유니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 코드 및 아스키 코드로 변환</a:t>
                      </a:r>
                      <a:endParaRPr lang="en-US" altLang="ko-KR" sz="11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변환된 코드 리스트에 저장 후 데이터 베이스에 전달</a:t>
                      </a:r>
                      <a:endParaRPr lang="en-US" altLang="ko-KR" sz="11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ACE59C1-A559-4526-8BD2-21DEC47D0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277" y="833916"/>
            <a:ext cx="3020138" cy="557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86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F1F574-00C4-43E0-969D-1E566882B3C4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06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8062C-B789-40D5-8D44-034D72EBE3C7}"/>
              </a:ext>
            </a:extLst>
          </p:cNvPr>
          <p:cNvSpPr txBox="1"/>
          <p:nvPr/>
        </p:nvSpPr>
        <p:spPr>
          <a:xfrm>
            <a:off x="1056335" y="215443"/>
            <a:ext cx="3625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상세 설계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–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점자 변환 과정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A32530-7BC9-41D3-92AD-D434B938D292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ACE59C1-A559-4526-8BD2-21DEC47D0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277" y="833916"/>
            <a:ext cx="3020138" cy="557120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1E0EDC5-9BB0-4FD3-A099-A8EA7DE78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248398"/>
              </p:ext>
            </p:extLst>
          </p:nvPr>
        </p:nvGraphicFramePr>
        <p:xfrm>
          <a:off x="892113" y="1955396"/>
          <a:ext cx="4881564" cy="3328247"/>
        </p:xfrm>
        <a:graphic>
          <a:graphicData uri="http://schemas.openxmlformats.org/drawingml/2006/table">
            <a:tbl>
              <a:tblPr/>
              <a:tblGrid>
                <a:gridCol w="4881564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</a:tblGrid>
              <a:tr h="500945"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한글 초성 중성 종성으로 변환하는 과정</a:t>
                      </a:r>
                      <a:endParaRPr lang="en-US" altLang="ko-K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1287922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ko-KR" altLang="en-US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한글 시작 값 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44032</a:t>
                      </a: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ko-KR" altLang="en-US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한글 끝 값 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55199</a:t>
                      </a: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ko-KR" altLang="en-US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한글 문자 코드 값이 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이면 기본 시작 코드 숫자 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44032</a:t>
                      </a:r>
                      <a:r>
                        <a:rPr lang="ko-KR" altLang="en-US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뺀 나머지 코드 값에서 초성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중성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종성에 해당하는 글자가 몇 번째 글자인지 찾는다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1146"/>
                  </a:ext>
                </a:extLst>
              </a:tr>
              <a:tr h="1539380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초성 인덱스 </a:t>
                      </a: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effectLst/>
                        </a:rPr>
                        <a:t>= (X - 44032) / (21 * 28)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중성 인덱스 </a:t>
                      </a: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effectLst/>
                        </a:rPr>
                        <a:t>= (X – 44032-(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초성 인덱스 </a:t>
                      </a: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effectLst/>
                        </a:rPr>
                        <a:t>* 21 * 28)) / 28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종성 인덱스 </a:t>
                      </a: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effectLst/>
                        </a:rPr>
                        <a:t>= = (X – 44032-(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초성 인덱스 </a:t>
                      </a: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effectLst/>
                        </a:rPr>
                        <a:t>* 21 * 28) – (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중성 인덱스 </a:t>
                      </a: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effectLst/>
                        </a:rPr>
                        <a:t>* 28))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7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F1F574-00C4-43E0-969D-1E566882B3C4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06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8062C-B789-40D5-8D44-034D72EBE3C7}"/>
              </a:ext>
            </a:extLst>
          </p:cNvPr>
          <p:cNvSpPr txBox="1"/>
          <p:nvPr/>
        </p:nvSpPr>
        <p:spPr>
          <a:xfrm>
            <a:off x="1056335" y="215443"/>
            <a:ext cx="3625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상세 설계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–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베이스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A32530-7BC9-41D3-92AD-D434B938D292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데이터베이스">
            <a:extLst>
              <a:ext uri="{FF2B5EF4-FFF2-40B4-BE49-F238E27FC236}">
                <a16:creationId xmlns:a16="http://schemas.microsoft.com/office/drawing/2014/main" id="{0EF5F31C-3C40-4420-880F-39ADC631C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3922" y="0"/>
            <a:ext cx="3480701" cy="3556899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3D27CE8B-0CD7-4C6D-92B0-C5F0BAAB8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842559"/>
              </p:ext>
            </p:extLst>
          </p:nvPr>
        </p:nvGraphicFramePr>
        <p:xfrm>
          <a:off x="568294" y="4443399"/>
          <a:ext cx="456431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1079">
                  <a:extLst>
                    <a:ext uri="{9D8B030D-6E8A-4147-A177-3AD203B41FA5}">
                      <a16:colId xmlns:a16="http://schemas.microsoft.com/office/drawing/2014/main" val="1485109078"/>
                    </a:ext>
                  </a:extLst>
                </a:gridCol>
                <a:gridCol w="1141079">
                  <a:extLst>
                    <a:ext uri="{9D8B030D-6E8A-4147-A177-3AD203B41FA5}">
                      <a16:colId xmlns:a16="http://schemas.microsoft.com/office/drawing/2014/main" val="2950850652"/>
                    </a:ext>
                  </a:extLst>
                </a:gridCol>
                <a:gridCol w="1141079">
                  <a:extLst>
                    <a:ext uri="{9D8B030D-6E8A-4147-A177-3AD203B41FA5}">
                      <a16:colId xmlns:a16="http://schemas.microsoft.com/office/drawing/2014/main" val="485297969"/>
                    </a:ext>
                  </a:extLst>
                </a:gridCol>
                <a:gridCol w="1141079">
                  <a:extLst>
                    <a:ext uri="{9D8B030D-6E8A-4147-A177-3AD203B41FA5}">
                      <a16:colId xmlns:a16="http://schemas.microsoft.com/office/drawing/2014/main" val="175125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0(</a:t>
                      </a:r>
                      <a:r>
                        <a:rPr lang="ko-KR" altLang="en-US" dirty="0" err="1"/>
                        <a:t>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1(</a:t>
                      </a:r>
                      <a:r>
                        <a:rPr lang="ko-KR" altLang="en-US" dirty="0" err="1"/>
                        <a:t>ㅗ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2(</a:t>
                      </a:r>
                      <a:r>
                        <a:rPr lang="ko-KR" altLang="en-US" dirty="0" err="1"/>
                        <a:t>ㅏ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3(</a:t>
                      </a:r>
                      <a:r>
                        <a:rPr lang="ko-KR" altLang="en-US" dirty="0"/>
                        <a:t>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60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%u3131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%u3157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%u314F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%u3134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50294"/>
                  </a:ext>
                </a:extLst>
              </a:tr>
            </a:tbl>
          </a:graphicData>
        </a:graphic>
      </p:graphicFrame>
      <p:pic>
        <p:nvPicPr>
          <p:cNvPr id="10" name="그래픽 9" descr="스마트폰">
            <a:extLst>
              <a:ext uri="{FF2B5EF4-FFF2-40B4-BE49-F238E27FC236}">
                <a16:creationId xmlns:a16="http://schemas.microsoft.com/office/drawing/2014/main" id="{E669E3A8-F3EA-4260-B77A-4C641CBDE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6591" y="976336"/>
            <a:ext cx="3142630" cy="3044724"/>
          </a:xfrm>
          <a:prstGeom prst="rect">
            <a:avLst/>
          </a:prstGeom>
        </p:spPr>
      </p:pic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359ACB83-7CF3-484F-B627-4ED09C86B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853731"/>
              </p:ext>
            </p:extLst>
          </p:nvPr>
        </p:nvGraphicFramePr>
        <p:xfrm>
          <a:off x="6427649" y="3556899"/>
          <a:ext cx="4564316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1079">
                  <a:extLst>
                    <a:ext uri="{9D8B030D-6E8A-4147-A177-3AD203B41FA5}">
                      <a16:colId xmlns:a16="http://schemas.microsoft.com/office/drawing/2014/main" val="1485109078"/>
                    </a:ext>
                  </a:extLst>
                </a:gridCol>
                <a:gridCol w="1141079">
                  <a:extLst>
                    <a:ext uri="{9D8B030D-6E8A-4147-A177-3AD203B41FA5}">
                      <a16:colId xmlns:a16="http://schemas.microsoft.com/office/drawing/2014/main" val="2950850652"/>
                    </a:ext>
                  </a:extLst>
                </a:gridCol>
                <a:gridCol w="1141079">
                  <a:extLst>
                    <a:ext uri="{9D8B030D-6E8A-4147-A177-3AD203B41FA5}">
                      <a16:colId xmlns:a16="http://schemas.microsoft.com/office/drawing/2014/main" val="485297969"/>
                    </a:ext>
                  </a:extLst>
                </a:gridCol>
                <a:gridCol w="1141079">
                  <a:extLst>
                    <a:ext uri="{9D8B030D-6E8A-4147-A177-3AD203B41FA5}">
                      <a16:colId xmlns:a16="http://schemas.microsoft.com/office/drawing/2014/main" val="175125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0(</a:t>
                      </a:r>
                      <a:r>
                        <a:rPr lang="ko-KR" altLang="en-US" dirty="0" err="1"/>
                        <a:t>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1(</a:t>
                      </a:r>
                      <a:r>
                        <a:rPr lang="ko-KR" altLang="en-US" dirty="0" err="1"/>
                        <a:t>ㅗ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2(</a:t>
                      </a:r>
                      <a:r>
                        <a:rPr lang="ko-KR" altLang="en-US" dirty="0" err="1"/>
                        <a:t>ㅏ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3(</a:t>
                      </a:r>
                      <a:r>
                        <a:rPr lang="ko-KR" altLang="en-US" dirty="0"/>
                        <a:t>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60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%u3131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%u3157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%u314F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%u3134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5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Dot1=1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Dot1=0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Dot1=1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Dot1=0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2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Dot2=0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Dot2=0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Dot2=0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Dot2=1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88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Dot3=0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Dot3=1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Dot3=0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Dot3=0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5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Dot4=0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Dot4=1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Dot4=1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Dot4=0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97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Dot5=0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Dot5=0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Dot5=1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Dot5=0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43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Dot6=0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Dot6=0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Dot6=1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Dot6=0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87281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8125D39-100F-43CA-9DCC-BB228EB52E78}"/>
              </a:ext>
            </a:extLst>
          </p:cNvPr>
          <p:cNvCxnSpPr>
            <a:cxnSpLocks/>
          </p:cNvCxnSpPr>
          <p:nvPr/>
        </p:nvCxnSpPr>
        <p:spPr>
          <a:xfrm>
            <a:off x="4097948" y="2442134"/>
            <a:ext cx="2911396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60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F1F574-00C4-43E0-969D-1E566882B3C4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06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8062C-B789-40D5-8D44-034D72EBE3C7}"/>
              </a:ext>
            </a:extLst>
          </p:cNvPr>
          <p:cNvSpPr txBox="1"/>
          <p:nvPr/>
        </p:nvSpPr>
        <p:spPr>
          <a:xfrm>
            <a:off x="1056335" y="215443"/>
            <a:ext cx="3625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상세 설계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–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시각 표현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A32530-7BC9-41D3-92AD-D434B938D292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EFA904EF-83CE-4B42-9B4F-729DF77F1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24" y="848643"/>
            <a:ext cx="2419912" cy="5239915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B6BC131-D5DF-41F4-B1B8-82A1DD41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422594"/>
              </p:ext>
            </p:extLst>
          </p:nvPr>
        </p:nvGraphicFramePr>
        <p:xfrm>
          <a:off x="892113" y="1661181"/>
          <a:ext cx="4881564" cy="3924618"/>
        </p:xfrm>
        <a:graphic>
          <a:graphicData uri="http://schemas.openxmlformats.org/drawingml/2006/table">
            <a:tbl>
              <a:tblPr/>
              <a:tblGrid>
                <a:gridCol w="1119882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  <a:gridCol w="3761682">
                  <a:extLst>
                    <a:ext uri="{9D8B030D-6E8A-4147-A177-3AD203B41FA5}">
                      <a16:colId xmlns:a16="http://schemas.microsoft.com/office/drawing/2014/main" val="1476714687"/>
                    </a:ext>
                  </a:extLst>
                </a:gridCol>
              </a:tblGrid>
              <a:tr h="5009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함수명</a:t>
                      </a:r>
                      <a:endParaRPr lang="ko-KR" altLang="en-US" sz="11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1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handPrinting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294216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매개변수</a:t>
                      </a:r>
                      <a:r>
                        <a:rPr lang="en-US" altLang="ko-KR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(Parameters)</a:t>
                      </a:r>
                      <a:endParaRPr lang="en-US" sz="11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43827"/>
                  </a:ext>
                </a:extLst>
              </a:tr>
              <a:tr h="1287922">
                <a:tc gridSpan="2"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en-US" altLang="ko-KR" sz="11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Dotlist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</a:t>
                      </a:r>
                      <a:r>
                        <a:rPr lang="ko-KR" altLang="en-US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번부터 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번까지 데이터베이스로부터 </a:t>
                      </a:r>
                      <a:endParaRPr lang="en-US" altLang="ko-K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ko-KR" altLang="en-US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전달 받은 </a:t>
                      </a:r>
                      <a:r>
                        <a:rPr lang="ko-KR" altLang="en-US" sz="11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정수값</a:t>
                      </a:r>
                      <a:r>
                        <a:rPr lang="ko-KR" altLang="en-US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저장 리스트</a:t>
                      </a:r>
                      <a:endParaRPr lang="en-US" altLang="ko-K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Circle 0~5 : </a:t>
                      </a:r>
                      <a:r>
                        <a:rPr lang="ko-KR" altLang="en-US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원마다 번호를 차례로 변수 설정</a:t>
                      </a:r>
                      <a:endParaRPr lang="en-US" altLang="ko-K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 : </a:t>
                      </a:r>
                      <a:r>
                        <a:rPr lang="ko-KR" altLang="en-US" sz="11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정수값에</a:t>
                      </a:r>
                      <a:r>
                        <a:rPr lang="ko-KR" altLang="en-US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따라 원의 색상 변경</a:t>
                      </a:r>
                      <a:endParaRPr lang="en-US" altLang="ko-K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endParaRPr lang="en-US" altLang="ko-K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1146"/>
                  </a:ext>
                </a:extLst>
              </a:tr>
              <a:tr h="294216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기능</a:t>
                      </a:r>
                      <a:endParaRPr lang="en-US" sz="11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1452"/>
                  </a:ext>
                </a:extLst>
              </a:tr>
              <a:tr h="1539380">
                <a:tc gridSpan="2"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문자 하나당 하나의 </a:t>
                      </a:r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effectLst/>
                        </a:rPr>
                        <a:t>엑티비티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 화면 출력</a:t>
                      </a:r>
                      <a:endParaRPr lang="en-US" altLang="ko-KR" sz="11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좌우로 넘겨서 다음 문자 확인</a:t>
                      </a:r>
                      <a:endParaRPr lang="en-US" altLang="ko-KR" sz="11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검은색 점자에 손이 닿으면 진동을 울림</a:t>
                      </a:r>
                      <a:endParaRPr lang="en-US" altLang="ko-KR" sz="11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</a:rPr>
                        <a:t>화면 더블 클릭하면 해당 액티비티의 문자 음성으로 출력</a:t>
                      </a:r>
                      <a:endParaRPr lang="en-US" altLang="ko-KR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  <p:pic>
        <p:nvPicPr>
          <p:cNvPr id="11" name="그림 10" descr="게임이(가) 표시된 사진&#10;&#10;자동 생성된 설명">
            <a:extLst>
              <a:ext uri="{FF2B5EF4-FFF2-40B4-BE49-F238E27FC236}">
                <a16:creationId xmlns:a16="http://schemas.microsoft.com/office/drawing/2014/main" id="{1F5E9B80-5FB5-47BF-B4C8-53C7D408A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83" y="848644"/>
            <a:ext cx="2419912" cy="523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6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6336" y="215443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연구 개발 배경</a:t>
            </a: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479C41-44D1-4321-8824-A98F0ADF2ADE}"/>
              </a:ext>
            </a:extLst>
          </p:cNvPr>
          <p:cNvSpPr/>
          <p:nvPr/>
        </p:nvSpPr>
        <p:spPr>
          <a:xfrm>
            <a:off x="1707619" y="5595027"/>
            <a:ext cx="87767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최근 세계화의 영향으로 글로벌 인재 양성을 대학교육의 핵심목표로 선정</a:t>
            </a:r>
            <a:endParaRPr lang="en-US" altLang="ko-KR" sz="20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일부 교양 및 전공과목을 영어로 수업하고 수업교재 또한 영어교재를 사용</a:t>
            </a:r>
            <a:endParaRPr lang="ko-KR" altLang="en-US" sz="2000" dirty="0">
              <a:solidFill>
                <a:srgbClr val="FFC000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404078C-47D1-47E1-9857-2B602DBE18C0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8753" y="1258106"/>
            <a:ext cx="4320000" cy="360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F3CEEC1-760B-4A42-8438-B11A97C1F215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3249" y="1258106"/>
            <a:ext cx="4320000" cy="360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16144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D2D311CD-3D84-4470-AECD-6037D21C7C18}"/>
              </a:ext>
            </a:extLst>
          </p:cNvPr>
          <p:cNvSpPr/>
          <p:nvPr/>
        </p:nvSpPr>
        <p:spPr>
          <a:xfrm>
            <a:off x="2429918" y="1512609"/>
            <a:ext cx="7170798" cy="455509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80A7B-2A08-4756-97C2-6972D7B0CCCC}"/>
              </a:ext>
            </a:extLst>
          </p:cNvPr>
          <p:cNvSpPr/>
          <p:nvPr/>
        </p:nvSpPr>
        <p:spPr>
          <a:xfrm>
            <a:off x="2981922" y="2403621"/>
            <a:ext cx="6066789" cy="27730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 err="1">
                <a:solidFill>
                  <a:schemeClr val="bg1"/>
                </a:solidFill>
              </a:rPr>
              <a:t>Clova</a:t>
            </a:r>
            <a:r>
              <a:rPr lang="en-US" altLang="ko-KR" sz="3000" b="1" dirty="0">
                <a:solidFill>
                  <a:schemeClr val="bg1"/>
                </a:solidFill>
              </a:rPr>
              <a:t> Speech Recognition (CSR)</a:t>
            </a:r>
          </a:p>
          <a:p>
            <a:pPr algn="ctr">
              <a:lnSpc>
                <a:spcPct val="150000"/>
              </a:lnSpc>
            </a:pPr>
            <a:r>
              <a:rPr lang="en-US" altLang="ko-KR" sz="3000" b="1" dirty="0" err="1">
                <a:solidFill>
                  <a:schemeClr val="bg1"/>
                </a:solidFill>
              </a:rPr>
              <a:t>Clova</a:t>
            </a:r>
            <a:r>
              <a:rPr lang="en-US" altLang="ko-KR" sz="3000" b="1" dirty="0">
                <a:solidFill>
                  <a:schemeClr val="bg1"/>
                </a:solidFill>
              </a:rPr>
              <a:t> Speech Synthesis (CSS)</a:t>
            </a:r>
          </a:p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/>
                </a:solidFill>
              </a:rPr>
              <a:t>Papago NMT </a:t>
            </a:r>
          </a:p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/>
                </a:solidFill>
              </a:rPr>
              <a:t>Google Cloud Vision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8239BF-09FC-4B2E-ADCC-C2D0D9A3BA33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05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7C185E-3B42-4539-B7B6-05FC3BEDED4E}"/>
              </a:ext>
            </a:extLst>
          </p:cNvPr>
          <p:cNvSpPr txBox="1"/>
          <p:nvPr/>
        </p:nvSpPr>
        <p:spPr>
          <a:xfrm>
            <a:off x="1056336" y="215443"/>
            <a:ext cx="3264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개발 환경 및 개발 방법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3A02E06-1350-44EF-9880-14C5EE61E24B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회로이(가) 표시된 사진&#10;&#10;자동 생성된 설명">
            <a:extLst>
              <a:ext uri="{FF2B5EF4-FFF2-40B4-BE49-F238E27FC236}">
                <a16:creationId xmlns:a16="http://schemas.microsoft.com/office/drawing/2014/main" id="{A7856637-A2F4-49C8-B229-DA4F9A170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988" y="741785"/>
            <a:ext cx="3429000" cy="14339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36640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48239BF-09FC-4B2E-ADCC-C2D0D9A3BA33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05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7C185E-3B42-4539-B7B6-05FC3BEDED4E}"/>
              </a:ext>
            </a:extLst>
          </p:cNvPr>
          <p:cNvSpPr txBox="1"/>
          <p:nvPr/>
        </p:nvSpPr>
        <p:spPr>
          <a:xfrm>
            <a:off x="1056336" y="215443"/>
            <a:ext cx="3264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개발 환경 및 개발 방법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3A02E06-1350-44EF-9880-14C5EE61E24B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84D002-26D6-4FAD-826B-399D5C78C28E}"/>
              </a:ext>
            </a:extLst>
          </p:cNvPr>
          <p:cNvSpPr/>
          <p:nvPr/>
        </p:nvSpPr>
        <p:spPr>
          <a:xfrm>
            <a:off x="1596000" y="1107453"/>
            <a:ext cx="9000000" cy="540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F2EA22-1339-49EA-9C46-14C8C6816CA8}"/>
              </a:ext>
            </a:extLst>
          </p:cNvPr>
          <p:cNvSpPr/>
          <p:nvPr/>
        </p:nvSpPr>
        <p:spPr>
          <a:xfrm>
            <a:off x="2486892" y="1231368"/>
            <a:ext cx="7218215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/>
              <a:t>Application</a:t>
            </a:r>
          </a:p>
          <a:p>
            <a:pPr algn="ctr"/>
            <a:endParaRPr lang="en-US" altLang="ko-KR" sz="1500" b="1" dirty="0"/>
          </a:p>
          <a:p>
            <a:pPr algn="ctr"/>
            <a:r>
              <a:rPr lang="ko-KR" altLang="en-US" sz="1500" dirty="0"/>
              <a:t>안드로이드 스튜디오와 </a:t>
            </a:r>
            <a:r>
              <a:rPr lang="en-US" altLang="ko-KR" sz="1500" dirty="0"/>
              <a:t>JAVA</a:t>
            </a:r>
            <a:r>
              <a:rPr lang="ko-KR" altLang="en-US" sz="1500" dirty="0"/>
              <a:t>를 이용하여 개발</a:t>
            </a:r>
            <a:endParaRPr lang="en-US" altLang="ko-KR" sz="1500" dirty="0"/>
          </a:p>
          <a:p>
            <a:pPr algn="ctr"/>
            <a:r>
              <a:rPr lang="en-US" altLang="ko-KR" sz="1500" dirty="0"/>
              <a:t>SERVER</a:t>
            </a:r>
            <a:r>
              <a:rPr lang="ko-KR" altLang="en-US" sz="1500" dirty="0"/>
              <a:t>를 통해 </a:t>
            </a:r>
            <a:r>
              <a:rPr lang="en-US" altLang="ko-KR" sz="1500" dirty="0"/>
              <a:t>DATABASE</a:t>
            </a:r>
            <a:r>
              <a:rPr lang="ko-KR" altLang="en-US" sz="1500" dirty="0"/>
              <a:t>와 연동</a:t>
            </a:r>
            <a:endParaRPr lang="en-US" altLang="ko-KR" sz="1500" dirty="0"/>
          </a:p>
          <a:p>
            <a:pPr algn="ctr"/>
            <a:r>
              <a:rPr lang="ko-KR" altLang="en-US" sz="1500" dirty="0"/>
              <a:t>시각장애인이 쉽게 사용할 수 있는 </a:t>
            </a:r>
            <a:r>
              <a:rPr lang="en-US" altLang="ko-KR" sz="1500" dirty="0"/>
              <a:t>UI </a:t>
            </a:r>
            <a:r>
              <a:rPr lang="ko-KR" altLang="en-US" sz="1500" dirty="0"/>
              <a:t>적용</a:t>
            </a:r>
            <a:endParaRPr lang="en-US" altLang="ko-KR" sz="1500" dirty="0"/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3000" b="1" dirty="0"/>
              <a:t>SERVER &amp; DATABASE</a:t>
            </a:r>
          </a:p>
          <a:p>
            <a:pPr algn="ctr"/>
            <a:endParaRPr lang="en-US" altLang="ko-KR" sz="1500" b="1" dirty="0"/>
          </a:p>
          <a:p>
            <a:pPr algn="ctr"/>
            <a:r>
              <a:rPr lang="en-US" altLang="ko-KR" sz="1500" dirty="0"/>
              <a:t>Apache</a:t>
            </a:r>
            <a:r>
              <a:rPr lang="ko-KR" altLang="en-US" sz="1500" dirty="0"/>
              <a:t>를 이용한 </a:t>
            </a:r>
            <a:r>
              <a:rPr lang="en-US" altLang="ko-KR" sz="1500" dirty="0"/>
              <a:t>SERVER </a:t>
            </a:r>
            <a:r>
              <a:rPr lang="ko-KR" altLang="en-US" sz="1500" dirty="0"/>
              <a:t>구축</a:t>
            </a:r>
            <a:endParaRPr lang="en-US" altLang="ko-KR" sz="1500" dirty="0"/>
          </a:p>
          <a:p>
            <a:pPr algn="ctr"/>
            <a:r>
              <a:rPr lang="en-US" altLang="ko-KR" sz="1500" dirty="0"/>
              <a:t>MySQL</a:t>
            </a:r>
            <a:r>
              <a:rPr lang="ko-KR" altLang="en-US" sz="1500" dirty="0"/>
              <a:t>을 이용한 </a:t>
            </a:r>
            <a:r>
              <a:rPr lang="en-US" altLang="ko-KR" sz="1500" dirty="0"/>
              <a:t>DATABASE </a:t>
            </a:r>
            <a:r>
              <a:rPr lang="ko-KR" altLang="en-US" sz="1500" dirty="0"/>
              <a:t>구축</a:t>
            </a:r>
            <a:endParaRPr lang="en-US" altLang="ko-KR" sz="1500" dirty="0"/>
          </a:p>
          <a:p>
            <a:pPr algn="ctr"/>
            <a:r>
              <a:rPr lang="ko-KR" altLang="en-US" sz="1500" dirty="0"/>
              <a:t>한국어 및 영어 점자를 </a:t>
            </a:r>
            <a:r>
              <a:rPr lang="en-US" altLang="ko-KR" sz="1500" dirty="0"/>
              <a:t>DATABASE</a:t>
            </a:r>
            <a:r>
              <a:rPr lang="ko-KR" altLang="en-US" sz="1500" dirty="0"/>
              <a:t>에 저장</a:t>
            </a:r>
            <a:endParaRPr lang="en-US" altLang="ko-KR" sz="1500" dirty="0"/>
          </a:p>
          <a:p>
            <a:pPr algn="ctr"/>
            <a:r>
              <a:rPr lang="en-US" altLang="ko-KR" sz="1500" dirty="0"/>
              <a:t>SERVER</a:t>
            </a:r>
            <a:r>
              <a:rPr lang="ko-KR" altLang="en-US" sz="1500" dirty="0"/>
              <a:t>를 통해 </a:t>
            </a:r>
            <a:r>
              <a:rPr lang="en-US" altLang="ko-KR" sz="1500" dirty="0"/>
              <a:t>Application</a:t>
            </a:r>
            <a:r>
              <a:rPr lang="ko-KR" altLang="en-US" sz="1500" dirty="0"/>
              <a:t>에 전달</a:t>
            </a:r>
            <a:endParaRPr lang="en-US" altLang="ko-KR" sz="1500" dirty="0"/>
          </a:p>
          <a:p>
            <a:pPr algn="ctr"/>
            <a:endParaRPr lang="en-US" altLang="ko-KR" sz="2500" b="1" dirty="0"/>
          </a:p>
          <a:p>
            <a:pPr algn="ctr"/>
            <a:r>
              <a:rPr lang="en-US" altLang="ko-KR" sz="3000" b="1" dirty="0"/>
              <a:t>GitHub</a:t>
            </a:r>
          </a:p>
          <a:p>
            <a:pPr algn="ctr"/>
            <a:endParaRPr lang="en-US" altLang="ko-KR" sz="1500" b="1" dirty="0"/>
          </a:p>
          <a:p>
            <a:pPr algn="ctr"/>
            <a:r>
              <a:rPr lang="en-US" altLang="ko-KR" sz="1500" dirty="0">
                <a:latin typeface="맑은 고딕 (본문)"/>
                <a:ea typeface="나눔바른고딕" panose="020B0603020101020101" pitchFamily="50" charset="-127"/>
              </a:rPr>
              <a:t>https://github.com/LeeDuwon/HandPrinting_Translation</a:t>
            </a:r>
          </a:p>
          <a:p>
            <a:pPr algn="ctr"/>
            <a:r>
              <a:rPr lang="ko-KR" altLang="en-US" sz="1500" dirty="0">
                <a:latin typeface="맑은 고딕 (본문)"/>
                <a:ea typeface="나눔바른고딕" panose="020B0603020101020101" pitchFamily="50" charset="-127"/>
              </a:rPr>
              <a:t>김민승 </a:t>
            </a:r>
            <a:r>
              <a:rPr lang="en-US" altLang="ko-KR" sz="1500" dirty="0">
                <a:latin typeface="맑은 고딕 (본문)"/>
                <a:ea typeface="나눔바른고딕" panose="020B0603020101020101" pitchFamily="50" charset="-127"/>
              </a:rPr>
              <a:t>: https://github.com/rlaalstmd</a:t>
            </a:r>
          </a:p>
          <a:p>
            <a:pPr algn="ctr"/>
            <a:r>
              <a:rPr lang="ko-KR" altLang="en-US" sz="1500" dirty="0" err="1">
                <a:latin typeface="맑은 고딕 (본문)"/>
                <a:ea typeface="나눔바른고딕" panose="020B0603020101020101" pitchFamily="50" charset="-127"/>
              </a:rPr>
              <a:t>이두원</a:t>
            </a:r>
            <a:r>
              <a:rPr lang="ko-KR" altLang="en-US" sz="1500" dirty="0">
                <a:latin typeface="맑은 고딕 (본문)"/>
                <a:ea typeface="나눔바른고딕" panose="020B0603020101020101" pitchFamily="50" charset="-127"/>
              </a:rPr>
              <a:t> </a:t>
            </a:r>
            <a:r>
              <a:rPr lang="en-US" altLang="ko-KR" sz="1500" dirty="0">
                <a:latin typeface="맑은 고딕 (본문)"/>
                <a:ea typeface="나눔바른고딕" panose="020B0603020101020101" pitchFamily="50" charset="-127"/>
              </a:rPr>
              <a:t>: https://github.com/LeeDuwon</a:t>
            </a:r>
            <a:endParaRPr lang="en-US" altLang="ko-KR" sz="1500" b="1" dirty="0">
              <a:latin typeface="맑은 고딕 (본문)"/>
            </a:endParaRPr>
          </a:p>
          <a:p>
            <a:pPr algn="ctr"/>
            <a:endParaRPr lang="en-US" altLang="ko-KR" sz="3000" b="1" dirty="0">
              <a:latin typeface="맑은 고딕 (본문)"/>
            </a:endParaRPr>
          </a:p>
          <a:p>
            <a:pPr algn="ctr"/>
            <a:endParaRPr lang="en-US" altLang="ko-KR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38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31">
            <a:extLst>
              <a:ext uri="{FF2B5EF4-FFF2-40B4-BE49-F238E27FC236}">
                <a16:creationId xmlns:a16="http://schemas.microsoft.com/office/drawing/2014/main" id="{015E0737-BBF0-4C7F-9BBF-C35031E18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531941"/>
              </p:ext>
            </p:extLst>
          </p:nvPr>
        </p:nvGraphicFramePr>
        <p:xfrm>
          <a:off x="1091877" y="1611793"/>
          <a:ext cx="10008245" cy="4228473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378491">
                  <a:extLst>
                    <a:ext uri="{9D8B030D-6E8A-4147-A177-3AD203B41FA5}">
                      <a16:colId xmlns:a16="http://schemas.microsoft.com/office/drawing/2014/main" val="1817037610"/>
                    </a:ext>
                  </a:extLst>
                </a:gridCol>
                <a:gridCol w="3817914">
                  <a:extLst>
                    <a:ext uri="{9D8B030D-6E8A-4147-A177-3AD203B41FA5}">
                      <a16:colId xmlns:a16="http://schemas.microsoft.com/office/drawing/2014/main" val="991308679"/>
                    </a:ext>
                  </a:extLst>
                </a:gridCol>
                <a:gridCol w="4811840">
                  <a:extLst>
                    <a:ext uri="{9D8B030D-6E8A-4147-A177-3AD203B41FA5}">
                      <a16:colId xmlns:a16="http://schemas.microsoft.com/office/drawing/2014/main" val="1194504302"/>
                    </a:ext>
                  </a:extLst>
                </a:gridCol>
              </a:tblGrid>
              <a:tr h="57871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김민승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이두원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568832"/>
                  </a:ext>
                </a:extLst>
              </a:tr>
              <a:tr h="1066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자료수집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개발에 필요한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 수집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시각장애인 점자해독 능력 정보수집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아이디어 추출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시각장애인 관련 통계 자료 수집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시각장애인 지원 애플리케이션 분석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들어갈 점자 데이터 수집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장애인 관련 실례 조사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27597"/>
                  </a:ext>
                </a:extLst>
              </a:tr>
              <a:tr h="1291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안드로이드 애플리케이션 설계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3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안드로이드와 </a:t>
                      </a:r>
                      <a:r>
                        <a:rPr lang="en-US" altLang="ko-KR" sz="13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3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연동할 서버 설계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점자 데이터 베이스 스키마 설계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599661"/>
                  </a:ext>
                </a:extLst>
              </a:tr>
              <a:tr h="1291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구현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TTS &amp; STT,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번역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텍스트 변환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 핵심 기능구현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안드로이드와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서버 간 연동 구현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0203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CA32256-10A3-480B-9685-F9ADE5677448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06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C7DE1-1725-4996-9082-7E140DC570FA}"/>
              </a:ext>
            </a:extLst>
          </p:cNvPr>
          <p:cNvSpPr txBox="1"/>
          <p:nvPr/>
        </p:nvSpPr>
        <p:spPr>
          <a:xfrm>
            <a:off x="1056336" y="215443"/>
            <a:ext cx="3264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업무 분담 및 수행 일정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A20A205-3004-4D33-B967-FD8E7623B3C5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993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BD405BE9-D5D4-44CF-9972-5AD1869DE760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06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F77A32-BEE6-49AA-9084-D3F46AFD42FD}"/>
              </a:ext>
            </a:extLst>
          </p:cNvPr>
          <p:cNvSpPr txBox="1"/>
          <p:nvPr/>
        </p:nvSpPr>
        <p:spPr>
          <a:xfrm>
            <a:off x="1056336" y="215443"/>
            <a:ext cx="3264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업무 분담 및 수행 일정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8333AC6-E9DA-4453-9749-844DBEBCF366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C6F4822-0B3B-420A-8798-0137A9136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798537"/>
              </p:ext>
            </p:extLst>
          </p:nvPr>
        </p:nvGraphicFramePr>
        <p:xfrm>
          <a:off x="1334248" y="1454771"/>
          <a:ext cx="9523503" cy="46310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9723">
                  <a:extLst>
                    <a:ext uri="{9D8B030D-6E8A-4147-A177-3AD203B41FA5}">
                      <a16:colId xmlns:a16="http://schemas.microsoft.com/office/drawing/2014/main" val="1925381856"/>
                    </a:ext>
                  </a:extLst>
                </a:gridCol>
                <a:gridCol w="1066611">
                  <a:extLst>
                    <a:ext uri="{9D8B030D-6E8A-4147-A177-3AD203B41FA5}">
                      <a16:colId xmlns:a16="http://schemas.microsoft.com/office/drawing/2014/main" val="1939784904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2244059497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2105517780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1452908623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1805938478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2475461201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2019149999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1776541713"/>
                    </a:ext>
                  </a:extLst>
                </a:gridCol>
              </a:tblGrid>
              <a:tr h="58015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7~9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382252"/>
                  </a:ext>
                </a:extLst>
              </a:tr>
              <a:tr h="580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기초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자료 조사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062637"/>
                  </a:ext>
                </a:extLst>
              </a:tr>
              <a:tr h="580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요구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사항 분석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90197"/>
                  </a:ext>
                </a:extLst>
              </a:tr>
              <a:tr h="569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개발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환경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36145"/>
                  </a:ext>
                </a:extLst>
              </a:tr>
              <a:tr h="580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APP</a:t>
                      </a:r>
                      <a:r>
                        <a:rPr lang="ko-KR" altLang="en-US" sz="1200" dirty="0"/>
                        <a:t>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442053"/>
                  </a:ext>
                </a:extLst>
              </a:tr>
              <a:tr h="580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 및 </a:t>
                      </a:r>
                      <a:r>
                        <a:rPr lang="en-US" altLang="ko-KR" sz="1200" dirty="0"/>
                        <a:t>DB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구축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687630"/>
                  </a:ext>
                </a:extLst>
              </a:tr>
              <a:tr h="580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데모 및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유지보수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755564"/>
                  </a:ext>
                </a:extLst>
              </a:tr>
              <a:tr h="580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논문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작성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08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420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AB8F11-FC1B-416A-9B79-1B16688B596D}"/>
              </a:ext>
            </a:extLst>
          </p:cNvPr>
          <p:cNvSpPr/>
          <p:nvPr/>
        </p:nvSpPr>
        <p:spPr>
          <a:xfrm>
            <a:off x="1596000" y="1107453"/>
            <a:ext cx="9000000" cy="540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B2313-74DB-4836-B33A-052ED18AAE69}"/>
              </a:ext>
            </a:extLst>
          </p:cNvPr>
          <p:cNvSpPr txBox="1"/>
          <p:nvPr/>
        </p:nvSpPr>
        <p:spPr>
          <a:xfrm>
            <a:off x="2727129" y="1507651"/>
            <a:ext cx="6737742" cy="4436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ko-KR" altLang="en-US" dirty="0" err="1"/>
              <a:t>브레일</a:t>
            </a:r>
            <a:r>
              <a:rPr lang="ko-KR" altLang="en-US" dirty="0"/>
              <a:t> 타임즈</a:t>
            </a:r>
            <a:r>
              <a:rPr lang="en-US" altLang="ko-KR" dirty="0"/>
              <a:t>, </a:t>
            </a:r>
            <a:r>
              <a:rPr lang="ko-KR" altLang="en-US" dirty="0"/>
              <a:t>한국시각장애인 연합회</a:t>
            </a:r>
            <a:endParaRPr lang="en-US" altLang="ko-KR" dirty="0"/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ko-KR" altLang="en-US" dirty="0"/>
              <a:t>손으로 보는 세상</a:t>
            </a:r>
            <a:r>
              <a:rPr lang="en-US" altLang="ko-KR" dirty="0"/>
              <a:t> 2019</a:t>
            </a:r>
            <a:r>
              <a:rPr lang="ko-KR" altLang="en-US" dirty="0"/>
              <a:t>년</a:t>
            </a:r>
            <a:r>
              <a:rPr lang="en-US" altLang="ko-KR" dirty="0"/>
              <a:t> 3~12</a:t>
            </a:r>
            <a:r>
              <a:rPr lang="ko-KR" altLang="en-US" dirty="0"/>
              <a:t>월호</a:t>
            </a:r>
            <a:r>
              <a:rPr lang="en-US" altLang="ko-KR" dirty="0"/>
              <a:t>, </a:t>
            </a:r>
            <a:r>
              <a:rPr lang="ko-KR" altLang="en-US" dirty="0"/>
              <a:t>한국시각장애인 연합회</a:t>
            </a:r>
            <a:endParaRPr lang="en-US" altLang="ko-KR" dirty="0"/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ko-KR" altLang="en-US" dirty="0"/>
              <a:t>한눈에 보는 </a:t>
            </a:r>
            <a:r>
              <a:rPr lang="en-US" altLang="ko-KR" dirty="0"/>
              <a:t>2018</a:t>
            </a:r>
            <a:r>
              <a:rPr lang="ko-KR" altLang="en-US" dirty="0"/>
              <a:t>장애인 통계</a:t>
            </a:r>
            <a:r>
              <a:rPr lang="en-US" altLang="ko-KR" dirty="0"/>
              <a:t>, </a:t>
            </a:r>
            <a:r>
              <a:rPr lang="ko-KR" altLang="en-US" dirty="0"/>
              <a:t>한국장애인재활협회</a:t>
            </a:r>
            <a:endParaRPr lang="en-US" altLang="ko-KR" dirty="0"/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altLang="ko-KR" dirty="0"/>
              <a:t>2018 </a:t>
            </a:r>
            <a:r>
              <a:rPr lang="ko-KR" altLang="en-US" dirty="0"/>
              <a:t>특수교육통계</a:t>
            </a:r>
            <a:r>
              <a:rPr lang="en-US" altLang="ko-KR" dirty="0"/>
              <a:t>, </a:t>
            </a:r>
            <a:r>
              <a:rPr lang="ko-KR" altLang="en-US" dirty="0"/>
              <a:t>한국장애인재활협회</a:t>
            </a:r>
            <a:endParaRPr lang="en-US" altLang="ko-KR" dirty="0"/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OECD </a:t>
            </a:r>
            <a:r>
              <a:rPr lang="ko-KR" altLang="en-US" dirty="0"/>
              <a:t>교육지표 조사결과 발표</a:t>
            </a:r>
            <a:r>
              <a:rPr lang="en-US" altLang="ko-KR" dirty="0"/>
              <a:t>,</a:t>
            </a:r>
            <a:r>
              <a:rPr lang="ko-KR" altLang="en-US" dirty="0"/>
              <a:t> 한국장애인재활협회</a:t>
            </a:r>
            <a:endParaRPr lang="en-US" altLang="ko-KR" dirty="0"/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altLang="ko-KR" dirty="0"/>
              <a:t>2018</a:t>
            </a:r>
            <a:r>
              <a:rPr lang="ko-KR" altLang="en-US" dirty="0"/>
              <a:t>년 청소년 통계 주요 결과</a:t>
            </a:r>
            <a:r>
              <a:rPr lang="en-US" altLang="ko-KR" dirty="0"/>
              <a:t>, </a:t>
            </a:r>
            <a:r>
              <a:rPr lang="ko-KR" altLang="en-US" dirty="0"/>
              <a:t>한국장애인재활협회</a:t>
            </a:r>
            <a:endParaRPr lang="en-US" altLang="ko-KR" dirty="0"/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ko-KR" altLang="en-US" dirty="0"/>
              <a:t>시각장애인을 위한 점자학습</a:t>
            </a:r>
            <a:r>
              <a:rPr lang="en-US" altLang="ko-KR" dirty="0"/>
              <a:t>, </a:t>
            </a:r>
            <a:r>
              <a:rPr lang="ko-KR" altLang="en-US" dirty="0"/>
              <a:t>봄</a:t>
            </a:r>
            <a:r>
              <a:rPr lang="en-US" altLang="ko-KR" dirty="0"/>
              <a:t>, </a:t>
            </a:r>
            <a:r>
              <a:rPr lang="en-US" altLang="ko-KR" dirty="0" err="1"/>
              <a:t>ch</a:t>
            </a:r>
            <a:r>
              <a:rPr lang="en-US" altLang="ko-KR" dirty="0"/>
              <a:t>-Yoon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altLang="ko-KR" dirty="0"/>
              <a:t>VC </a:t>
            </a:r>
            <a:r>
              <a:rPr lang="ko-KR" altLang="en-US" dirty="0" err="1"/>
              <a:t>진동점자학습</a:t>
            </a:r>
            <a:r>
              <a:rPr lang="en-US" altLang="ko-KR" dirty="0"/>
              <a:t>, </a:t>
            </a:r>
            <a:r>
              <a:rPr lang="ko-KR" altLang="en-US" dirty="0"/>
              <a:t>중앙일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1C10CB-09EB-4028-B6B9-5FBC530E173B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07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9E0B2-BAF7-4A20-A42E-64DEAE727EA0}"/>
              </a:ext>
            </a:extLst>
          </p:cNvPr>
          <p:cNvSpPr txBox="1"/>
          <p:nvPr/>
        </p:nvSpPr>
        <p:spPr>
          <a:xfrm>
            <a:off x="1056336" y="215443"/>
            <a:ext cx="3264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참고 문헌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EABBA42-A2AC-4A3E-9FB4-553AD1B19028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207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6341" y="2627220"/>
            <a:ext cx="5739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질의응답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31468" y="3335106"/>
            <a:ext cx="3129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Q &amp; A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E44D8F-471B-4B18-80F0-B4C868B10BB2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08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4CFAB3-6514-46AF-B097-CC6378BB1547}"/>
              </a:ext>
            </a:extLst>
          </p:cNvPr>
          <p:cNvSpPr txBox="1"/>
          <p:nvPr/>
        </p:nvSpPr>
        <p:spPr>
          <a:xfrm>
            <a:off x="1056336" y="215443"/>
            <a:ext cx="3264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 &amp; A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A35994D-3B70-4707-81DA-9C11384B3B16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100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>
            <a:off x="5827455" y="2560501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5827455" y="2490624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감사합니다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49039" y="3792135"/>
            <a:ext cx="57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THANK YOU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064364" y="-9728"/>
            <a:ext cx="83142" cy="2461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28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A533C78-A45C-47E3-AB55-5E951411FF41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D12091-5DCE-4D4F-A6EA-93C930858592}"/>
              </a:ext>
            </a:extLst>
          </p:cNvPr>
          <p:cNvSpPr txBox="1"/>
          <p:nvPr/>
        </p:nvSpPr>
        <p:spPr>
          <a:xfrm>
            <a:off x="1056336" y="215443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연구 개발 배경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92A404F-419D-4C8B-9309-86FFD5CB0438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7644C8-D70D-4807-BF14-A21E921CAEDF}"/>
              </a:ext>
            </a:extLst>
          </p:cNvPr>
          <p:cNvSpPr/>
          <p:nvPr/>
        </p:nvSpPr>
        <p:spPr>
          <a:xfrm>
            <a:off x="1322099" y="5595027"/>
            <a:ext cx="95478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시각장애인들의 대학진학 비율이 점차 증가하여 </a:t>
            </a:r>
            <a:r>
              <a:rPr lang="en-US" altLang="ko-KR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15.9% </a:t>
            </a:r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달성하였으나 지원은 미흡</a:t>
            </a:r>
            <a:endParaRPr lang="en-US" altLang="ko-KR" sz="20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모국어가 아닌 영어로 수업을 진행 및 점자해독 불가 등 여러 어려움을 겪음</a:t>
            </a:r>
            <a:endParaRPr lang="ko-KR" altLang="en-US" sz="2000" dirty="0">
              <a:solidFill>
                <a:srgbClr val="FFC000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AC41236-F22D-4114-9975-007615796300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3250" y="1290917"/>
            <a:ext cx="4320000" cy="35671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DADAEE-0017-4DB5-8982-7D09A27320D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8755" y="1290916"/>
            <a:ext cx="4319997" cy="35671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2987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1479C41-44D1-4321-8824-A98F0ADF2ADE}"/>
              </a:ext>
            </a:extLst>
          </p:cNvPr>
          <p:cNvSpPr/>
          <p:nvPr/>
        </p:nvSpPr>
        <p:spPr>
          <a:xfrm>
            <a:off x="2931509" y="5678758"/>
            <a:ext cx="63289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과연 제대로 수업을 받을 수 있을까</a:t>
            </a:r>
            <a:r>
              <a:rPr lang="en-US" altLang="ko-KR" sz="3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?</a:t>
            </a:r>
            <a:endParaRPr lang="ko-KR" altLang="en-US" sz="3000" dirty="0">
              <a:solidFill>
                <a:srgbClr val="FFC000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E5B907-50D8-4992-8EDB-4AE718D13EA7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98" y="1536013"/>
            <a:ext cx="5400000" cy="3600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417A9D-D86A-4BF8-90B0-6C1F7FB8BA59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9838A2-3BBD-45A4-9F19-99CC4C89E279}"/>
              </a:ext>
            </a:extLst>
          </p:cNvPr>
          <p:cNvSpPr txBox="1"/>
          <p:nvPr/>
        </p:nvSpPr>
        <p:spPr>
          <a:xfrm>
            <a:off x="1056336" y="215443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연구 개발 배경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65A388-9274-4EEF-889C-6ED5C57EEDB6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73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490F6DB-D49B-4302-A1CA-EFE95B6C1FF0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8754" y="1290918"/>
            <a:ext cx="8874491" cy="35671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1E777-65D5-4078-B15C-F7B070CE94C4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81E46-776F-46C1-AF34-929F76823F89}"/>
              </a:ext>
            </a:extLst>
          </p:cNvPr>
          <p:cNvSpPr txBox="1"/>
          <p:nvPr/>
        </p:nvSpPr>
        <p:spPr>
          <a:xfrm>
            <a:off x="1056336" y="215443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연구 개발 목표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6D08C7E-FF70-4354-9536-58C4360B6AA2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AEF65F-0C77-46B3-BB9F-5A985F5687D0}"/>
              </a:ext>
            </a:extLst>
          </p:cNvPr>
          <p:cNvSpPr/>
          <p:nvPr/>
        </p:nvSpPr>
        <p:spPr>
          <a:xfrm>
            <a:off x="1496036" y="5595027"/>
            <a:ext cx="91999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시각장애인 학생들이 가장 많이 사용하는 정보통신기기인 스마트폰을 활용</a:t>
            </a:r>
            <a:endParaRPr lang="en-US" altLang="ko-KR" sz="20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시각장애인들이 다른 사람의 도움없이 스스로 학습할 수 있도록 영어학습지원 </a:t>
            </a:r>
            <a:endParaRPr lang="en-US" altLang="ko-KR" sz="20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영어학습지원과 동시에 시각장애인들이 사용하는 점자해독 능력습득을 유도</a:t>
            </a:r>
          </a:p>
        </p:txBody>
      </p:sp>
    </p:spTree>
    <p:extLst>
      <p:ext uri="{BB962C8B-B14F-4D97-AF65-F5344CB8AC3E}">
        <p14:creationId xmlns:p14="http://schemas.microsoft.com/office/powerpoint/2010/main" val="229316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46D93DE-FADB-4DCB-9099-2ED49AE0E860}"/>
              </a:ext>
            </a:extLst>
          </p:cNvPr>
          <p:cNvSpPr txBox="1"/>
          <p:nvPr/>
        </p:nvSpPr>
        <p:spPr>
          <a:xfrm>
            <a:off x="2399817" y="2044260"/>
            <a:ext cx="7392355" cy="4287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시각장애인들의 영어의 접근성을 높일 수 있다</a:t>
            </a:r>
            <a:endParaRPr lang="en-US" altLang="ko-KR" sz="20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시각장애인들이 조력자의 도움없이 자가학습이 가능</a:t>
            </a:r>
            <a:endParaRPr lang="en-US" altLang="ko-KR" sz="20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시각장애인들이 공평한 교육의 권리를 받을 수 있다</a:t>
            </a:r>
            <a:endParaRPr lang="en-US" altLang="ko-KR" sz="20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음성 및 점자를 통해 영어의 수업의 효율적인 영어학습지원</a:t>
            </a:r>
            <a:endParaRPr lang="en-US" altLang="ko-KR" sz="20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한글 및 영어 점자해독 능력을 습득하도록 유도</a:t>
            </a:r>
            <a:endParaRPr lang="en-US" altLang="ko-KR" sz="20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대부분 시각장애인은 </a:t>
            </a:r>
            <a:r>
              <a:rPr lang="en-US" altLang="ko-KR" sz="1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</a:t>
            </a:r>
            <a:r>
              <a:rPr lang="ko-KR" altLang="en-US" sz="1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세 이후로 나타나는 후천적 장애로</a:t>
            </a:r>
            <a:r>
              <a:rPr lang="en-US" altLang="ko-KR" sz="1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점자해독 능력이 부족한 시각장애인이 대다수</a:t>
            </a:r>
            <a:endParaRPr lang="en-US" altLang="ko-KR" sz="11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05A96-39FC-49A4-AA95-7FA69D6DE3AB}"/>
              </a:ext>
            </a:extLst>
          </p:cNvPr>
          <p:cNvSpPr txBox="1"/>
          <p:nvPr/>
        </p:nvSpPr>
        <p:spPr>
          <a:xfrm>
            <a:off x="3853482" y="1145022"/>
            <a:ext cx="44850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 개발  효과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944B2-D8EF-4C32-8C1D-7ACD62BEFC62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871D3-8ECA-401A-84BD-8FA4CFED2C97}"/>
              </a:ext>
            </a:extLst>
          </p:cNvPr>
          <p:cNvSpPr txBox="1"/>
          <p:nvPr/>
        </p:nvSpPr>
        <p:spPr>
          <a:xfrm>
            <a:off x="1056336" y="215443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연구 개발 효과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894E2E4-8BED-4861-86FA-82896F8C92BC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47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D4967A-255C-4A11-B66B-24B652F291F1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06090-2FD6-4584-A8E9-2A1C314ED099}"/>
              </a:ext>
            </a:extLst>
          </p:cNvPr>
          <p:cNvSpPr txBox="1"/>
          <p:nvPr/>
        </p:nvSpPr>
        <p:spPr>
          <a:xfrm>
            <a:off x="1056336" y="215443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관련 연구 및 사례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D558EA-E9DF-4D1B-8E4C-226D11BE38ED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3E62D2-CC78-4A0D-9734-D09D0D40BEF7}"/>
              </a:ext>
            </a:extLst>
          </p:cNvPr>
          <p:cNvSpPr/>
          <p:nvPr/>
        </p:nvSpPr>
        <p:spPr>
          <a:xfrm>
            <a:off x="2310357" y="5595027"/>
            <a:ext cx="757130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가장 많이 사용하는 번역기이며 </a:t>
            </a:r>
            <a:r>
              <a:rPr lang="en-US" altLang="ko-KR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103</a:t>
            </a:r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개 언어를 번역할 수 있음</a:t>
            </a:r>
            <a:endParaRPr lang="en-US" altLang="ko-KR" sz="20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카메라를 통해 촬영된 사진에서 언어를 추출하여 번역이 가능</a:t>
            </a:r>
            <a:endParaRPr lang="en-US" altLang="ko-KR" sz="20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키보드 사용대신 문자를 직접 입력하면 분석을 통해 번역이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9A729C-76CF-40FA-A563-7E6E844A6815}"/>
              </a:ext>
            </a:extLst>
          </p:cNvPr>
          <p:cNvSpPr txBox="1"/>
          <p:nvPr/>
        </p:nvSpPr>
        <p:spPr>
          <a:xfrm>
            <a:off x="7989145" y="453970"/>
            <a:ext cx="25456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구글 번역기</a:t>
            </a:r>
            <a:endParaRPr lang="ko-KR" altLang="en-US" sz="3500" b="1" dirty="0">
              <a:solidFill>
                <a:srgbClr val="FFC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7A9AFFA-B1FB-4A0B-AB4E-092C75F1E716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3252" y="1290917"/>
            <a:ext cx="4319998" cy="35671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C8D62FC-4ACF-4DF9-9C82-A95EC2B37125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8750" y="1290917"/>
            <a:ext cx="4320001" cy="35671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5108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0C46F0A-5F87-44C9-AFE3-306945E8E5C7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000" y="1232238"/>
            <a:ext cx="9000000" cy="360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D4967A-255C-4A11-B66B-24B652F291F1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06090-2FD6-4584-A8E9-2A1C314ED099}"/>
              </a:ext>
            </a:extLst>
          </p:cNvPr>
          <p:cNvSpPr txBox="1"/>
          <p:nvPr/>
        </p:nvSpPr>
        <p:spPr>
          <a:xfrm>
            <a:off x="1056336" y="215443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관련 연구 및 사례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D558EA-E9DF-4D1B-8E4C-226D11BE38ED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3E62D2-CC78-4A0D-9734-D09D0D40BEF7}"/>
              </a:ext>
            </a:extLst>
          </p:cNvPr>
          <p:cNvSpPr/>
          <p:nvPr/>
        </p:nvSpPr>
        <p:spPr>
          <a:xfrm>
            <a:off x="2227000" y="5595027"/>
            <a:ext cx="77380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전국 시각장애인 특수학교에서 </a:t>
            </a:r>
            <a:r>
              <a:rPr lang="en-US" altLang="ko-KR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70%</a:t>
            </a:r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정도 사용</a:t>
            </a:r>
            <a:endParaRPr lang="en-US" altLang="ko-KR" sz="20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애플리케이션과 점자 디바이스를 연동하여 점자 학습</a:t>
            </a:r>
            <a:endParaRPr lang="en-US" altLang="ko-KR" sz="20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아이들을 위한 재미있는 게임과 다양한 기능을 통해 점자학습지원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9A729C-76CF-40FA-A563-7E6E844A6815}"/>
              </a:ext>
            </a:extLst>
          </p:cNvPr>
          <p:cNvSpPr txBox="1"/>
          <p:nvPr/>
        </p:nvSpPr>
        <p:spPr>
          <a:xfrm>
            <a:off x="8973580" y="426314"/>
            <a:ext cx="16224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 err="1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Taptilo</a:t>
            </a:r>
            <a:endParaRPr lang="ko-KR" altLang="en-US" sz="3500" b="1" dirty="0">
              <a:solidFill>
                <a:srgbClr val="FFC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615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1492</Words>
  <Application>Microsoft Office PowerPoint</Application>
  <PresentationFormat>와이드스크린</PresentationFormat>
  <Paragraphs>493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7" baseType="lpstr">
      <vt:lpstr>HY헤드라인M</vt:lpstr>
      <vt:lpstr>KoPub돋움체 Bold</vt:lpstr>
      <vt:lpstr>KoPub돋움체 Light</vt:lpstr>
      <vt:lpstr>KoPub바탕체 Bold</vt:lpstr>
      <vt:lpstr>나눔바른고딕</vt:lpstr>
      <vt:lpstr>다음_SemiBold</vt:lpstr>
      <vt:lpstr>맑은 고딕</vt:lpstr>
      <vt:lpstr>맑은 고딕 (본문)</vt:lpstr>
      <vt:lpstr>에스코어 드림 5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duwn</dc:creator>
  <cp:lastModifiedBy>duwn</cp:lastModifiedBy>
  <cp:revision>29</cp:revision>
  <dcterms:created xsi:type="dcterms:W3CDTF">2020-03-02T08:02:54Z</dcterms:created>
  <dcterms:modified xsi:type="dcterms:W3CDTF">2020-04-04T14:53:34Z</dcterms:modified>
</cp:coreProperties>
</file>