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6" r:id="rId2"/>
    <p:sldId id="257" r:id="rId3"/>
    <p:sldId id="307" r:id="rId4"/>
    <p:sldId id="308" r:id="rId5"/>
    <p:sldId id="310" r:id="rId6"/>
    <p:sldId id="313" r:id="rId7"/>
    <p:sldId id="311" r:id="rId8"/>
    <p:sldId id="315" r:id="rId9"/>
    <p:sldId id="317" r:id="rId10"/>
    <p:sldId id="318" r:id="rId11"/>
    <p:sldId id="319" r:id="rId12"/>
    <p:sldId id="323" r:id="rId13"/>
    <p:sldId id="325" r:id="rId14"/>
    <p:sldId id="327" r:id="rId15"/>
    <p:sldId id="320" r:id="rId16"/>
    <p:sldId id="321" r:id="rId17"/>
    <p:sldId id="322" r:id="rId18"/>
    <p:sldId id="326" r:id="rId19"/>
    <p:sldId id="32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EDF50A8-402C-BF4B-9096-3FA5981F2B10}">
          <p14:sldIdLst>
            <p14:sldId id="256"/>
            <p14:sldId id="257"/>
            <p14:sldId id="307"/>
            <p14:sldId id="308"/>
            <p14:sldId id="310"/>
            <p14:sldId id="313"/>
            <p14:sldId id="311"/>
            <p14:sldId id="315"/>
            <p14:sldId id="317"/>
            <p14:sldId id="318"/>
            <p14:sldId id="319"/>
            <p14:sldId id="323"/>
            <p14:sldId id="325"/>
            <p14:sldId id="327"/>
            <p14:sldId id="320"/>
            <p14:sldId id="321"/>
            <p14:sldId id="322"/>
            <p14:sldId id="326"/>
            <p14:sldId id="324"/>
          </p14:sldIdLst>
        </p14:section>
      </p14:sectionLst>
    </p:ext>
    <p:ext uri="{EFAFB233-063F-42B5-8137-9DF3F51BA10A}">
      <p15:sldGuideLst xmlns:p15="http://schemas.microsoft.com/office/powerpoint/2012/main">
        <p15:guide id="1" orient="horz" pos="2160" userDrawn="1">
          <p15:clr>
            <a:srgbClr val="A4A3A4"/>
          </p15:clr>
        </p15:guide>
        <p15:guide id="2" pos="285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 Zhang" initials="BZ" lastIdx="0" clrIdx="0"/>
  <p:cmAuthor id="2" name="Ben Zhang" initials="BZ [2]" lastIdx="1" clrIdx="1"/>
  <p:cmAuthor id="3" name="Ben Zhang" initials="BZ [3]"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2A62"/>
    <a:srgbClr val="3E7F9F"/>
    <a:srgbClr val="043361"/>
    <a:srgbClr val="FBB4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9E68FF-2D9D-0544-B3F7-6BF263FF8362}" v="1534" dt="2021-11-23T07:44:39.2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64"/>
    <p:restoredTop sz="86395"/>
  </p:normalViewPr>
  <p:slideViewPr>
    <p:cSldViewPr snapToGrid="0" snapToObjects="1">
      <p:cViewPr varScale="1">
        <p:scale>
          <a:sx n="110" d="100"/>
          <a:sy n="110" d="100"/>
        </p:scale>
        <p:origin x="592" y="168"/>
      </p:cViewPr>
      <p:guideLst>
        <p:guide orient="horz" pos="2160"/>
        <p:guide pos="2856"/>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97" d="100"/>
          <a:sy n="97" d="100"/>
        </p:scale>
        <p:origin x="368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 sz="1800" dirty="0"/>
              <a:t>Global Mobile Machine-To-Machine (M2M) Growth</a:t>
            </a:r>
            <a:endParaRPr lang="en-US" sz="1800" dirty="0"/>
          </a:p>
        </c:rich>
      </c:tx>
      <c:layout>
        <c:manualLayout>
          <c:xMode val="edge"/>
          <c:yMode val="edge"/>
          <c:x val="0.14507633420822397"/>
          <c:y val="3.7037037037037035E-2"/>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Sheet1!$F$13</c:f>
              <c:strCache>
                <c:ptCount val="1"/>
                <c:pt idx="0">
                  <c:v>Connections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forward val="2"/>
            <c:dispRSqr val="0"/>
            <c:dispEq val="0"/>
          </c:trendline>
          <c:cat>
            <c:numRef>
              <c:f>Sheet1!$E$14:$E$19</c:f>
              <c:numCache>
                <c:formatCode>General</c:formatCode>
                <c:ptCount val="6"/>
                <c:pt idx="0">
                  <c:v>2018</c:v>
                </c:pt>
                <c:pt idx="1">
                  <c:v>2019</c:v>
                </c:pt>
                <c:pt idx="2">
                  <c:v>2020</c:v>
                </c:pt>
                <c:pt idx="3">
                  <c:v>2021</c:v>
                </c:pt>
                <c:pt idx="4">
                  <c:v>2022</c:v>
                </c:pt>
                <c:pt idx="5">
                  <c:v>2023</c:v>
                </c:pt>
              </c:numCache>
            </c:numRef>
          </c:cat>
          <c:val>
            <c:numRef>
              <c:f>Sheet1!$F$14:$F$19</c:f>
              <c:numCache>
                <c:formatCode>General</c:formatCode>
                <c:ptCount val="6"/>
                <c:pt idx="0">
                  <c:v>1.2</c:v>
                </c:pt>
                <c:pt idx="1">
                  <c:v>1.6</c:v>
                </c:pt>
                <c:pt idx="2">
                  <c:v>2.2000000000000002</c:v>
                </c:pt>
                <c:pt idx="3">
                  <c:v>2.8</c:v>
                </c:pt>
                <c:pt idx="4">
                  <c:v>3.5</c:v>
                </c:pt>
                <c:pt idx="5">
                  <c:v>4.4000000000000004</c:v>
                </c:pt>
              </c:numCache>
            </c:numRef>
          </c:val>
          <c:extLst>
            <c:ext xmlns:c16="http://schemas.microsoft.com/office/drawing/2014/chart" uri="{C3380CC4-5D6E-409C-BE32-E72D297353CC}">
              <c16:uniqueId val="{00000001-0185-FA4F-B14B-285F77C2DA16}"/>
            </c:ext>
          </c:extLst>
        </c:ser>
        <c:dLbls>
          <c:dLblPos val="outEnd"/>
          <c:showLegendKey val="0"/>
          <c:showVal val="1"/>
          <c:showCatName val="0"/>
          <c:showSerName val="0"/>
          <c:showPercent val="0"/>
          <c:showBubbleSize val="0"/>
        </c:dLbls>
        <c:gapWidth val="219"/>
        <c:overlap val="-27"/>
        <c:axId val="793905952"/>
        <c:axId val="793907632"/>
      </c:barChart>
      <c:catAx>
        <c:axId val="793905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3907632"/>
        <c:crosses val="autoZero"/>
        <c:auto val="1"/>
        <c:lblAlgn val="ctr"/>
        <c:lblOffset val="100"/>
        <c:noMultiLvlLbl val="0"/>
      </c:catAx>
      <c:valAx>
        <c:axId val="7939076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39059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11232D-A680-4A2E-AFFE-78776D69FCB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2F41CA9-56F0-4F66-92BF-A944F9B50801}">
      <dgm:prSet/>
      <dgm:spPr/>
      <dgm:t>
        <a:bodyPr/>
        <a:lstStyle/>
        <a:p>
          <a:r>
            <a:rPr lang="en-US" dirty="0"/>
            <a:t>Video Surveillance</a:t>
          </a:r>
        </a:p>
        <a:p>
          <a:r>
            <a:rPr lang="en-US" dirty="0"/>
            <a:t>178 Mbps for each camera (1080p, 30fps)</a:t>
          </a:r>
        </a:p>
      </dgm:t>
    </dgm:pt>
    <dgm:pt modelId="{D8CEFA43-FA66-4A6C-BD4D-D72AEBF7B633}" type="parTrans" cxnId="{37667C49-DAD3-43F8-9474-37FDABAC12AF}">
      <dgm:prSet/>
      <dgm:spPr/>
      <dgm:t>
        <a:bodyPr/>
        <a:lstStyle/>
        <a:p>
          <a:endParaRPr lang="en-US"/>
        </a:p>
      </dgm:t>
    </dgm:pt>
    <dgm:pt modelId="{6C391AF1-5BBE-4F25-BC21-D483B2AD4BE0}" type="sibTrans" cxnId="{37667C49-DAD3-43F8-9474-37FDABAC12AF}">
      <dgm:prSet/>
      <dgm:spPr/>
      <dgm:t>
        <a:bodyPr/>
        <a:lstStyle/>
        <a:p>
          <a:endParaRPr lang="en-US"/>
        </a:p>
      </dgm:t>
    </dgm:pt>
    <dgm:pt modelId="{3F12A7F9-DFCB-4C94-9235-AC40CE5F91BB}">
      <dgm:prSet/>
      <dgm:spPr/>
      <dgm:t>
        <a:bodyPr/>
        <a:lstStyle/>
        <a:p>
          <a:r>
            <a:rPr lang="en-US" dirty="0"/>
            <a:t>Augmented Reality</a:t>
          </a:r>
        </a:p>
        <a:p>
          <a:r>
            <a:rPr lang="en-US" dirty="0"/>
            <a:t>A high frame rate with at least 60 frames per second (FPS)</a:t>
          </a:r>
        </a:p>
        <a:p>
          <a:r>
            <a:rPr lang="en-US" dirty="0"/>
            <a:t> and require less than 25ms motion-to-photon latency</a:t>
          </a:r>
        </a:p>
      </dgm:t>
    </dgm:pt>
    <dgm:pt modelId="{73D68FBD-88E9-419E-9738-5F71663E5DF8}" type="parTrans" cxnId="{AF9375E7-F0D1-47BF-9B0F-8DF93256912A}">
      <dgm:prSet/>
      <dgm:spPr/>
      <dgm:t>
        <a:bodyPr/>
        <a:lstStyle/>
        <a:p>
          <a:endParaRPr lang="en-US"/>
        </a:p>
      </dgm:t>
    </dgm:pt>
    <dgm:pt modelId="{0241871D-F6E0-4A91-8B2F-E7400B9D4C57}" type="sibTrans" cxnId="{AF9375E7-F0D1-47BF-9B0F-8DF93256912A}">
      <dgm:prSet/>
      <dgm:spPr/>
      <dgm:t>
        <a:bodyPr/>
        <a:lstStyle/>
        <a:p>
          <a:endParaRPr lang="en-US"/>
        </a:p>
      </dgm:t>
    </dgm:pt>
    <dgm:pt modelId="{3BECDCF9-85C4-4F13-A1CE-94C2BA6EF0A7}">
      <dgm:prSet/>
      <dgm:spPr/>
      <dgm:t>
        <a:bodyPr/>
        <a:lstStyle/>
        <a:p>
          <a:r>
            <a:rPr lang="en-US" dirty="0"/>
            <a:t>Machine Logs</a:t>
          </a:r>
        </a:p>
        <a:p>
          <a:r>
            <a:rPr lang="en-US" dirty="0" err="1"/>
            <a:t>Bytedance’s</a:t>
          </a:r>
          <a:r>
            <a:rPr lang="en-US" dirty="0"/>
            <a:t> </a:t>
          </a:r>
          <a:r>
            <a:rPr lang="en-US" dirty="0" err="1"/>
            <a:t>ClickHouse</a:t>
          </a:r>
          <a:r>
            <a:rPr lang="en-US" dirty="0"/>
            <a:t> has total amount of management </a:t>
          </a:r>
        </a:p>
        <a:p>
          <a:r>
            <a:rPr lang="en-US" dirty="0"/>
            <a:t>data exceeds 600PB(2021.9)</a:t>
          </a:r>
        </a:p>
      </dgm:t>
    </dgm:pt>
    <dgm:pt modelId="{169C959B-F2E0-4909-8893-3FE38F25636B}" type="parTrans" cxnId="{F7B01FEB-EB70-489D-8CD2-1704C03DEF93}">
      <dgm:prSet/>
      <dgm:spPr/>
      <dgm:t>
        <a:bodyPr/>
        <a:lstStyle/>
        <a:p>
          <a:endParaRPr lang="en-US"/>
        </a:p>
      </dgm:t>
    </dgm:pt>
    <dgm:pt modelId="{183BC971-4836-4D93-A3D3-B5641E07A88E}" type="sibTrans" cxnId="{F7B01FEB-EB70-489D-8CD2-1704C03DEF93}">
      <dgm:prSet/>
      <dgm:spPr/>
      <dgm:t>
        <a:bodyPr/>
        <a:lstStyle/>
        <a:p>
          <a:endParaRPr lang="en-US"/>
        </a:p>
      </dgm:t>
    </dgm:pt>
    <dgm:pt modelId="{A685BCE8-0142-4039-8028-DB961B242482}">
      <dgm:prSet/>
      <dgm:spPr/>
      <dgm:t>
        <a:bodyPr/>
        <a:lstStyle/>
        <a:p>
          <a:r>
            <a:rPr lang="en-US" altLang="zh-CN" dirty="0"/>
            <a:t>Automatous Cars</a:t>
          </a:r>
        </a:p>
        <a:p>
          <a:r>
            <a:rPr lang="en-US" dirty="0"/>
            <a:t>Autonomous cars generate more than 300 TB of data per year</a:t>
          </a:r>
        </a:p>
      </dgm:t>
    </dgm:pt>
    <dgm:pt modelId="{0C87E633-31E4-4710-9286-F88754FFF764}" type="parTrans" cxnId="{6230CE59-9833-40F6-B9B0-9CA7518DD0CD}">
      <dgm:prSet/>
      <dgm:spPr/>
      <dgm:t>
        <a:bodyPr/>
        <a:lstStyle/>
        <a:p>
          <a:endParaRPr lang="en-US"/>
        </a:p>
      </dgm:t>
    </dgm:pt>
    <dgm:pt modelId="{F06C1352-5663-44C9-BC9E-53F4D23FC3A4}" type="sibTrans" cxnId="{6230CE59-9833-40F6-B9B0-9CA7518DD0CD}">
      <dgm:prSet/>
      <dgm:spPr/>
      <dgm:t>
        <a:bodyPr/>
        <a:lstStyle/>
        <a:p>
          <a:endParaRPr lang="en-US"/>
        </a:p>
      </dgm:t>
    </dgm:pt>
    <dgm:pt modelId="{2D787CA9-6705-434D-8A50-A821A87D52F6}" type="pres">
      <dgm:prSet presAssocID="{ED11232D-A680-4A2E-AFFE-78776D69FCB6}" presName="vert0" presStyleCnt="0">
        <dgm:presLayoutVars>
          <dgm:dir/>
          <dgm:animOne val="branch"/>
          <dgm:animLvl val="lvl"/>
        </dgm:presLayoutVars>
      </dgm:prSet>
      <dgm:spPr/>
    </dgm:pt>
    <dgm:pt modelId="{DAF0D527-1AE4-9C4D-9DA2-F260C6414B0D}" type="pres">
      <dgm:prSet presAssocID="{82F41CA9-56F0-4F66-92BF-A944F9B50801}" presName="thickLine" presStyleLbl="alignNode1" presStyleIdx="0" presStyleCnt="4"/>
      <dgm:spPr/>
    </dgm:pt>
    <dgm:pt modelId="{D09BA8AD-A2B4-C243-821F-D032CC533ED6}" type="pres">
      <dgm:prSet presAssocID="{82F41CA9-56F0-4F66-92BF-A944F9B50801}" presName="horz1" presStyleCnt="0"/>
      <dgm:spPr/>
    </dgm:pt>
    <dgm:pt modelId="{56463570-9BB8-6246-A01A-F21F4B1C3FC1}" type="pres">
      <dgm:prSet presAssocID="{82F41CA9-56F0-4F66-92BF-A944F9B50801}" presName="tx1" presStyleLbl="revTx" presStyleIdx="0" presStyleCnt="4"/>
      <dgm:spPr/>
    </dgm:pt>
    <dgm:pt modelId="{2F6E6B4D-44B7-8846-9031-663E0D7292A4}" type="pres">
      <dgm:prSet presAssocID="{82F41CA9-56F0-4F66-92BF-A944F9B50801}" presName="vert1" presStyleCnt="0"/>
      <dgm:spPr/>
    </dgm:pt>
    <dgm:pt modelId="{09A9541C-5758-774F-8AD4-368FEACC1612}" type="pres">
      <dgm:prSet presAssocID="{3F12A7F9-DFCB-4C94-9235-AC40CE5F91BB}" presName="thickLine" presStyleLbl="alignNode1" presStyleIdx="1" presStyleCnt="4"/>
      <dgm:spPr/>
    </dgm:pt>
    <dgm:pt modelId="{F6BC4071-BC0C-B94B-B92D-67990AC5132D}" type="pres">
      <dgm:prSet presAssocID="{3F12A7F9-DFCB-4C94-9235-AC40CE5F91BB}" presName="horz1" presStyleCnt="0"/>
      <dgm:spPr/>
    </dgm:pt>
    <dgm:pt modelId="{1918A017-2DC4-7447-85C5-4BE8BE3FFDEE}" type="pres">
      <dgm:prSet presAssocID="{3F12A7F9-DFCB-4C94-9235-AC40CE5F91BB}" presName="tx1" presStyleLbl="revTx" presStyleIdx="1" presStyleCnt="4"/>
      <dgm:spPr/>
    </dgm:pt>
    <dgm:pt modelId="{2BB08FA6-EAD4-B34D-961A-9624BD8E31EE}" type="pres">
      <dgm:prSet presAssocID="{3F12A7F9-DFCB-4C94-9235-AC40CE5F91BB}" presName="vert1" presStyleCnt="0"/>
      <dgm:spPr/>
    </dgm:pt>
    <dgm:pt modelId="{C1D02455-04B6-C244-93DA-6306B7B9549E}" type="pres">
      <dgm:prSet presAssocID="{3BECDCF9-85C4-4F13-A1CE-94C2BA6EF0A7}" presName="thickLine" presStyleLbl="alignNode1" presStyleIdx="2" presStyleCnt="4"/>
      <dgm:spPr/>
    </dgm:pt>
    <dgm:pt modelId="{5A7DD231-1C7B-CF46-96E9-ECB7A4D7E2FC}" type="pres">
      <dgm:prSet presAssocID="{3BECDCF9-85C4-4F13-A1CE-94C2BA6EF0A7}" presName="horz1" presStyleCnt="0"/>
      <dgm:spPr/>
    </dgm:pt>
    <dgm:pt modelId="{E32F202E-134E-7B46-AADB-A69B65B6A57F}" type="pres">
      <dgm:prSet presAssocID="{3BECDCF9-85C4-4F13-A1CE-94C2BA6EF0A7}" presName="tx1" presStyleLbl="revTx" presStyleIdx="2" presStyleCnt="4"/>
      <dgm:spPr/>
    </dgm:pt>
    <dgm:pt modelId="{E29B6792-0DD8-834F-8864-3810A60B5741}" type="pres">
      <dgm:prSet presAssocID="{3BECDCF9-85C4-4F13-A1CE-94C2BA6EF0A7}" presName="vert1" presStyleCnt="0"/>
      <dgm:spPr/>
    </dgm:pt>
    <dgm:pt modelId="{E2D2BBF4-0805-9D49-BAB0-2EC41118A141}" type="pres">
      <dgm:prSet presAssocID="{A685BCE8-0142-4039-8028-DB961B242482}" presName="thickLine" presStyleLbl="alignNode1" presStyleIdx="3" presStyleCnt="4"/>
      <dgm:spPr/>
    </dgm:pt>
    <dgm:pt modelId="{3E54DFFC-6465-7146-AE6D-29EF5F0A9DB2}" type="pres">
      <dgm:prSet presAssocID="{A685BCE8-0142-4039-8028-DB961B242482}" presName="horz1" presStyleCnt="0"/>
      <dgm:spPr/>
    </dgm:pt>
    <dgm:pt modelId="{57DFC5AD-2B1C-664F-992D-785C8D3479C7}" type="pres">
      <dgm:prSet presAssocID="{A685BCE8-0142-4039-8028-DB961B242482}" presName="tx1" presStyleLbl="revTx" presStyleIdx="3" presStyleCnt="4"/>
      <dgm:spPr/>
    </dgm:pt>
    <dgm:pt modelId="{D19ECFEE-0889-774B-95E8-AC8F70A70909}" type="pres">
      <dgm:prSet presAssocID="{A685BCE8-0142-4039-8028-DB961B242482}" presName="vert1" presStyleCnt="0"/>
      <dgm:spPr/>
    </dgm:pt>
  </dgm:ptLst>
  <dgm:cxnLst>
    <dgm:cxn modelId="{95B27B01-2723-864E-97B9-7B3C9C353132}" type="presOf" srcId="{A685BCE8-0142-4039-8028-DB961B242482}" destId="{57DFC5AD-2B1C-664F-992D-785C8D3479C7}" srcOrd="0" destOrd="0" presId="urn:microsoft.com/office/officeart/2008/layout/LinedList"/>
    <dgm:cxn modelId="{81BFA103-6024-D44A-903E-876174DF5255}" type="presOf" srcId="{82F41CA9-56F0-4F66-92BF-A944F9B50801}" destId="{56463570-9BB8-6246-A01A-F21F4B1C3FC1}" srcOrd="0" destOrd="0" presId="urn:microsoft.com/office/officeart/2008/layout/LinedList"/>
    <dgm:cxn modelId="{37667C49-DAD3-43F8-9474-37FDABAC12AF}" srcId="{ED11232D-A680-4A2E-AFFE-78776D69FCB6}" destId="{82F41CA9-56F0-4F66-92BF-A944F9B50801}" srcOrd="0" destOrd="0" parTransId="{D8CEFA43-FA66-4A6C-BD4D-D72AEBF7B633}" sibTransId="{6C391AF1-5BBE-4F25-BC21-D483B2AD4BE0}"/>
    <dgm:cxn modelId="{E9286E52-2B56-744B-AF8B-CF76CAE0F0CC}" type="presOf" srcId="{ED11232D-A680-4A2E-AFFE-78776D69FCB6}" destId="{2D787CA9-6705-434D-8A50-A821A87D52F6}" srcOrd="0" destOrd="0" presId="urn:microsoft.com/office/officeart/2008/layout/LinedList"/>
    <dgm:cxn modelId="{6230CE59-9833-40F6-B9B0-9CA7518DD0CD}" srcId="{ED11232D-A680-4A2E-AFFE-78776D69FCB6}" destId="{A685BCE8-0142-4039-8028-DB961B242482}" srcOrd="3" destOrd="0" parTransId="{0C87E633-31E4-4710-9286-F88754FFF764}" sibTransId="{F06C1352-5663-44C9-BC9E-53F4D23FC3A4}"/>
    <dgm:cxn modelId="{C44E596E-6E1F-9241-A85F-25896A547FE8}" type="presOf" srcId="{3BECDCF9-85C4-4F13-A1CE-94C2BA6EF0A7}" destId="{E32F202E-134E-7B46-AADB-A69B65B6A57F}" srcOrd="0" destOrd="0" presId="urn:microsoft.com/office/officeart/2008/layout/LinedList"/>
    <dgm:cxn modelId="{AA92B5B0-A210-3847-B63E-51502166E4C4}" type="presOf" srcId="{3F12A7F9-DFCB-4C94-9235-AC40CE5F91BB}" destId="{1918A017-2DC4-7447-85C5-4BE8BE3FFDEE}" srcOrd="0" destOrd="0" presId="urn:microsoft.com/office/officeart/2008/layout/LinedList"/>
    <dgm:cxn modelId="{AF9375E7-F0D1-47BF-9B0F-8DF93256912A}" srcId="{ED11232D-A680-4A2E-AFFE-78776D69FCB6}" destId="{3F12A7F9-DFCB-4C94-9235-AC40CE5F91BB}" srcOrd="1" destOrd="0" parTransId="{73D68FBD-88E9-419E-9738-5F71663E5DF8}" sibTransId="{0241871D-F6E0-4A91-8B2F-E7400B9D4C57}"/>
    <dgm:cxn modelId="{F7B01FEB-EB70-489D-8CD2-1704C03DEF93}" srcId="{ED11232D-A680-4A2E-AFFE-78776D69FCB6}" destId="{3BECDCF9-85C4-4F13-A1CE-94C2BA6EF0A7}" srcOrd="2" destOrd="0" parTransId="{169C959B-F2E0-4909-8893-3FE38F25636B}" sibTransId="{183BC971-4836-4D93-A3D3-B5641E07A88E}"/>
    <dgm:cxn modelId="{C950E13A-A013-344E-8327-6EED4C7C49EE}" type="presParOf" srcId="{2D787CA9-6705-434D-8A50-A821A87D52F6}" destId="{DAF0D527-1AE4-9C4D-9DA2-F260C6414B0D}" srcOrd="0" destOrd="0" presId="urn:microsoft.com/office/officeart/2008/layout/LinedList"/>
    <dgm:cxn modelId="{BD581EDF-B670-1046-946F-CCC218E2A2EA}" type="presParOf" srcId="{2D787CA9-6705-434D-8A50-A821A87D52F6}" destId="{D09BA8AD-A2B4-C243-821F-D032CC533ED6}" srcOrd="1" destOrd="0" presId="urn:microsoft.com/office/officeart/2008/layout/LinedList"/>
    <dgm:cxn modelId="{5C2879FF-22FE-D941-8CE9-0FA463047DE2}" type="presParOf" srcId="{D09BA8AD-A2B4-C243-821F-D032CC533ED6}" destId="{56463570-9BB8-6246-A01A-F21F4B1C3FC1}" srcOrd="0" destOrd="0" presId="urn:microsoft.com/office/officeart/2008/layout/LinedList"/>
    <dgm:cxn modelId="{431B42D5-159A-A44A-94EF-8354C4D774F7}" type="presParOf" srcId="{D09BA8AD-A2B4-C243-821F-D032CC533ED6}" destId="{2F6E6B4D-44B7-8846-9031-663E0D7292A4}" srcOrd="1" destOrd="0" presId="urn:microsoft.com/office/officeart/2008/layout/LinedList"/>
    <dgm:cxn modelId="{97E18568-E7E1-994A-9024-3AF655956C58}" type="presParOf" srcId="{2D787CA9-6705-434D-8A50-A821A87D52F6}" destId="{09A9541C-5758-774F-8AD4-368FEACC1612}" srcOrd="2" destOrd="0" presId="urn:microsoft.com/office/officeart/2008/layout/LinedList"/>
    <dgm:cxn modelId="{2C8C052B-6E9F-AB46-84A2-BC1E918DD882}" type="presParOf" srcId="{2D787CA9-6705-434D-8A50-A821A87D52F6}" destId="{F6BC4071-BC0C-B94B-B92D-67990AC5132D}" srcOrd="3" destOrd="0" presId="urn:microsoft.com/office/officeart/2008/layout/LinedList"/>
    <dgm:cxn modelId="{63777512-3377-8F40-87AD-E9BF2D0EE01A}" type="presParOf" srcId="{F6BC4071-BC0C-B94B-B92D-67990AC5132D}" destId="{1918A017-2DC4-7447-85C5-4BE8BE3FFDEE}" srcOrd="0" destOrd="0" presId="urn:microsoft.com/office/officeart/2008/layout/LinedList"/>
    <dgm:cxn modelId="{3B33D557-0687-9A47-A001-9E61B5A5568D}" type="presParOf" srcId="{F6BC4071-BC0C-B94B-B92D-67990AC5132D}" destId="{2BB08FA6-EAD4-B34D-961A-9624BD8E31EE}" srcOrd="1" destOrd="0" presId="urn:microsoft.com/office/officeart/2008/layout/LinedList"/>
    <dgm:cxn modelId="{B3583431-BDFB-0346-A4C9-5EC815C0006B}" type="presParOf" srcId="{2D787CA9-6705-434D-8A50-A821A87D52F6}" destId="{C1D02455-04B6-C244-93DA-6306B7B9549E}" srcOrd="4" destOrd="0" presId="urn:microsoft.com/office/officeart/2008/layout/LinedList"/>
    <dgm:cxn modelId="{66F5F5ED-F807-5946-BAFB-0E411F1D164B}" type="presParOf" srcId="{2D787CA9-6705-434D-8A50-A821A87D52F6}" destId="{5A7DD231-1C7B-CF46-96E9-ECB7A4D7E2FC}" srcOrd="5" destOrd="0" presId="urn:microsoft.com/office/officeart/2008/layout/LinedList"/>
    <dgm:cxn modelId="{307C8A06-9570-9C4B-818D-AAA422F3B9EF}" type="presParOf" srcId="{5A7DD231-1C7B-CF46-96E9-ECB7A4D7E2FC}" destId="{E32F202E-134E-7B46-AADB-A69B65B6A57F}" srcOrd="0" destOrd="0" presId="urn:microsoft.com/office/officeart/2008/layout/LinedList"/>
    <dgm:cxn modelId="{9A91570C-5801-8245-91F7-6379FEC61116}" type="presParOf" srcId="{5A7DD231-1C7B-CF46-96E9-ECB7A4D7E2FC}" destId="{E29B6792-0DD8-834F-8864-3810A60B5741}" srcOrd="1" destOrd="0" presId="urn:microsoft.com/office/officeart/2008/layout/LinedList"/>
    <dgm:cxn modelId="{614DB8C5-3552-FF40-ADD6-B75A58CE4CA5}" type="presParOf" srcId="{2D787CA9-6705-434D-8A50-A821A87D52F6}" destId="{E2D2BBF4-0805-9D49-BAB0-2EC41118A141}" srcOrd="6" destOrd="0" presId="urn:microsoft.com/office/officeart/2008/layout/LinedList"/>
    <dgm:cxn modelId="{0862254D-980A-A748-ADC0-E2D3EC2046DA}" type="presParOf" srcId="{2D787CA9-6705-434D-8A50-A821A87D52F6}" destId="{3E54DFFC-6465-7146-AE6D-29EF5F0A9DB2}" srcOrd="7" destOrd="0" presId="urn:microsoft.com/office/officeart/2008/layout/LinedList"/>
    <dgm:cxn modelId="{AC935F4B-E9EB-CA45-9707-83F6A7020C9F}" type="presParOf" srcId="{3E54DFFC-6465-7146-AE6D-29EF5F0A9DB2}" destId="{57DFC5AD-2B1C-664F-992D-785C8D3479C7}" srcOrd="0" destOrd="0" presId="urn:microsoft.com/office/officeart/2008/layout/LinedList"/>
    <dgm:cxn modelId="{581CEDFD-430B-4D49-8FA7-B7B347A41745}" type="presParOf" srcId="{3E54DFFC-6465-7146-AE6D-29EF5F0A9DB2}" destId="{D19ECFEE-0889-774B-95E8-AC8F70A70909}"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3CFE8B-2142-4744-84B7-C9CD68CB590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E1C6E05-690B-4013-BEA9-F6E24C27FFD2}">
      <dgm:prSet/>
      <dgm:spPr/>
      <dgm:t>
        <a:bodyPr/>
        <a:lstStyle/>
        <a:p>
          <a:r>
            <a:rPr lang="en-US" dirty="0"/>
            <a:t>Big data analytic frameworks at cloud servers. </a:t>
          </a:r>
        </a:p>
      </dgm:t>
    </dgm:pt>
    <dgm:pt modelId="{B92B6139-BD37-43C2-B8B0-0B0EAC2CFDEE}" type="parTrans" cxnId="{9A272BD6-3C2B-4E9E-B7C0-D299AC602CB4}">
      <dgm:prSet/>
      <dgm:spPr/>
      <dgm:t>
        <a:bodyPr/>
        <a:lstStyle/>
        <a:p>
          <a:endParaRPr lang="en-US"/>
        </a:p>
      </dgm:t>
    </dgm:pt>
    <dgm:pt modelId="{367A3F7B-0384-4F12-8493-09EFF2EC2B4F}" type="sibTrans" cxnId="{9A272BD6-3C2B-4E9E-B7C0-D299AC602CB4}">
      <dgm:prSet/>
      <dgm:spPr/>
      <dgm:t>
        <a:bodyPr/>
        <a:lstStyle/>
        <a:p>
          <a:endParaRPr lang="en-US"/>
        </a:p>
      </dgm:t>
    </dgm:pt>
    <dgm:pt modelId="{A0BF4601-AEC7-451A-8362-4A51F37580FA}">
      <dgm:prSet/>
      <dgm:spPr/>
      <dgm:t>
        <a:bodyPr/>
        <a:lstStyle/>
        <a:p>
          <a:r>
            <a:rPr lang="en-US" dirty="0"/>
            <a:t>Edge computing improves performance and efficiency of streaming.</a:t>
          </a:r>
        </a:p>
      </dgm:t>
    </dgm:pt>
    <dgm:pt modelId="{5B880331-8EAE-46B4-9C19-B52096F99ECF}" type="parTrans" cxnId="{48B12377-B8A7-419A-81D0-98897E368033}">
      <dgm:prSet/>
      <dgm:spPr/>
      <dgm:t>
        <a:bodyPr/>
        <a:lstStyle/>
        <a:p>
          <a:endParaRPr lang="en-US"/>
        </a:p>
      </dgm:t>
    </dgm:pt>
    <dgm:pt modelId="{57D9A8E7-C36D-420F-AB1A-1CC8E88CE2FD}" type="sibTrans" cxnId="{48B12377-B8A7-419A-81D0-98897E368033}">
      <dgm:prSet/>
      <dgm:spPr/>
      <dgm:t>
        <a:bodyPr/>
        <a:lstStyle/>
        <a:p>
          <a:endParaRPr lang="en-US"/>
        </a:p>
      </dgm:t>
    </dgm:pt>
    <dgm:pt modelId="{F72D48B2-547A-4E7E-A63F-E579A93E5F0B}">
      <dgm:prSet/>
      <dgm:spPr/>
      <dgm:t>
        <a:bodyPr/>
        <a:lstStyle/>
        <a:p>
          <a:r>
            <a:rPr lang="en-US" dirty="0"/>
            <a:t>IoT devices usually employ </a:t>
          </a:r>
          <a:r>
            <a:rPr lang="en-US" b="1" dirty="0"/>
            <a:t>wireless networks </a:t>
          </a:r>
          <a:r>
            <a:rPr lang="en-US" dirty="0"/>
            <a:t>that are born naturally with </a:t>
          </a:r>
          <a:r>
            <a:rPr lang="en-US" b="1" dirty="0"/>
            <a:t>scarce and dynamic bandwidth</a:t>
          </a:r>
          <a:r>
            <a:rPr lang="en-US" dirty="0"/>
            <a:t>, making it impractical to backhaul all potentially useful data to a central location.</a:t>
          </a:r>
        </a:p>
      </dgm:t>
    </dgm:pt>
    <dgm:pt modelId="{DDE604E0-18AA-4F92-9C77-98884024692F}" type="parTrans" cxnId="{AEA95568-4B55-4C07-AEF1-8EE179971224}">
      <dgm:prSet/>
      <dgm:spPr/>
      <dgm:t>
        <a:bodyPr/>
        <a:lstStyle/>
        <a:p>
          <a:endParaRPr lang="en-US"/>
        </a:p>
      </dgm:t>
    </dgm:pt>
    <dgm:pt modelId="{8ACBF052-22BB-4DED-BB69-28DAB1B824EC}" type="sibTrans" cxnId="{AEA95568-4B55-4C07-AEF1-8EE179971224}">
      <dgm:prSet/>
      <dgm:spPr/>
      <dgm:t>
        <a:bodyPr/>
        <a:lstStyle/>
        <a:p>
          <a:endParaRPr lang="en-US"/>
        </a:p>
      </dgm:t>
    </dgm:pt>
    <dgm:pt modelId="{AABF5F8C-EC71-2848-97ED-BBDE5898794B}" type="pres">
      <dgm:prSet presAssocID="{0E3CFE8B-2142-4744-84B7-C9CD68CB590B}" presName="vert0" presStyleCnt="0">
        <dgm:presLayoutVars>
          <dgm:dir/>
          <dgm:animOne val="branch"/>
          <dgm:animLvl val="lvl"/>
        </dgm:presLayoutVars>
      </dgm:prSet>
      <dgm:spPr/>
    </dgm:pt>
    <dgm:pt modelId="{86F8E632-ACE6-5A41-BE57-417E5CB4F976}" type="pres">
      <dgm:prSet presAssocID="{FE1C6E05-690B-4013-BEA9-F6E24C27FFD2}" presName="thickLine" presStyleLbl="alignNode1" presStyleIdx="0" presStyleCnt="3"/>
      <dgm:spPr/>
    </dgm:pt>
    <dgm:pt modelId="{E07FAD23-FF77-8741-9170-F526A1518B6A}" type="pres">
      <dgm:prSet presAssocID="{FE1C6E05-690B-4013-BEA9-F6E24C27FFD2}" presName="horz1" presStyleCnt="0"/>
      <dgm:spPr/>
    </dgm:pt>
    <dgm:pt modelId="{2175F25D-D101-4F44-BBDC-312AF46C2F61}" type="pres">
      <dgm:prSet presAssocID="{FE1C6E05-690B-4013-BEA9-F6E24C27FFD2}" presName="tx1" presStyleLbl="revTx" presStyleIdx="0" presStyleCnt="3"/>
      <dgm:spPr/>
    </dgm:pt>
    <dgm:pt modelId="{82CA9B4D-3C34-0846-91B2-F1F3B63C77E9}" type="pres">
      <dgm:prSet presAssocID="{FE1C6E05-690B-4013-BEA9-F6E24C27FFD2}" presName="vert1" presStyleCnt="0"/>
      <dgm:spPr/>
    </dgm:pt>
    <dgm:pt modelId="{079E2C23-2E68-A54D-8867-4D3F280946DD}" type="pres">
      <dgm:prSet presAssocID="{A0BF4601-AEC7-451A-8362-4A51F37580FA}" presName="thickLine" presStyleLbl="alignNode1" presStyleIdx="1" presStyleCnt="3"/>
      <dgm:spPr/>
    </dgm:pt>
    <dgm:pt modelId="{085AFE64-54A9-3640-B00F-29C456E7FF84}" type="pres">
      <dgm:prSet presAssocID="{A0BF4601-AEC7-451A-8362-4A51F37580FA}" presName="horz1" presStyleCnt="0"/>
      <dgm:spPr/>
    </dgm:pt>
    <dgm:pt modelId="{1C707E4D-27BB-CE46-91AD-F6FB2F3E6816}" type="pres">
      <dgm:prSet presAssocID="{A0BF4601-AEC7-451A-8362-4A51F37580FA}" presName="tx1" presStyleLbl="revTx" presStyleIdx="1" presStyleCnt="3"/>
      <dgm:spPr/>
    </dgm:pt>
    <dgm:pt modelId="{759CB357-6D88-1D41-9766-7EE33E8552C3}" type="pres">
      <dgm:prSet presAssocID="{A0BF4601-AEC7-451A-8362-4A51F37580FA}" presName="vert1" presStyleCnt="0"/>
      <dgm:spPr/>
    </dgm:pt>
    <dgm:pt modelId="{7FC6F9A3-9A0C-4541-87F4-033A59E08C63}" type="pres">
      <dgm:prSet presAssocID="{F72D48B2-547A-4E7E-A63F-E579A93E5F0B}" presName="thickLine" presStyleLbl="alignNode1" presStyleIdx="2" presStyleCnt="3"/>
      <dgm:spPr/>
    </dgm:pt>
    <dgm:pt modelId="{C99D3995-5E4E-F64A-B60C-FFD1F3AD1665}" type="pres">
      <dgm:prSet presAssocID="{F72D48B2-547A-4E7E-A63F-E579A93E5F0B}" presName="horz1" presStyleCnt="0"/>
      <dgm:spPr/>
    </dgm:pt>
    <dgm:pt modelId="{A7330B57-BABC-B44F-B71D-8B17D4CB8829}" type="pres">
      <dgm:prSet presAssocID="{F72D48B2-547A-4E7E-A63F-E579A93E5F0B}" presName="tx1" presStyleLbl="revTx" presStyleIdx="2" presStyleCnt="3"/>
      <dgm:spPr/>
    </dgm:pt>
    <dgm:pt modelId="{34D69DB0-5D35-4242-9056-5094A9CB0C5C}" type="pres">
      <dgm:prSet presAssocID="{F72D48B2-547A-4E7E-A63F-E579A93E5F0B}" presName="vert1" presStyleCnt="0"/>
      <dgm:spPr/>
    </dgm:pt>
  </dgm:ptLst>
  <dgm:cxnLst>
    <dgm:cxn modelId="{9B50D01D-67FC-B94A-9400-8E7F283729BE}" type="presOf" srcId="{0E3CFE8B-2142-4744-84B7-C9CD68CB590B}" destId="{AABF5F8C-EC71-2848-97ED-BBDE5898794B}" srcOrd="0" destOrd="0" presId="urn:microsoft.com/office/officeart/2008/layout/LinedList"/>
    <dgm:cxn modelId="{AEA95568-4B55-4C07-AEF1-8EE179971224}" srcId="{0E3CFE8B-2142-4744-84B7-C9CD68CB590B}" destId="{F72D48B2-547A-4E7E-A63F-E579A93E5F0B}" srcOrd="2" destOrd="0" parTransId="{DDE604E0-18AA-4F92-9C77-98884024692F}" sibTransId="{8ACBF052-22BB-4DED-BB69-28DAB1B824EC}"/>
    <dgm:cxn modelId="{48B12377-B8A7-419A-81D0-98897E368033}" srcId="{0E3CFE8B-2142-4744-84B7-C9CD68CB590B}" destId="{A0BF4601-AEC7-451A-8362-4A51F37580FA}" srcOrd="1" destOrd="0" parTransId="{5B880331-8EAE-46B4-9C19-B52096F99ECF}" sibTransId="{57D9A8E7-C36D-420F-AB1A-1CC8E88CE2FD}"/>
    <dgm:cxn modelId="{89D3E0B2-E635-1747-BE08-B7289047A4BD}" type="presOf" srcId="{F72D48B2-547A-4E7E-A63F-E579A93E5F0B}" destId="{A7330B57-BABC-B44F-B71D-8B17D4CB8829}" srcOrd="0" destOrd="0" presId="urn:microsoft.com/office/officeart/2008/layout/LinedList"/>
    <dgm:cxn modelId="{73BFA3BF-EDA6-FE46-8AFD-0FA438726399}" type="presOf" srcId="{FE1C6E05-690B-4013-BEA9-F6E24C27FFD2}" destId="{2175F25D-D101-4F44-BBDC-312AF46C2F61}" srcOrd="0" destOrd="0" presId="urn:microsoft.com/office/officeart/2008/layout/LinedList"/>
    <dgm:cxn modelId="{E2418ACB-86EB-664B-BA59-A1154207B94D}" type="presOf" srcId="{A0BF4601-AEC7-451A-8362-4A51F37580FA}" destId="{1C707E4D-27BB-CE46-91AD-F6FB2F3E6816}" srcOrd="0" destOrd="0" presId="urn:microsoft.com/office/officeart/2008/layout/LinedList"/>
    <dgm:cxn modelId="{9A272BD6-3C2B-4E9E-B7C0-D299AC602CB4}" srcId="{0E3CFE8B-2142-4744-84B7-C9CD68CB590B}" destId="{FE1C6E05-690B-4013-BEA9-F6E24C27FFD2}" srcOrd="0" destOrd="0" parTransId="{B92B6139-BD37-43C2-B8B0-0B0EAC2CFDEE}" sibTransId="{367A3F7B-0384-4F12-8493-09EFF2EC2B4F}"/>
    <dgm:cxn modelId="{E30B5B8A-13EB-2A48-B056-4ADF63D5503D}" type="presParOf" srcId="{AABF5F8C-EC71-2848-97ED-BBDE5898794B}" destId="{86F8E632-ACE6-5A41-BE57-417E5CB4F976}" srcOrd="0" destOrd="0" presId="urn:microsoft.com/office/officeart/2008/layout/LinedList"/>
    <dgm:cxn modelId="{9FE47FF1-A592-B948-9BB9-D9945D6BD65C}" type="presParOf" srcId="{AABF5F8C-EC71-2848-97ED-BBDE5898794B}" destId="{E07FAD23-FF77-8741-9170-F526A1518B6A}" srcOrd="1" destOrd="0" presId="urn:microsoft.com/office/officeart/2008/layout/LinedList"/>
    <dgm:cxn modelId="{8B57DCF4-84E4-B941-927E-E2696D6C78BC}" type="presParOf" srcId="{E07FAD23-FF77-8741-9170-F526A1518B6A}" destId="{2175F25D-D101-4F44-BBDC-312AF46C2F61}" srcOrd="0" destOrd="0" presId="urn:microsoft.com/office/officeart/2008/layout/LinedList"/>
    <dgm:cxn modelId="{DB1738EE-B2FD-194E-A275-FC0C4475F1B8}" type="presParOf" srcId="{E07FAD23-FF77-8741-9170-F526A1518B6A}" destId="{82CA9B4D-3C34-0846-91B2-F1F3B63C77E9}" srcOrd="1" destOrd="0" presId="urn:microsoft.com/office/officeart/2008/layout/LinedList"/>
    <dgm:cxn modelId="{97174466-9381-F444-86F3-7644AA0AD248}" type="presParOf" srcId="{AABF5F8C-EC71-2848-97ED-BBDE5898794B}" destId="{079E2C23-2E68-A54D-8867-4D3F280946DD}" srcOrd="2" destOrd="0" presId="urn:microsoft.com/office/officeart/2008/layout/LinedList"/>
    <dgm:cxn modelId="{63262EE1-7213-E945-ABDD-8608BB74A8E9}" type="presParOf" srcId="{AABF5F8C-EC71-2848-97ED-BBDE5898794B}" destId="{085AFE64-54A9-3640-B00F-29C456E7FF84}" srcOrd="3" destOrd="0" presId="urn:microsoft.com/office/officeart/2008/layout/LinedList"/>
    <dgm:cxn modelId="{398DA55B-8A2E-9D4F-898C-F690E0F43ED7}" type="presParOf" srcId="{085AFE64-54A9-3640-B00F-29C456E7FF84}" destId="{1C707E4D-27BB-CE46-91AD-F6FB2F3E6816}" srcOrd="0" destOrd="0" presId="urn:microsoft.com/office/officeart/2008/layout/LinedList"/>
    <dgm:cxn modelId="{B036B57E-5091-BC4D-B00D-387D34172176}" type="presParOf" srcId="{085AFE64-54A9-3640-B00F-29C456E7FF84}" destId="{759CB357-6D88-1D41-9766-7EE33E8552C3}" srcOrd="1" destOrd="0" presId="urn:microsoft.com/office/officeart/2008/layout/LinedList"/>
    <dgm:cxn modelId="{024CA165-0A34-8E4D-B97D-4CDCD71E812F}" type="presParOf" srcId="{AABF5F8C-EC71-2848-97ED-BBDE5898794B}" destId="{7FC6F9A3-9A0C-4541-87F4-033A59E08C63}" srcOrd="4" destOrd="0" presId="urn:microsoft.com/office/officeart/2008/layout/LinedList"/>
    <dgm:cxn modelId="{14601666-6E57-084E-B1BA-2BD0044C3377}" type="presParOf" srcId="{AABF5F8C-EC71-2848-97ED-BBDE5898794B}" destId="{C99D3995-5E4E-F64A-B60C-FFD1F3AD1665}" srcOrd="5" destOrd="0" presId="urn:microsoft.com/office/officeart/2008/layout/LinedList"/>
    <dgm:cxn modelId="{5B1E6585-BFB1-EA4F-85AF-8158D0539404}" type="presParOf" srcId="{C99D3995-5E4E-F64A-B60C-FFD1F3AD1665}" destId="{A7330B57-BABC-B44F-B71D-8B17D4CB8829}" srcOrd="0" destOrd="0" presId="urn:microsoft.com/office/officeart/2008/layout/LinedList"/>
    <dgm:cxn modelId="{750CB661-3079-204C-AE52-05A887964DC6}" type="presParOf" srcId="{C99D3995-5E4E-F64A-B60C-FFD1F3AD1665}" destId="{34D69DB0-5D35-4242-9056-5094A9CB0C5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3CFE8B-2142-4744-84B7-C9CD68CB590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E1C6E05-690B-4013-BEA9-F6E24C27FFD2}">
      <dgm:prSet custT="1"/>
      <dgm:spPr/>
      <dgm:t>
        <a:bodyPr/>
        <a:lstStyle/>
        <a:p>
          <a:r>
            <a:rPr lang="en-US" sz="2800" dirty="0"/>
            <a:t>Native TCP: </a:t>
          </a:r>
          <a:r>
            <a:rPr lang="en" altLang="zh-CN" sz="2800" b="1" dirty="0"/>
            <a:t>high latencies</a:t>
          </a:r>
        </a:p>
        <a:p>
          <a:r>
            <a:rPr lang="en" sz="2800" dirty="0"/>
            <a:t>Native UDP: </a:t>
          </a:r>
          <a:r>
            <a:rPr lang="en" altLang="zh-CN" sz="2800" b="1" dirty="0"/>
            <a:t>data loss</a:t>
          </a:r>
          <a:endParaRPr lang="en-US" sz="2800" b="1" dirty="0"/>
        </a:p>
      </dgm:t>
    </dgm:pt>
    <dgm:pt modelId="{B92B6139-BD37-43C2-B8B0-0B0EAC2CFDEE}" type="parTrans" cxnId="{9A272BD6-3C2B-4E9E-B7C0-D299AC602CB4}">
      <dgm:prSet/>
      <dgm:spPr/>
      <dgm:t>
        <a:bodyPr/>
        <a:lstStyle/>
        <a:p>
          <a:endParaRPr lang="en-US"/>
        </a:p>
      </dgm:t>
    </dgm:pt>
    <dgm:pt modelId="{367A3F7B-0384-4F12-8493-09EFF2EC2B4F}" type="sibTrans" cxnId="{9A272BD6-3C2B-4E9E-B7C0-D299AC602CB4}">
      <dgm:prSet/>
      <dgm:spPr/>
      <dgm:t>
        <a:bodyPr/>
        <a:lstStyle/>
        <a:p>
          <a:endParaRPr lang="en-US"/>
        </a:p>
      </dgm:t>
    </dgm:pt>
    <dgm:pt modelId="{A0BF4601-AEC7-451A-8362-4A51F37580FA}">
      <dgm:prSet/>
      <dgm:spPr/>
      <dgm:t>
        <a:bodyPr/>
        <a:lstStyle/>
        <a:p>
          <a:r>
            <a:rPr lang="en" dirty="0" err="1"/>
            <a:t>JetStream</a:t>
          </a:r>
          <a:r>
            <a:rPr lang="en" dirty="0"/>
            <a:t>[NSDI </a:t>
          </a:r>
          <a:r>
            <a:rPr lang="en" altLang="zh-CN" dirty="0"/>
            <a:t>'14</a:t>
          </a:r>
          <a:r>
            <a:rPr lang="en" dirty="0"/>
            <a:t>]: </a:t>
          </a:r>
          <a:r>
            <a:rPr lang="en" b="1" dirty="0"/>
            <a:t>Expert Knowledge, Can’t Generalize</a:t>
          </a:r>
        </a:p>
        <a:p>
          <a:r>
            <a:rPr lang="en" dirty="0" err="1"/>
            <a:t>AWStream</a:t>
          </a:r>
          <a:r>
            <a:rPr lang="en" dirty="0"/>
            <a:t>[</a:t>
          </a:r>
          <a:r>
            <a:rPr lang="en" altLang="zh-CN" dirty="0"/>
            <a:t>SIGCOMM '18</a:t>
          </a:r>
          <a:r>
            <a:rPr lang="en" dirty="0"/>
            <a:t>]: </a:t>
          </a:r>
          <a:r>
            <a:rPr lang="en" b="1" dirty="0"/>
            <a:t>Small Action Space, Discard Better Policy</a:t>
          </a:r>
          <a:endParaRPr lang="en-US" b="1" dirty="0"/>
        </a:p>
      </dgm:t>
    </dgm:pt>
    <dgm:pt modelId="{5B880331-8EAE-46B4-9C19-B52096F99ECF}" type="parTrans" cxnId="{48B12377-B8A7-419A-81D0-98897E368033}">
      <dgm:prSet/>
      <dgm:spPr/>
      <dgm:t>
        <a:bodyPr/>
        <a:lstStyle/>
        <a:p>
          <a:endParaRPr lang="en-US"/>
        </a:p>
      </dgm:t>
    </dgm:pt>
    <dgm:pt modelId="{57D9A8E7-C36D-420F-AB1A-1CC8E88CE2FD}" type="sibTrans" cxnId="{48B12377-B8A7-419A-81D0-98897E368033}">
      <dgm:prSet/>
      <dgm:spPr/>
      <dgm:t>
        <a:bodyPr/>
        <a:lstStyle/>
        <a:p>
          <a:endParaRPr lang="en-US"/>
        </a:p>
      </dgm:t>
    </dgm:pt>
    <dgm:pt modelId="{F72D48B2-547A-4E7E-A63F-E579A93E5F0B}">
      <dgm:prSet/>
      <dgm:spPr/>
      <dgm:t>
        <a:bodyPr/>
        <a:lstStyle/>
        <a:p>
          <a:r>
            <a:rPr lang="en-US" altLang="zh-CN">
              <a:latin typeface="+mn-lt"/>
            </a:rPr>
            <a:t>Our Approach: </a:t>
          </a:r>
          <a:r>
            <a:rPr lang="en" altLang="zh-CN" b="1">
              <a:latin typeface="+mn-lt"/>
            </a:rPr>
            <a:t>Learns policy decisions from the observations and interactions</a:t>
          </a:r>
          <a:r>
            <a:rPr lang="en" altLang="zh-CN">
              <a:latin typeface="+mn-lt"/>
            </a:rPr>
            <a:t>.</a:t>
          </a:r>
          <a:endParaRPr lang="en-US" dirty="0"/>
        </a:p>
      </dgm:t>
    </dgm:pt>
    <dgm:pt modelId="{DDE604E0-18AA-4F92-9C77-98884024692F}" type="parTrans" cxnId="{AEA95568-4B55-4C07-AEF1-8EE179971224}">
      <dgm:prSet/>
      <dgm:spPr/>
      <dgm:t>
        <a:bodyPr/>
        <a:lstStyle/>
        <a:p>
          <a:endParaRPr lang="en-US"/>
        </a:p>
      </dgm:t>
    </dgm:pt>
    <dgm:pt modelId="{8ACBF052-22BB-4DED-BB69-28DAB1B824EC}" type="sibTrans" cxnId="{AEA95568-4B55-4C07-AEF1-8EE179971224}">
      <dgm:prSet/>
      <dgm:spPr/>
      <dgm:t>
        <a:bodyPr/>
        <a:lstStyle/>
        <a:p>
          <a:endParaRPr lang="en-US"/>
        </a:p>
      </dgm:t>
    </dgm:pt>
    <dgm:pt modelId="{AABF5F8C-EC71-2848-97ED-BBDE5898794B}" type="pres">
      <dgm:prSet presAssocID="{0E3CFE8B-2142-4744-84B7-C9CD68CB590B}" presName="vert0" presStyleCnt="0">
        <dgm:presLayoutVars>
          <dgm:dir/>
          <dgm:animOne val="branch"/>
          <dgm:animLvl val="lvl"/>
        </dgm:presLayoutVars>
      </dgm:prSet>
      <dgm:spPr/>
    </dgm:pt>
    <dgm:pt modelId="{86F8E632-ACE6-5A41-BE57-417E5CB4F976}" type="pres">
      <dgm:prSet presAssocID="{FE1C6E05-690B-4013-BEA9-F6E24C27FFD2}" presName="thickLine" presStyleLbl="alignNode1" presStyleIdx="0" presStyleCnt="3"/>
      <dgm:spPr/>
    </dgm:pt>
    <dgm:pt modelId="{E07FAD23-FF77-8741-9170-F526A1518B6A}" type="pres">
      <dgm:prSet presAssocID="{FE1C6E05-690B-4013-BEA9-F6E24C27FFD2}" presName="horz1" presStyleCnt="0"/>
      <dgm:spPr/>
    </dgm:pt>
    <dgm:pt modelId="{2175F25D-D101-4F44-BBDC-312AF46C2F61}" type="pres">
      <dgm:prSet presAssocID="{FE1C6E05-690B-4013-BEA9-F6E24C27FFD2}" presName="tx1" presStyleLbl="revTx" presStyleIdx="0" presStyleCnt="3"/>
      <dgm:spPr/>
    </dgm:pt>
    <dgm:pt modelId="{82CA9B4D-3C34-0846-91B2-F1F3B63C77E9}" type="pres">
      <dgm:prSet presAssocID="{FE1C6E05-690B-4013-BEA9-F6E24C27FFD2}" presName="vert1" presStyleCnt="0"/>
      <dgm:spPr/>
    </dgm:pt>
    <dgm:pt modelId="{079E2C23-2E68-A54D-8867-4D3F280946DD}" type="pres">
      <dgm:prSet presAssocID="{A0BF4601-AEC7-451A-8362-4A51F37580FA}" presName="thickLine" presStyleLbl="alignNode1" presStyleIdx="1" presStyleCnt="3"/>
      <dgm:spPr/>
    </dgm:pt>
    <dgm:pt modelId="{085AFE64-54A9-3640-B00F-29C456E7FF84}" type="pres">
      <dgm:prSet presAssocID="{A0BF4601-AEC7-451A-8362-4A51F37580FA}" presName="horz1" presStyleCnt="0"/>
      <dgm:spPr/>
    </dgm:pt>
    <dgm:pt modelId="{1C707E4D-27BB-CE46-91AD-F6FB2F3E6816}" type="pres">
      <dgm:prSet presAssocID="{A0BF4601-AEC7-451A-8362-4A51F37580FA}" presName="tx1" presStyleLbl="revTx" presStyleIdx="1" presStyleCnt="3"/>
      <dgm:spPr/>
    </dgm:pt>
    <dgm:pt modelId="{759CB357-6D88-1D41-9766-7EE33E8552C3}" type="pres">
      <dgm:prSet presAssocID="{A0BF4601-AEC7-451A-8362-4A51F37580FA}" presName="vert1" presStyleCnt="0"/>
      <dgm:spPr/>
    </dgm:pt>
    <dgm:pt modelId="{7FC6F9A3-9A0C-4541-87F4-033A59E08C63}" type="pres">
      <dgm:prSet presAssocID="{F72D48B2-547A-4E7E-A63F-E579A93E5F0B}" presName="thickLine" presStyleLbl="alignNode1" presStyleIdx="2" presStyleCnt="3"/>
      <dgm:spPr/>
    </dgm:pt>
    <dgm:pt modelId="{C99D3995-5E4E-F64A-B60C-FFD1F3AD1665}" type="pres">
      <dgm:prSet presAssocID="{F72D48B2-547A-4E7E-A63F-E579A93E5F0B}" presName="horz1" presStyleCnt="0"/>
      <dgm:spPr/>
    </dgm:pt>
    <dgm:pt modelId="{A7330B57-BABC-B44F-B71D-8B17D4CB8829}" type="pres">
      <dgm:prSet presAssocID="{F72D48B2-547A-4E7E-A63F-E579A93E5F0B}" presName="tx1" presStyleLbl="revTx" presStyleIdx="2" presStyleCnt="3"/>
      <dgm:spPr/>
    </dgm:pt>
    <dgm:pt modelId="{34D69DB0-5D35-4242-9056-5094A9CB0C5C}" type="pres">
      <dgm:prSet presAssocID="{F72D48B2-547A-4E7E-A63F-E579A93E5F0B}" presName="vert1" presStyleCnt="0"/>
      <dgm:spPr/>
    </dgm:pt>
  </dgm:ptLst>
  <dgm:cxnLst>
    <dgm:cxn modelId="{F0958030-888A-8847-9ECD-7C6BE9C85880}" type="presOf" srcId="{A0BF4601-AEC7-451A-8362-4A51F37580FA}" destId="{1C707E4D-27BB-CE46-91AD-F6FB2F3E6816}" srcOrd="0" destOrd="0" presId="urn:microsoft.com/office/officeart/2008/layout/LinedList"/>
    <dgm:cxn modelId="{AEA95568-4B55-4C07-AEF1-8EE179971224}" srcId="{0E3CFE8B-2142-4744-84B7-C9CD68CB590B}" destId="{F72D48B2-547A-4E7E-A63F-E579A93E5F0B}" srcOrd="2" destOrd="0" parTransId="{DDE604E0-18AA-4F92-9C77-98884024692F}" sibTransId="{8ACBF052-22BB-4DED-BB69-28DAB1B824EC}"/>
    <dgm:cxn modelId="{48B12377-B8A7-419A-81D0-98897E368033}" srcId="{0E3CFE8B-2142-4744-84B7-C9CD68CB590B}" destId="{A0BF4601-AEC7-451A-8362-4A51F37580FA}" srcOrd="1" destOrd="0" parTransId="{5B880331-8EAE-46B4-9C19-B52096F99ECF}" sibTransId="{57D9A8E7-C36D-420F-AB1A-1CC8E88CE2FD}"/>
    <dgm:cxn modelId="{DDDBF0B6-7AED-674D-8183-08786A78F35E}" type="presOf" srcId="{FE1C6E05-690B-4013-BEA9-F6E24C27FFD2}" destId="{2175F25D-D101-4F44-BBDC-312AF46C2F61}" srcOrd="0" destOrd="0" presId="urn:microsoft.com/office/officeart/2008/layout/LinedList"/>
    <dgm:cxn modelId="{31C454D3-6A36-9248-A9D3-3E5E15506B5D}" type="presOf" srcId="{0E3CFE8B-2142-4744-84B7-C9CD68CB590B}" destId="{AABF5F8C-EC71-2848-97ED-BBDE5898794B}" srcOrd="0" destOrd="0" presId="urn:microsoft.com/office/officeart/2008/layout/LinedList"/>
    <dgm:cxn modelId="{9A272BD6-3C2B-4E9E-B7C0-D299AC602CB4}" srcId="{0E3CFE8B-2142-4744-84B7-C9CD68CB590B}" destId="{FE1C6E05-690B-4013-BEA9-F6E24C27FFD2}" srcOrd="0" destOrd="0" parTransId="{B92B6139-BD37-43C2-B8B0-0B0EAC2CFDEE}" sibTransId="{367A3F7B-0384-4F12-8493-09EFF2EC2B4F}"/>
    <dgm:cxn modelId="{D368D1DE-9A69-FE47-8C5B-935383CF5D76}" type="presOf" srcId="{F72D48B2-547A-4E7E-A63F-E579A93E5F0B}" destId="{A7330B57-BABC-B44F-B71D-8B17D4CB8829}" srcOrd="0" destOrd="0" presId="urn:microsoft.com/office/officeart/2008/layout/LinedList"/>
    <dgm:cxn modelId="{418B2C79-3F1A-FE46-A3A5-F346CA9E2286}" type="presParOf" srcId="{AABF5F8C-EC71-2848-97ED-BBDE5898794B}" destId="{86F8E632-ACE6-5A41-BE57-417E5CB4F976}" srcOrd="0" destOrd="0" presId="urn:microsoft.com/office/officeart/2008/layout/LinedList"/>
    <dgm:cxn modelId="{8719F124-3C1C-974F-BFEC-EE4A2FC10AF5}" type="presParOf" srcId="{AABF5F8C-EC71-2848-97ED-BBDE5898794B}" destId="{E07FAD23-FF77-8741-9170-F526A1518B6A}" srcOrd="1" destOrd="0" presId="urn:microsoft.com/office/officeart/2008/layout/LinedList"/>
    <dgm:cxn modelId="{E52E02DB-E83D-9247-87CC-5B1A253C3E5E}" type="presParOf" srcId="{E07FAD23-FF77-8741-9170-F526A1518B6A}" destId="{2175F25D-D101-4F44-BBDC-312AF46C2F61}" srcOrd="0" destOrd="0" presId="urn:microsoft.com/office/officeart/2008/layout/LinedList"/>
    <dgm:cxn modelId="{DE570DBD-8917-FF47-9D00-A9340B91F4CF}" type="presParOf" srcId="{E07FAD23-FF77-8741-9170-F526A1518B6A}" destId="{82CA9B4D-3C34-0846-91B2-F1F3B63C77E9}" srcOrd="1" destOrd="0" presId="urn:microsoft.com/office/officeart/2008/layout/LinedList"/>
    <dgm:cxn modelId="{F393E676-282C-8D47-BE96-71029182F104}" type="presParOf" srcId="{AABF5F8C-EC71-2848-97ED-BBDE5898794B}" destId="{079E2C23-2E68-A54D-8867-4D3F280946DD}" srcOrd="2" destOrd="0" presId="urn:microsoft.com/office/officeart/2008/layout/LinedList"/>
    <dgm:cxn modelId="{337CA57D-28ED-4A45-B904-411C3AC66FF2}" type="presParOf" srcId="{AABF5F8C-EC71-2848-97ED-BBDE5898794B}" destId="{085AFE64-54A9-3640-B00F-29C456E7FF84}" srcOrd="3" destOrd="0" presId="urn:microsoft.com/office/officeart/2008/layout/LinedList"/>
    <dgm:cxn modelId="{83C1D74C-589E-764D-9B64-51709099B6D2}" type="presParOf" srcId="{085AFE64-54A9-3640-B00F-29C456E7FF84}" destId="{1C707E4D-27BB-CE46-91AD-F6FB2F3E6816}" srcOrd="0" destOrd="0" presId="urn:microsoft.com/office/officeart/2008/layout/LinedList"/>
    <dgm:cxn modelId="{89A6F76D-FDC2-F249-B74E-14FB41ED6906}" type="presParOf" srcId="{085AFE64-54A9-3640-B00F-29C456E7FF84}" destId="{759CB357-6D88-1D41-9766-7EE33E8552C3}" srcOrd="1" destOrd="0" presId="urn:microsoft.com/office/officeart/2008/layout/LinedList"/>
    <dgm:cxn modelId="{C86A3360-4544-B743-B13C-642CB407BC45}" type="presParOf" srcId="{AABF5F8C-EC71-2848-97ED-BBDE5898794B}" destId="{7FC6F9A3-9A0C-4541-87F4-033A59E08C63}" srcOrd="4" destOrd="0" presId="urn:microsoft.com/office/officeart/2008/layout/LinedList"/>
    <dgm:cxn modelId="{B7A67EA1-9628-C84D-8138-817847584CB2}" type="presParOf" srcId="{AABF5F8C-EC71-2848-97ED-BBDE5898794B}" destId="{C99D3995-5E4E-F64A-B60C-FFD1F3AD1665}" srcOrd="5" destOrd="0" presId="urn:microsoft.com/office/officeart/2008/layout/LinedList"/>
    <dgm:cxn modelId="{A107CCCC-20F3-A048-8F5D-FB015062F027}" type="presParOf" srcId="{C99D3995-5E4E-F64A-B60C-FFD1F3AD1665}" destId="{A7330B57-BABC-B44F-B71D-8B17D4CB8829}" srcOrd="0" destOrd="0" presId="urn:microsoft.com/office/officeart/2008/layout/LinedList"/>
    <dgm:cxn modelId="{E31002BE-941B-4948-967F-F140C9AF3A25}" type="presParOf" srcId="{C99D3995-5E4E-F64A-B60C-FFD1F3AD1665}" destId="{34D69DB0-5D35-4242-9056-5094A9CB0C5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F0D527-1AE4-9C4D-9DA2-F260C6414B0D}">
      <dsp:nvSpPr>
        <dsp:cNvPr id="0" name=""/>
        <dsp:cNvSpPr/>
      </dsp:nvSpPr>
      <dsp:spPr>
        <a:xfrm>
          <a:off x="0" y="0"/>
          <a:ext cx="78867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463570-9BB8-6246-A01A-F21F4B1C3FC1}">
      <dsp:nvSpPr>
        <dsp:cNvPr id="0" name=""/>
        <dsp:cNvSpPr/>
      </dsp:nvSpPr>
      <dsp:spPr>
        <a:xfrm>
          <a:off x="0" y="0"/>
          <a:ext cx="7886700" cy="864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Video Surveillance</a:t>
          </a:r>
        </a:p>
        <a:p>
          <a:pPr marL="0" lvl="0" indent="0" algn="l" defTabSz="622300">
            <a:lnSpc>
              <a:spcPct val="90000"/>
            </a:lnSpc>
            <a:spcBef>
              <a:spcPct val="0"/>
            </a:spcBef>
            <a:spcAft>
              <a:spcPct val="35000"/>
            </a:spcAft>
            <a:buNone/>
          </a:pPr>
          <a:r>
            <a:rPr lang="en-US" sz="1400" kern="1200" dirty="0"/>
            <a:t>178 Mbps for each camera (1080p, 30fps)</a:t>
          </a:r>
        </a:p>
      </dsp:txBody>
      <dsp:txXfrm>
        <a:off x="0" y="0"/>
        <a:ext cx="7886700" cy="864393"/>
      </dsp:txXfrm>
    </dsp:sp>
    <dsp:sp modelId="{09A9541C-5758-774F-8AD4-368FEACC1612}">
      <dsp:nvSpPr>
        <dsp:cNvPr id="0" name=""/>
        <dsp:cNvSpPr/>
      </dsp:nvSpPr>
      <dsp:spPr>
        <a:xfrm>
          <a:off x="0" y="864393"/>
          <a:ext cx="78867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18A017-2DC4-7447-85C5-4BE8BE3FFDEE}">
      <dsp:nvSpPr>
        <dsp:cNvPr id="0" name=""/>
        <dsp:cNvSpPr/>
      </dsp:nvSpPr>
      <dsp:spPr>
        <a:xfrm>
          <a:off x="0" y="864393"/>
          <a:ext cx="7886700" cy="864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Augmented Reality</a:t>
          </a:r>
        </a:p>
        <a:p>
          <a:pPr marL="0" lvl="0" indent="0" algn="l" defTabSz="622300">
            <a:lnSpc>
              <a:spcPct val="90000"/>
            </a:lnSpc>
            <a:spcBef>
              <a:spcPct val="0"/>
            </a:spcBef>
            <a:spcAft>
              <a:spcPct val="35000"/>
            </a:spcAft>
            <a:buNone/>
          </a:pPr>
          <a:r>
            <a:rPr lang="en-US" sz="1400" kern="1200" dirty="0"/>
            <a:t>A high frame rate with at least 60 frames per second (FPS)</a:t>
          </a:r>
        </a:p>
        <a:p>
          <a:pPr marL="0" lvl="0" indent="0" algn="l" defTabSz="622300">
            <a:lnSpc>
              <a:spcPct val="90000"/>
            </a:lnSpc>
            <a:spcBef>
              <a:spcPct val="0"/>
            </a:spcBef>
            <a:spcAft>
              <a:spcPct val="35000"/>
            </a:spcAft>
            <a:buNone/>
          </a:pPr>
          <a:r>
            <a:rPr lang="en-US" sz="1400" kern="1200" dirty="0"/>
            <a:t> and require less than 25ms motion-to-photon latency</a:t>
          </a:r>
        </a:p>
      </dsp:txBody>
      <dsp:txXfrm>
        <a:off x="0" y="864393"/>
        <a:ext cx="7886700" cy="864393"/>
      </dsp:txXfrm>
    </dsp:sp>
    <dsp:sp modelId="{C1D02455-04B6-C244-93DA-6306B7B9549E}">
      <dsp:nvSpPr>
        <dsp:cNvPr id="0" name=""/>
        <dsp:cNvSpPr/>
      </dsp:nvSpPr>
      <dsp:spPr>
        <a:xfrm>
          <a:off x="0" y="1728787"/>
          <a:ext cx="78867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2F202E-134E-7B46-AADB-A69B65B6A57F}">
      <dsp:nvSpPr>
        <dsp:cNvPr id="0" name=""/>
        <dsp:cNvSpPr/>
      </dsp:nvSpPr>
      <dsp:spPr>
        <a:xfrm>
          <a:off x="0" y="1728787"/>
          <a:ext cx="7886700" cy="864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Machine Logs</a:t>
          </a:r>
        </a:p>
        <a:p>
          <a:pPr marL="0" lvl="0" indent="0" algn="l" defTabSz="622300">
            <a:lnSpc>
              <a:spcPct val="90000"/>
            </a:lnSpc>
            <a:spcBef>
              <a:spcPct val="0"/>
            </a:spcBef>
            <a:spcAft>
              <a:spcPct val="35000"/>
            </a:spcAft>
            <a:buNone/>
          </a:pPr>
          <a:r>
            <a:rPr lang="en-US" sz="1400" kern="1200" dirty="0" err="1"/>
            <a:t>Bytedance’s</a:t>
          </a:r>
          <a:r>
            <a:rPr lang="en-US" sz="1400" kern="1200" dirty="0"/>
            <a:t> </a:t>
          </a:r>
          <a:r>
            <a:rPr lang="en-US" sz="1400" kern="1200" dirty="0" err="1"/>
            <a:t>ClickHouse</a:t>
          </a:r>
          <a:r>
            <a:rPr lang="en-US" sz="1400" kern="1200" dirty="0"/>
            <a:t> has total amount of management </a:t>
          </a:r>
        </a:p>
        <a:p>
          <a:pPr marL="0" lvl="0" indent="0" algn="l" defTabSz="622300">
            <a:lnSpc>
              <a:spcPct val="90000"/>
            </a:lnSpc>
            <a:spcBef>
              <a:spcPct val="0"/>
            </a:spcBef>
            <a:spcAft>
              <a:spcPct val="35000"/>
            </a:spcAft>
            <a:buNone/>
          </a:pPr>
          <a:r>
            <a:rPr lang="en-US" sz="1400" kern="1200" dirty="0"/>
            <a:t>data exceeds 600PB(2021.9)</a:t>
          </a:r>
        </a:p>
      </dsp:txBody>
      <dsp:txXfrm>
        <a:off x="0" y="1728787"/>
        <a:ext cx="7886700" cy="864393"/>
      </dsp:txXfrm>
    </dsp:sp>
    <dsp:sp modelId="{E2D2BBF4-0805-9D49-BAB0-2EC41118A141}">
      <dsp:nvSpPr>
        <dsp:cNvPr id="0" name=""/>
        <dsp:cNvSpPr/>
      </dsp:nvSpPr>
      <dsp:spPr>
        <a:xfrm>
          <a:off x="0" y="2593181"/>
          <a:ext cx="78867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DFC5AD-2B1C-664F-992D-785C8D3479C7}">
      <dsp:nvSpPr>
        <dsp:cNvPr id="0" name=""/>
        <dsp:cNvSpPr/>
      </dsp:nvSpPr>
      <dsp:spPr>
        <a:xfrm>
          <a:off x="0" y="2593181"/>
          <a:ext cx="7886700" cy="864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altLang="zh-CN" sz="1400" kern="1200" dirty="0"/>
            <a:t>Automatous Cars</a:t>
          </a:r>
        </a:p>
        <a:p>
          <a:pPr marL="0" lvl="0" indent="0" algn="l" defTabSz="622300">
            <a:lnSpc>
              <a:spcPct val="90000"/>
            </a:lnSpc>
            <a:spcBef>
              <a:spcPct val="0"/>
            </a:spcBef>
            <a:spcAft>
              <a:spcPct val="35000"/>
            </a:spcAft>
            <a:buNone/>
          </a:pPr>
          <a:r>
            <a:rPr lang="en-US" sz="1400" kern="1200" dirty="0"/>
            <a:t>Autonomous cars generate more than 300 TB of data per year</a:t>
          </a:r>
        </a:p>
      </dsp:txBody>
      <dsp:txXfrm>
        <a:off x="0" y="2593181"/>
        <a:ext cx="7886700" cy="8643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F8E632-ACE6-5A41-BE57-417E5CB4F976}">
      <dsp:nvSpPr>
        <dsp:cNvPr id="0" name=""/>
        <dsp:cNvSpPr/>
      </dsp:nvSpPr>
      <dsp:spPr>
        <a:xfrm>
          <a:off x="0" y="2124"/>
          <a:ext cx="78867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75F25D-D101-4F44-BBDC-312AF46C2F61}">
      <dsp:nvSpPr>
        <dsp:cNvPr id="0" name=""/>
        <dsp:cNvSpPr/>
      </dsp:nvSpPr>
      <dsp:spPr>
        <a:xfrm>
          <a:off x="0" y="2124"/>
          <a:ext cx="78867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Big data analytic frameworks at cloud servers. </a:t>
          </a:r>
        </a:p>
      </dsp:txBody>
      <dsp:txXfrm>
        <a:off x="0" y="2124"/>
        <a:ext cx="7886700" cy="1449029"/>
      </dsp:txXfrm>
    </dsp:sp>
    <dsp:sp modelId="{079E2C23-2E68-A54D-8867-4D3F280946DD}">
      <dsp:nvSpPr>
        <dsp:cNvPr id="0" name=""/>
        <dsp:cNvSpPr/>
      </dsp:nvSpPr>
      <dsp:spPr>
        <a:xfrm>
          <a:off x="0" y="1451154"/>
          <a:ext cx="78867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707E4D-27BB-CE46-91AD-F6FB2F3E6816}">
      <dsp:nvSpPr>
        <dsp:cNvPr id="0" name=""/>
        <dsp:cNvSpPr/>
      </dsp:nvSpPr>
      <dsp:spPr>
        <a:xfrm>
          <a:off x="0" y="1451154"/>
          <a:ext cx="78867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Edge computing improves performance and efficiency of streaming.</a:t>
          </a:r>
        </a:p>
      </dsp:txBody>
      <dsp:txXfrm>
        <a:off x="0" y="1451154"/>
        <a:ext cx="7886700" cy="1449029"/>
      </dsp:txXfrm>
    </dsp:sp>
    <dsp:sp modelId="{7FC6F9A3-9A0C-4541-87F4-033A59E08C63}">
      <dsp:nvSpPr>
        <dsp:cNvPr id="0" name=""/>
        <dsp:cNvSpPr/>
      </dsp:nvSpPr>
      <dsp:spPr>
        <a:xfrm>
          <a:off x="0" y="2900183"/>
          <a:ext cx="78867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330B57-BABC-B44F-B71D-8B17D4CB8829}">
      <dsp:nvSpPr>
        <dsp:cNvPr id="0" name=""/>
        <dsp:cNvSpPr/>
      </dsp:nvSpPr>
      <dsp:spPr>
        <a:xfrm>
          <a:off x="0" y="2900183"/>
          <a:ext cx="78867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IoT devices usually employ </a:t>
          </a:r>
          <a:r>
            <a:rPr lang="en-US" sz="2200" b="1" kern="1200" dirty="0"/>
            <a:t>wireless networks </a:t>
          </a:r>
          <a:r>
            <a:rPr lang="en-US" sz="2200" kern="1200" dirty="0"/>
            <a:t>that are born naturally with </a:t>
          </a:r>
          <a:r>
            <a:rPr lang="en-US" sz="2200" b="1" kern="1200" dirty="0"/>
            <a:t>scarce and dynamic bandwidth</a:t>
          </a:r>
          <a:r>
            <a:rPr lang="en-US" sz="2200" kern="1200" dirty="0"/>
            <a:t>, making it impractical to backhaul all potentially useful data to a central location.</a:t>
          </a:r>
        </a:p>
      </dsp:txBody>
      <dsp:txXfrm>
        <a:off x="0" y="2900183"/>
        <a:ext cx="7886700" cy="14490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F8E632-ACE6-5A41-BE57-417E5CB4F976}">
      <dsp:nvSpPr>
        <dsp:cNvPr id="0" name=""/>
        <dsp:cNvSpPr/>
      </dsp:nvSpPr>
      <dsp:spPr>
        <a:xfrm>
          <a:off x="0" y="2124"/>
          <a:ext cx="78867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75F25D-D101-4F44-BBDC-312AF46C2F61}">
      <dsp:nvSpPr>
        <dsp:cNvPr id="0" name=""/>
        <dsp:cNvSpPr/>
      </dsp:nvSpPr>
      <dsp:spPr>
        <a:xfrm>
          <a:off x="0" y="2124"/>
          <a:ext cx="78867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Native TCP: </a:t>
          </a:r>
          <a:r>
            <a:rPr lang="en" altLang="zh-CN" sz="2800" b="1" kern="1200" dirty="0"/>
            <a:t>high latencies</a:t>
          </a:r>
        </a:p>
        <a:p>
          <a:pPr marL="0" lvl="0" indent="0" algn="l" defTabSz="1244600">
            <a:lnSpc>
              <a:spcPct val="90000"/>
            </a:lnSpc>
            <a:spcBef>
              <a:spcPct val="0"/>
            </a:spcBef>
            <a:spcAft>
              <a:spcPct val="35000"/>
            </a:spcAft>
            <a:buNone/>
          </a:pPr>
          <a:r>
            <a:rPr lang="en" sz="2800" kern="1200" dirty="0"/>
            <a:t>Native UDP: </a:t>
          </a:r>
          <a:r>
            <a:rPr lang="en" altLang="zh-CN" sz="2800" b="1" kern="1200" dirty="0"/>
            <a:t>data loss</a:t>
          </a:r>
          <a:endParaRPr lang="en-US" sz="2800" b="1" kern="1200" dirty="0"/>
        </a:p>
      </dsp:txBody>
      <dsp:txXfrm>
        <a:off x="0" y="2124"/>
        <a:ext cx="7886700" cy="1449029"/>
      </dsp:txXfrm>
    </dsp:sp>
    <dsp:sp modelId="{079E2C23-2E68-A54D-8867-4D3F280946DD}">
      <dsp:nvSpPr>
        <dsp:cNvPr id="0" name=""/>
        <dsp:cNvSpPr/>
      </dsp:nvSpPr>
      <dsp:spPr>
        <a:xfrm>
          <a:off x="0" y="1451154"/>
          <a:ext cx="78867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707E4D-27BB-CE46-91AD-F6FB2F3E6816}">
      <dsp:nvSpPr>
        <dsp:cNvPr id="0" name=""/>
        <dsp:cNvSpPr/>
      </dsp:nvSpPr>
      <dsp:spPr>
        <a:xfrm>
          <a:off x="0" y="1451154"/>
          <a:ext cx="78867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 sz="2500" kern="1200" dirty="0" err="1"/>
            <a:t>JetStream</a:t>
          </a:r>
          <a:r>
            <a:rPr lang="en" sz="2500" kern="1200" dirty="0"/>
            <a:t>[NSDI </a:t>
          </a:r>
          <a:r>
            <a:rPr lang="en" altLang="zh-CN" sz="2500" kern="1200" dirty="0"/>
            <a:t>'14</a:t>
          </a:r>
          <a:r>
            <a:rPr lang="en" sz="2500" kern="1200" dirty="0"/>
            <a:t>]: </a:t>
          </a:r>
          <a:r>
            <a:rPr lang="en" sz="2500" b="1" kern="1200" dirty="0"/>
            <a:t>Expert Knowledge, Can’t Generalize</a:t>
          </a:r>
        </a:p>
        <a:p>
          <a:pPr marL="0" lvl="0" indent="0" algn="l" defTabSz="1111250">
            <a:lnSpc>
              <a:spcPct val="90000"/>
            </a:lnSpc>
            <a:spcBef>
              <a:spcPct val="0"/>
            </a:spcBef>
            <a:spcAft>
              <a:spcPct val="35000"/>
            </a:spcAft>
            <a:buNone/>
          </a:pPr>
          <a:r>
            <a:rPr lang="en" sz="2500" kern="1200" dirty="0" err="1"/>
            <a:t>AWStream</a:t>
          </a:r>
          <a:r>
            <a:rPr lang="en" sz="2500" kern="1200" dirty="0"/>
            <a:t>[</a:t>
          </a:r>
          <a:r>
            <a:rPr lang="en" altLang="zh-CN" sz="2500" kern="1200" dirty="0"/>
            <a:t>SIGCOMM '18</a:t>
          </a:r>
          <a:r>
            <a:rPr lang="en" sz="2500" kern="1200" dirty="0"/>
            <a:t>]: </a:t>
          </a:r>
          <a:r>
            <a:rPr lang="en" sz="2500" b="1" kern="1200" dirty="0"/>
            <a:t>Small Action Space, Discard Better Policy</a:t>
          </a:r>
          <a:endParaRPr lang="en-US" sz="2500" b="1" kern="1200" dirty="0"/>
        </a:p>
      </dsp:txBody>
      <dsp:txXfrm>
        <a:off x="0" y="1451154"/>
        <a:ext cx="7886700" cy="1449029"/>
      </dsp:txXfrm>
    </dsp:sp>
    <dsp:sp modelId="{7FC6F9A3-9A0C-4541-87F4-033A59E08C63}">
      <dsp:nvSpPr>
        <dsp:cNvPr id="0" name=""/>
        <dsp:cNvSpPr/>
      </dsp:nvSpPr>
      <dsp:spPr>
        <a:xfrm>
          <a:off x="0" y="2900183"/>
          <a:ext cx="78867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330B57-BABC-B44F-B71D-8B17D4CB8829}">
      <dsp:nvSpPr>
        <dsp:cNvPr id="0" name=""/>
        <dsp:cNvSpPr/>
      </dsp:nvSpPr>
      <dsp:spPr>
        <a:xfrm>
          <a:off x="0" y="2900183"/>
          <a:ext cx="78867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altLang="zh-CN" sz="2500" kern="1200">
              <a:latin typeface="+mn-lt"/>
            </a:rPr>
            <a:t>Our Approach: </a:t>
          </a:r>
          <a:r>
            <a:rPr lang="en" altLang="zh-CN" sz="2500" b="1" kern="1200">
              <a:latin typeface="+mn-lt"/>
            </a:rPr>
            <a:t>Learns policy decisions from the observations and interactions</a:t>
          </a:r>
          <a:r>
            <a:rPr lang="en" altLang="zh-CN" sz="2500" kern="1200">
              <a:latin typeface="+mn-lt"/>
            </a:rPr>
            <a:t>.</a:t>
          </a:r>
          <a:endParaRPr lang="en-US" sz="2500" kern="1200" dirty="0"/>
        </a:p>
      </dsp:txBody>
      <dsp:txXfrm>
        <a:off x="0" y="2900183"/>
        <a:ext cx="7886700" cy="144902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2E209B-3ACF-C647-9B0A-B5038149411A}" type="datetimeFigureOut">
              <a:rPr lang="en-US" smtClean="0"/>
              <a:t>11/23/21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6C2E09-E2B7-674B-81F1-AA8F68D14ED0}" type="slidenum">
              <a:rPr lang="en-US" smtClean="0"/>
              <a:t>‹#›</a:t>
            </a:fld>
            <a:endParaRPr lang="en-US"/>
          </a:p>
        </p:txBody>
      </p:sp>
    </p:spTree>
    <p:extLst>
      <p:ext uri="{BB962C8B-B14F-4D97-AF65-F5344CB8AC3E}">
        <p14:creationId xmlns:p14="http://schemas.microsoft.com/office/powerpoint/2010/main" val="966173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ltLang="zh-CN" baseline="0" dirty="0"/>
              <a:t>Hello everyone, my name is </a:t>
            </a:r>
            <a:r>
              <a:rPr lang="en-US" altLang="zh-CN" baseline="0" dirty="0" err="1"/>
              <a:t>Bonan</a:t>
            </a:r>
            <a:r>
              <a:rPr lang="en-US" altLang="zh-CN" baseline="0" dirty="0"/>
              <a:t> Shen. Today, </a:t>
            </a:r>
            <a:r>
              <a:rPr lang="en-US" altLang="zh-CN" sz="1200" b="1" kern="1200" dirty="0">
                <a:solidFill>
                  <a:schemeClr val="bg1"/>
                </a:solidFill>
                <a:latin typeface="+mn-lt"/>
                <a:ea typeface="+mn-ea"/>
                <a:cs typeface="+mn-cs"/>
              </a:rPr>
              <a:t>Neural Adaptive IoT Streaming Analytics with RL-Adapt. This work was done when I was in Shanghai University and I am currently pursing master’s degree in University of Southern California.</a:t>
            </a:r>
          </a:p>
        </p:txBody>
      </p:sp>
      <p:sp>
        <p:nvSpPr>
          <p:cNvPr id="4" name="Slide Number Placeholder 3"/>
          <p:cNvSpPr>
            <a:spLocks noGrp="1"/>
          </p:cNvSpPr>
          <p:nvPr>
            <p:ph type="sldNum" sz="quarter" idx="10"/>
          </p:nvPr>
        </p:nvSpPr>
        <p:spPr/>
        <p:txBody>
          <a:bodyPr/>
          <a:lstStyle/>
          <a:p>
            <a:fld id="{3B6C2E09-E2B7-674B-81F1-AA8F68D14ED0}" type="slidenum">
              <a:rPr lang="en-US" smtClean="0"/>
              <a:t>1</a:t>
            </a:fld>
            <a:endParaRPr lang="en-US"/>
          </a:p>
        </p:txBody>
      </p:sp>
    </p:spTree>
    <p:extLst>
      <p:ext uri="{BB962C8B-B14F-4D97-AF65-F5344CB8AC3E}">
        <p14:creationId xmlns:p14="http://schemas.microsoft.com/office/powerpoint/2010/main" val="1595719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 altLang="zh-CN" sz="1200" kern="1200" dirty="0">
                <a:solidFill>
                  <a:schemeClr val="tx1"/>
                </a:solidFill>
                <a:effectLst/>
                <a:latin typeface="+mn-lt"/>
                <a:ea typeface="+mn-ea"/>
                <a:cs typeface="+mn-cs"/>
              </a:rPr>
              <a:t>To decide the parameter used in adaptation, we use the model-free reinforcement learning algorithm to select the appropriate parameters. Different from methods that make presumptions about the stream data and the network environment in an analytical way, our approach solely learns policy decisions from the observations and interactions.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 altLang="zh-CN" sz="1200" kern="1200" dirty="0">
                <a:solidFill>
                  <a:schemeClr val="tx1"/>
                </a:solidFill>
                <a:effectLst/>
                <a:latin typeface="+mn-lt"/>
                <a:ea typeface="+mn-ea"/>
                <a:cs typeface="+mn-cs"/>
              </a:rPr>
              <a:t>Reinforcement learning considers the paradigm of an agent interacting with its environment with the aim of learning reward-maximizing behavior [11]. The three important aspects in reinforcement learning is state s, action a and reward r. </a:t>
            </a:r>
            <a:endParaRPr lang="en"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 altLang="zh-CN" dirty="0"/>
              <a:t>(click) </a:t>
            </a:r>
            <a:r>
              <a:rPr lang="en" altLang="zh-CN" sz="1200" kern="1200" dirty="0">
                <a:solidFill>
                  <a:schemeClr val="tx1"/>
                </a:solidFill>
                <a:effectLst/>
                <a:latin typeface="+mn-lt"/>
                <a:ea typeface="+mn-ea"/>
                <a:cs typeface="+mn-cs"/>
              </a:rPr>
              <a:t>When the network is trained, we split the target bandwidth range with NR pieces. Each piece is generated with normally distributed random noise N (0, </a:t>
            </a:r>
            <a:r>
              <a:rPr lang="el-GR" altLang="zh-CN" sz="1200" kern="1200" dirty="0">
                <a:solidFill>
                  <a:schemeClr val="tx1"/>
                </a:solidFill>
                <a:effectLst/>
                <a:latin typeface="+mn-lt"/>
                <a:ea typeface="+mn-ea"/>
                <a:cs typeface="+mn-cs"/>
              </a:rPr>
              <a:t>σ). </a:t>
            </a:r>
            <a:r>
              <a:rPr lang="en" altLang="zh-CN" sz="1200" kern="1200" dirty="0">
                <a:solidFill>
                  <a:schemeClr val="tx1"/>
                </a:solidFill>
                <a:effectLst/>
                <a:latin typeface="+mn-lt"/>
                <a:ea typeface="+mn-ea"/>
                <a:cs typeface="+mn-cs"/>
              </a:rPr>
              <a:t>With random noise we expect the state to cover all the target bandwidth range. </a:t>
            </a:r>
            <a:endParaRPr lang="en"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 altLang="zh-CN" dirty="0"/>
              <a:t>(click) </a:t>
            </a:r>
            <a:r>
              <a:rPr lang="en" altLang="zh-CN" sz="1200" kern="1200" dirty="0">
                <a:solidFill>
                  <a:schemeClr val="tx1"/>
                </a:solidFill>
                <a:effectLst/>
                <a:latin typeface="+mn-lt"/>
                <a:ea typeface="+mn-ea"/>
                <a:cs typeface="+mn-cs"/>
              </a:rPr>
              <a:t>To determine the best parameters from a specific application, the model should select parameters from a predefined potential parameters set which contains the number of parameters as well as their range.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 altLang="zh-CN" sz="1200" kern="1200" dirty="0">
                <a:solidFill>
                  <a:schemeClr val="tx1"/>
                </a:solidFill>
                <a:effectLst/>
                <a:latin typeface="+mn-lt"/>
                <a:ea typeface="+mn-ea"/>
                <a:cs typeface="+mn-cs"/>
              </a:rPr>
              <a:t>(click) We have two loss functions for the reward, one is </a:t>
            </a:r>
            <a:r>
              <a:rPr lang="en" altLang="zh-CN" sz="1200" i="1" kern="1200" dirty="0">
                <a:solidFill>
                  <a:schemeClr val="tx1"/>
                </a:solidFill>
                <a:effectLst/>
                <a:latin typeface="+mn-lt"/>
                <a:ea typeface="+mn-ea"/>
                <a:cs typeface="+mn-cs"/>
              </a:rPr>
              <a:t>Bandwidth Prediction Loss: </a:t>
            </a:r>
            <a:r>
              <a:rPr lang="en" altLang="zh-CN" sz="1200" kern="1200" dirty="0">
                <a:solidFill>
                  <a:schemeClr val="tx1"/>
                </a:solidFill>
                <a:effectLst/>
                <a:latin typeface="+mn-lt"/>
                <a:ea typeface="+mn-ea"/>
                <a:cs typeface="+mn-cs"/>
              </a:rPr>
              <a:t>The output parameters are expected to approximate the input required bandwidth. Another is </a:t>
            </a:r>
            <a:r>
              <a:rPr lang="en" altLang="zh-CN" sz="1200" i="1" kern="1200" dirty="0">
                <a:solidFill>
                  <a:schemeClr val="tx1"/>
                </a:solidFill>
                <a:effectLst/>
                <a:latin typeface="+mn-lt"/>
                <a:ea typeface="+mn-ea"/>
                <a:cs typeface="+mn-cs"/>
              </a:rPr>
              <a:t>Application Performance Loss: </a:t>
            </a:r>
            <a:r>
              <a:rPr lang="en" altLang="zh-CN" sz="1200" kern="1200" dirty="0">
                <a:solidFill>
                  <a:schemeClr val="tx1"/>
                </a:solidFill>
                <a:effectLst/>
                <a:latin typeface="+mn-lt"/>
                <a:ea typeface="+mn-ea"/>
                <a:cs typeface="+mn-cs"/>
              </a:rPr>
              <a:t>Not only should we consider the network condition, we should also care about application performance after adaption. We expect the analysis accuracy to reach 100%.</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 altLang="zh-CN" dirty="0"/>
          </a:p>
        </p:txBody>
      </p:sp>
      <p:sp>
        <p:nvSpPr>
          <p:cNvPr id="4" name="灯片编号占位符 3"/>
          <p:cNvSpPr>
            <a:spLocks noGrp="1"/>
          </p:cNvSpPr>
          <p:nvPr>
            <p:ph type="sldNum" sz="quarter" idx="5"/>
          </p:nvPr>
        </p:nvSpPr>
        <p:spPr/>
        <p:txBody>
          <a:bodyPr/>
          <a:lstStyle/>
          <a:p>
            <a:fld id="{3B6C2E09-E2B7-674B-81F1-AA8F68D14ED0}" type="slidenum">
              <a:rPr lang="en-US" smtClean="0"/>
              <a:t>10</a:t>
            </a:fld>
            <a:endParaRPr lang="en-US"/>
          </a:p>
        </p:txBody>
      </p:sp>
    </p:spTree>
    <p:extLst>
      <p:ext uri="{BB962C8B-B14F-4D97-AF65-F5344CB8AC3E}">
        <p14:creationId xmlns:p14="http://schemas.microsoft.com/office/powerpoint/2010/main" val="389611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 altLang="zh-CN" sz="1200" kern="1200" dirty="0">
                <a:solidFill>
                  <a:schemeClr val="tx1"/>
                </a:solidFill>
                <a:effectLst/>
                <a:latin typeface="+mn-lt"/>
                <a:ea typeface="+mn-ea"/>
                <a:cs typeface="+mn-cs"/>
              </a:rPr>
              <a:t>Runtime module serves as the integration of RL model and adaptive data streaming. Modules of runtime system as well as their interactions are shown in Fig 2. Deploying on IoT devices, runtime system first receives source data from external devices such as a video camera(up-left corner). When dataflow comes to the adaptation module, an adaptation will be executed using parameters generated by RL model(up-right corner). Then the adapted data will be sent to the edge server where analysis applications will be performed. Edge server not only receives data from IoT devices but also sends back throughput information which will be collected by runtime system to estimate current bandwidth. An internal bandwidth is maintained to memorize the current bandwidth. The trained RL model will receive internal bandwidth once it is updated to predict applicable parameters. </a:t>
            </a:r>
            <a:endParaRPr lang="en"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 altLang="zh-CN" dirty="0"/>
          </a:p>
        </p:txBody>
      </p:sp>
      <p:sp>
        <p:nvSpPr>
          <p:cNvPr id="4" name="灯片编号占位符 3"/>
          <p:cNvSpPr>
            <a:spLocks noGrp="1"/>
          </p:cNvSpPr>
          <p:nvPr>
            <p:ph type="sldNum" sz="quarter" idx="5"/>
          </p:nvPr>
        </p:nvSpPr>
        <p:spPr/>
        <p:txBody>
          <a:bodyPr/>
          <a:lstStyle/>
          <a:p>
            <a:fld id="{3B6C2E09-E2B7-674B-81F1-AA8F68D14ED0}" type="slidenum">
              <a:rPr lang="en-US" smtClean="0"/>
              <a:t>11</a:t>
            </a:fld>
            <a:endParaRPr lang="en-US"/>
          </a:p>
        </p:txBody>
      </p:sp>
    </p:spTree>
    <p:extLst>
      <p:ext uri="{BB962C8B-B14F-4D97-AF65-F5344CB8AC3E}">
        <p14:creationId xmlns:p14="http://schemas.microsoft.com/office/powerpoint/2010/main" val="1120946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 altLang="zh-CN" dirty="0"/>
              <a:t>So we evaluated three different applications.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 altLang="zh-CN" sz="1200" kern="1200" dirty="0">
                <a:solidFill>
                  <a:schemeClr val="tx1"/>
                </a:solidFill>
                <a:effectLst/>
                <a:latin typeface="+mn-lt"/>
                <a:ea typeface="+mn-ea"/>
                <a:cs typeface="+mn-cs"/>
              </a:rPr>
              <a:t>The pedestrian detection application aims at recognizing all the people in the image streamed by video surveillance system in a frame by frame manner. </a:t>
            </a:r>
            <a:endParaRPr lang="en"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 altLang="zh-CN" sz="1200" kern="1200" dirty="0">
                <a:solidFill>
                  <a:schemeClr val="tx1"/>
                </a:solidFill>
                <a:effectLst/>
                <a:latin typeface="+mn-lt"/>
                <a:ea typeface="+mn-ea"/>
                <a:cs typeface="+mn-cs"/>
              </a:rPr>
              <a:t>Autonomous vehicles detect all objects in their front cameras to choose the right path as well as avoid accidents.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 altLang="zh-CN" sz="1200" kern="1200" dirty="0">
                <a:solidFill>
                  <a:schemeClr val="tx1"/>
                </a:solidFill>
                <a:effectLst/>
                <a:latin typeface="+mn-lt"/>
                <a:ea typeface="+mn-ea"/>
                <a:cs typeface="+mn-cs"/>
              </a:rPr>
              <a:t>In Distributed Top-K application, the object is to collect the file names that is most frequently accessed on distributed servers. </a:t>
            </a:r>
            <a:endParaRPr lang="en"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 altLang="zh-CN" dirty="0"/>
          </a:p>
        </p:txBody>
      </p:sp>
      <p:sp>
        <p:nvSpPr>
          <p:cNvPr id="4" name="灯片编号占位符 3"/>
          <p:cNvSpPr>
            <a:spLocks noGrp="1"/>
          </p:cNvSpPr>
          <p:nvPr>
            <p:ph type="sldNum" sz="quarter" idx="5"/>
          </p:nvPr>
        </p:nvSpPr>
        <p:spPr/>
        <p:txBody>
          <a:bodyPr/>
          <a:lstStyle/>
          <a:p>
            <a:fld id="{3B6C2E09-E2B7-674B-81F1-AA8F68D14ED0}" type="slidenum">
              <a:rPr lang="en-US" smtClean="0"/>
              <a:t>12</a:t>
            </a:fld>
            <a:endParaRPr lang="en-US"/>
          </a:p>
        </p:txBody>
      </p:sp>
    </p:spTree>
    <p:extLst>
      <p:ext uri="{BB962C8B-B14F-4D97-AF65-F5344CB8AC3E}">
        <p14:creationId xmlns:p14="http://schemas.microsoft.com/office/powerpoint/2010/main" val="2621898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 altLang="zh-CN" sz="1200" kern="1200" dirty="0">
                <a:solidFill>
                  <a:schemeClr val="tx1"/>
                </a:solidFill>
                <a:effectLst/>
                <a:latin typeface="+mn-lt"/>
                <a:ea typeface="+mn-ea"/>
                <a:cs typeface="+mn-cs"/>
              </a:rPr>
              <a:t>Our experiment simulates the settings in a real production environment. We choose Raspberry 4 as our IoT device, which has 1.5GHz Quad core Cortex-A72 (ARM v8) 64-bit SoC and 4GB memory, running on Linux system. We use a personal computer(PC) with CPU of Intel i5-8500, GPU of Nvidia RTX 2070 to simulate edge server. We use 2.4 Gigahertz Wireless Local Area Network to connect the two devices, the max theoretical bandwidth is 100Mbps. </a:t>
            </a:r>
            <a:endParaRPr lang="en"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 altLang="zh-CN" sz="1200" kern="1200" dirty="0">
                <a:solidFill>
                  <a:schemeClr val="tx1"/>
                </a:solidFill>
                <a:effectLst/>
                <a:latin typeface="+mn-lt"/>
                <a:ea typeface="+mn-ea"/>
                <a:cs typeface="+mn-cs"/>
              </a:rPr>
              <a:t>RL-Adapt chooses the Deep Deterministic Policy Gradient model as our interior reinforcement learning engine. Both our actor and critic neural network are fully connected which adopts two hidden layers of 128 units. Actor network is responsible for action inference, thus the output layer is activated by tanh multiply 0.5 in order to cast values to [−0.5, 0.5]. Other layers are activated by ReLU6 function. The optimizer is Adam [17], with the learning rate of 0.001 and decay rate of 0.99. The batch size default is 64. The standard deviation for action space exploration is set to 0.2. Input bandwidth is cast to [0, 1], with a bandwidth baseline of 160. Output actions added with noise are clipped to [−0.5,0.5], then casting to real action range. The trained weights occupy about 70K bytes of space. </a:t>
            </a:r>
            <a:endParaRPr lang="en"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 altLang="zh-CN" dirty="0"/>
          </a:p>
        </p:txBody>
      </p:sp>
      <p:sp>
        <p:nvSpPr>
          <p:cNvPr id="4" name="灯片编号占位符 3"/>
          <p:cNvSpPr>
            <a:spLocks noGrp="1"/>
          </p:cNvSpPr>
          <p:nvPr>
            <p:ph type="sldNum" sz="quarter" idx="5"/>
          </p:nvPr>
        </p:nvSpPr>
        <p:spPr/>
        <p:txBody>
          <a:bodyPr/>
          <a:lstStyle/>
          <a:p>
            <a:fld id="{3B6C2E09-E2B7-674B-81F1-AA8F68D14ED0}" type="slidenum">
              <a:rPr lang="en-US" smtClean="0"/>
              <a:t>13</a:t>
            </a:fld>
            <a:endParaRPr lang="en-US"/>
          </a:p>
        </p:txBody>
      </p:sp>
    </p:spTree>
    <p:extLst>
      <p:ext uri="{BB962C8B-B14F-4D97-AF65-F5344CB8AC3E}">
        <p14:creationId xmlns:p14="http://schemas.microsoft.com/office/powerpoint/2010/main" val="3636939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 altLang="zh-CN" dirty="0"/>
          </a:p>
        </p:txBody>
      </p:sp>
      <p:sp>
        <p:nvSpPr>
          <p:cNvPr id="4" name="灯片编号占位符 3"/>
          <p:cNvSpPr>
            <a:spLocks noGrp="1"/>
          </p:cNvSpPr>
          <p:nvPr>
            <p:ph type="sldNum" sz="quarter" idx="5"/>
          </p:nvPr>
        </p:nvSpPr>
        <p:spPr/>
        <p:txBody>
          <a:bodyPr/>
          <a:lstStyle/>
          <a:p>
            <a:fld id="{3B6C2E09-E2B7-674B-81F1-AA8F68D14ED0}" type="slidenum">
              <a:rPr lang="en-US" smtClean="0"/>
              <a:t>14</a:t>
            </a:fld>
            <a:endParaRPr lang="en-US"/>
          </a:p>
        </p:txBody>
      </p:sp>
    </p:spTree>
    <p:extLst>
      <p:ext uri="{BB962C8B-B14F-4D97-AF65-F5344CB8AC3E}">
        <p14:creationId xmlns:p14="http://schemas.microsoft.com/office/powerpoint/2010/main" val="39146955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 altLang="zh-CN" sz="1200" kern="1200" dirty="0">
                <a:solidFill>
                  <a:schemeClr val="tx1"/>
                </a:solidFill>
                <a:effectLst/>
                <a:latin typeface="+mn-lt"/>
                <a:ea typeface="+mn-ea"/>
                <a:cs typeface="+mn-cs"/>
              </a:rPr>
              <a:t>In order to verify the performance of RL-Adapt, we’ve conducted evaluations in three different aspects. First, we con- sider the </a:t>
            </a:r>
            <a:r>
              <a:rPr lang="en" altLang="zh-CN" sz="1200" b="0" kern="1200" dirty="0">
                <a:solidFill>
                  <a:schemeClr val="tx1"/>
                </a:solidFill>
                <a:effectLst/>
                <a:latin typeface="+mn-lt"/>
                <a:ea typeface="+mn-ea"/>
                <a:cs typeface="+mn-cs"/>
              </a:rPr>
              <a:t>Policy Accuracy Evaluation</a:t>
            </a:r>
            <a:r>
              <a:rPr lang="en" altLang="zh-CN" sz="1200" kern="1200" dirty="0">
                <a:solidFill>
                  <a:schemeClr val="tx1"/>
                </a:solidFill>
                <a:effectLst/>
                <a:latin typeface="+mn-lt"/>
                <a:ea typeface="+mn-ea"/>
                <a:cs typeface="+mn-cs"/>
              </a:rPr>
              <a:t>, aiming at comparing the accuracy of policies under the same network bandwidth. </a:t>
            </a:r>
            <a:endParaRPr lang="en"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 altLang="zh-CN" sz="1200" kern="1200" dirty="0">
                <a:solidFill>
                  <a:schemeClr val="tx1"/>
                </a:solidFill>
                <a:effectLst/>
                <a:latin typeface="+mn-lt"/>
                <a:ea typeface="+mn-ea"/>
                <a:cs typeface="+mn-cs"/>
              </a:rPr>
              <a:t>As we can see in the Fig. 3, for every bandwidth from 0Mbps to 30Mbps, the accuracy of RL-</a:t>
            </a:r>
            <a:r>
              <a:rPr lang="en" altLang="zh-CN" sz="1200" kern="1200" dirty="0" err="1">
                <a:solidFill>
                  <a:schemeClr val="tx1"/>
                </a:solidFill>
                <a:effectLst/>
                <a:latin typeface="+mn-lt"/>
                <a:ea typeface="+mn-ea"/>
                <a:cs typeface="+mn-cs"/>
              </a:rPr>
              <a:t>Adapt’s</a:t>
            </a:r>
            <a:r>
              <a:rPr lang="en" altLang="zh-CN" sz="1200" kern="1200" dirty="0">
                <a:solidFill>
                  <a:schemeClr val="tx1"/>
                </a:solidFill>
                <a:effectLst/>
                <a:latin typeface="+mn-lt"/>
                <a:ea typeface="+mn-ea"/>
                <a:cs typeface="+mn-cs"/>
              </a:rPr>
              <a:t> policy is higher than the accuracy of </a:t>
            </a:r>
            <a:r>
              <a:rPr lang="en" altLang="zh-CN" sz="1200" kern="1200" dirty="0" err="1">
                <a:solidFill>
                  <a:schemeClr val="tx1"/>
                </a:solidFill>
                <a:effectLst/>
                <a:latin typeface="+mn-lt"/>
                <a:ea typeface="+mn-ea"/>
                <a:cs typeface="+mn-cs"/>
              </a:rPr>
              <a:t>AWStream’s</a:t>
            </a:r>
            <a:r>
              <a:rPr lang="en" altLang="zh-CN" sz="1200" kern="1200" dirty="0">
                <a:solidFill>
                  <a:schemeClr val="tx1"/>
                </a:solidFill>
                <a:effectLst/>
                <a:latin typeface="+mn-lt"/>
                <a:ea typeface="+mn-ea"/>
                <a:cs typeface="+mn-cs"/>
              </a:rPr>
              <a:t> policy. </a:t>
            </a:r>
            <a:endParaRPr lang="en"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 altLang="zh-CN" sz="1200" kern="1200" dirty="0">
                <a:solidFill>
                  <a:schemeClr val="tx1"/>
                </a:solidFill>
                <a:effectLst/>
                <a:latin typeface="+mn-lt"/>
                <a:ea typeface="+mn-ea"/>
                <a:cs typeface="+mn-cs"/>
              </a:rPr>
              <a:t>On the other hand, the grey scatters are policies that </a:t>
            </a:r>
            <a:r>
              <a:rPr lang="en" altLang="zh-CN" sz="1200" kern="1200" dirty="0" err="1">
                <a:solidFill>
                  <a:schemeClr val="tx1"/>
                </a:solidFill>
                <a:effectLst/>
                <a:latin typeface="+mn-lt"/>
                <a:ea typeface="+mn-ea"/>
                <a:cs typeface="+mn-cs"/>
              </a:rPr>
              <a:t>AWStream</a:t>
            </a:r>
            <a:r>
              <a:rPr lang="en" altLang="zh-CN" sz="1200" kern="1200" dirty="0">
                <a:solidFill>
                  <a:schemeClr val="tx1"/>
                </a:solidFill>
                <a:effectLst/>
                <a:latin typeface="+mn-lt"/>
                <a:ea typeface="+mn-ea"/>
                <a:cs typeface="+mn-cs"/>
              </a:rPr>
              <a:t> drops, wasted. Instead of wasting ”unworkable” cases, RL model takes advantage of those cases to guide improved policies. Each time, RL model stores its current policy and tries to find a behavior to maximize its reward as well as to judge whether its current behavior lies in the circle of a good reward.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 altLang="zh-CN" sz="1200" kern="1200" dirty="0">
                <a:solidFill>
                  <a:schemeClr val="tx1"/>
                </a:solidFill>
                <a:effectLst/>
                <a:latin typeface="+mn-lt"/>
                <a:ea typeface="+mn-ea"/>
                <a:cs typeface="+mn-cs"/>
              </a:rPr>
              <a:t>why </a:t>
            </a:r>
            <a:r>
              <a:rPr lang="en" altLang="zh-CN" sz="1200" kern="1200" dirty="0" err="1">
                <a:solidFill>
                  <a:schemeClr val="tx1"/>
                </a:solidFill>
                <a:effectLst/>
                <a:latin typeface="+mn-lt"/>
                <a:ea typeface="+mn-ea"/>
                <a:cs typeface="+mn-cs"/>
              </a:rPr>
              <a:t>awstream</a:t>
            </a:r>
            <a:r>
              <a:rPr lang="en" altLang="zh-CN" sz="1200" kern="1200" dirty="0">
                <a:solidFill>
                  <a:schemeClr val="tx1"/>
                </a:solidFill>
                <a:effectLst/>
                <a:latin typeface="+mn-lt"/>
                <a:ea typeface="+mn-ea"/>
                <a:cs typeface="+mn-cs"/>
              </a:rPr>
              <a:t> drops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 altLang="zh-CN" sz="1200" kern="1200" dirty="0">
                <a:solidFill>
                  <a:schemeClr val="tx1"/>
                </a:solidFill>
                <a:effectLst/>
                <a:latin typeface="+mn-lt"/>
                <a:ea typeface="+mn-ea"/>
                <a:cs typeface="+mn-cs"/>
              </a:rPr>
              <a:t>We take Detection in Autopilot cars for an example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 altLang="zh-CN" dirty="0"/>
          </a:p>
        </p:txBody>
      </p:sp>
      <p:sp>
        <p:nvSpPr>
          <p:cNvPr id="4" name="灯片编号占位符 3"/>
          <p:cNvSpPr>
            <a:spLocks noGrp="1"/>
          </p:cNvSpPr>
          <p:nvPr>
            <p:ph type="sldNum" sz="quarter" idx="5"/>
          </p:nvPr>
        </p:nvSpPr>
        <p:spPr/>
        <p:txBody>
          <a:bodyPr/>
          <a:lstStyle/>
          <a:p>
            <a:fld id="{3B6C2E09-E2B7-674B-81F1-AA8F68D14ED0}" type="slidenum">
              <a:rPr lang="en-US" smtClean="0"/>
              <a:t>15</a:t>
            </a:fld>
            <a:endParaRPr lang="en-US"/>
          </a:p>
        </p:txBody>
      </p:sp>
    </p:spTree>
    <p:extLst>
      <p:ext uri="{BB962C8B-B14F-4D97-AF65-F5344CB8AC3E}">
        <p14:creationId xmlns:p14="http://schemas.microsoft.com/office/powerpoint/2010/main" val="4081720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 altLang="zh-CN" sz="1200" kern="1200" dirty="0">
                <a:solidFill>
                  <a:schemeClr val="tx1"/>
                </a:solidFill>
                <a:effectLst/>
                <a:latin typeface="+mn-lt"/>
                <a:ea typeface="+mn-ea"/>
                <a:cs typeface="+mn-cs"/>
              </a:rPr>
              <a:t>Among all three systems, </a:t>
            </a:r>
            <a:r>
              <a:rPr lang="en" altLang="zh-CN" sz="1200" kern="1200" dirty="0" err="1">
                <a:solidFill>
                  <a:schemeClr val="tx1"/>
                </a:solidFill>
                <a:effectLst/>
                <a:latin typeface="+mn-lt"/>
                <a:ea typeface="+mn-ea"/>
                <a:cs typeface="+mn-cs"/>
              </a:rPr>
              <a:t>JetStream</a:t>
            </a:r>
            <a:r>
              <a:rPr lang="en" altLang="zh-CN" sz="1200" kern="1200" dirty="0">
                <a:solidFill>
                  <a:schemeClr val="tx1"/>
                </a:solidFill>
                <a:effectLst/>
                <a:latin typeface="+mn-lt"/>
                <a:ea typeface="+mn-ea"/>
                <a:cs typeface="+mn-cs"/>
              </a:rPr>
              <a:t> shows the worst adaptability due to a relatively high accuracy drop. For the other two systems, RL-Adapt has better accuracy than </a:t>
            </a:r>
            <a:r>
              <a:rPr lang="en" altLang="zh-CN" sz="1200" kern="1200" dirty="0" err="1">
                <a:solidFill>
                  <a:schemeClr val="tx1"/>
                </a:solidFill>
                <a:effectLst/>
                <a:latin typeface="+mn-lt"/>
                <a:ea typeface="+mn-ea"/>
                <a:cs typeface="+mn-cs"/>
              </a:rPr>
              <a:t>AWStream</a:t>
            </a:r>
            <a:r>
              <a:rPr lang="en" altLang="zh-CN" sz="1200" kern="1200" dirty="0">
                <a:solidFill>
                  <a:schemeClr val="tx1"/>
                </a:solidFill>
                <a:effectLst/>
                <a:latin typeface="+mn-lt"/>
                <a:ea typeface="+mn-ea"/>
                <a:cs typeface="+mn-cs"/>
              </a:rPr>
              <a:t> and suffers less latency overhead at the same time point. </a:t>
            </a:r>
            <a:endParaRPr lang="en"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 altLang="zh-CN" sz="1200" kern="1200" dirty="0">
                <a:solidFill>
                  <a:schemeClr val="tx1"/>
                </a:solidFill>
                <a:effectLst/>
                <a:latin typeface="+mn-lt"/>
                <a:ea typeface="+mn-ea"/>
                <a:cs typeface="+mn-cs"/>
              </a:rPr>
              <a:t>Both the policy accuracy and policy granularity determine the performance of runtime system. A high policy accuracy ensures the application achieve little- influenced performance under limited bandwidth. On the other hand, a small-pieced policy granularity grants runtime system more swiftness to switch to a higher-bandwidth policy when there are enough network resources.</a:t>
            </a:r>
            <a:endParaRPr lang="en" altLang="zh-CN" dirty="0"/>
          </a:p>
        </p:txBody>
      </p:sp>
      <p:sp>
        <p:nvSpPr>
          <p:cNvPr id="4" name="灯片编号占位符 3"/>
          <p:cNvSpPr>
            <a:spLocks noGrp="1"/>
          </p:cNvSpPr>
          <p:nvPr>
            <p:ph type="sldNum" sz="quarter" idx="5"/>
          </p:nvPr>
        </p:nvSpPr>
        <p:spPr/>
        <p:txBody>
          <a:bodyPr/>
          <a:lstStyle/>
          <a:p>
            <a:fld id="{3B6C2E09-E2B7-674B-81F1-AA8F68D14ED0}" type="slidenum">
              <a:rPr lang="en-US" smtClean="0"/>
              <a:t>16</a:t>
            </a:fld>
            <a:endParaRPr lang="en-US"/>
          </a:p>
        </p:txBody>
      </p:sp>
    </p:spTree>
    <p:extLst>
      <p:ext uri="{BB962C8B-B14F-4D97-AF65-F5344CB8AC3E}">
        <p14:creationId xmlns:p14="http://schemas.microsoft.com/office/powerpoint/2010/main" val="311670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 altLang="zh-CN" sz="1200" kern="1200" dirty="0">
                <a:solidFill>
                  <a:schemeClr val="tx1"/>
                </a:solidFill>
                <a:effectLst/>
                <a:latin typeface="+mn-lt"/>
                <a:ea typeface="+mn-ea"/>
                <a:cs typeface="+mn-cs"/>
              </a:rPr>
              <a:t>Quality of Experience(</a:t>
            </a:r>
            <a:r>
              <a:rPr lang="en" altLang="zh-CN" sz="1200" kern="1200" dirty="0" err="1">
                <a:solidFill>
                  <a:schemeClr val="tx1"/>
                </a:solidFill>
                <a:effectLst/>
                <a:latin typeface="+mn-lt"/>
                <a:ea typeface="+mn-ea"/>
                <a:cs typeface="+mn-cs"/>
              </a:rPr>
              <a:t>QoE</a:t>
            </a:r>
            <a:r>
              <a:rPr lang="en" altLang="zh-CN" sz="1200" kern="1200" dirty="0">
                <a:solidFill>
                  <a:schemeClr val="tx1"/>
                </a:solidFill>
                <a:effectLst/>
                <a:latin typeface="+mn-lt"/>
                <a:ea typeface="+mn-ea"/>
                <a:cs typeface="+mn-cs"/>
              </a:rPr>
              <a:t>) is a comprehensive index to indicate the overall performance of a particular task at a certain moment. We calculate our </a:t>
            </a:r>
            <a:r>
              <a:rPr lang="en" altLang="zh-CN" sz="1200" kern="1200" dirty="0" err="1">
                <a:solidFill>
                  <a:schemeClr val="tx1"/>
                </a:solidFill>
                <a:effectLst/>
                <a:latin typeface="+mn-lt"/>
                <a:ea typeface="+mn-ea"/>
                <a:cs typeface="+mn-cs"/>
              </a:rPr>
              <a:t>QoE</a:t>
            </a:r>
            <a:r>
              <a:rPr lang="en" altLang="zh-CN" sz="1200" kern="1200" dirty="0">
                <a:solidFill>
                  <a:schemeClr val="tx1"/>
                </a:solidFill>
                <a:effectLst/>
                <a:latin typeface="+mn-lt"/>
                <a:ea typeface="+mn-ea"/>
                <a:cs typeface="+mn-cs"/>
              </a:rPr>
              <a:t> values in the following way: </a:t>
            </a:r>
            <a:endParaRPr lang="en"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 altLang="zh-CN" sz="1200" kern="1200" dirty="0">
                <a:solidFill>
                  <a:schemeClr val="tx1"/>
                </a:solidFill>
                <a:effectLst/>
                <a:latin typeface="+mn-lt"/>
                <a:ea typeface="+mn-ea"/>
                <a:cs typeface="+mn-cs"/>
              </a:rPr>
              <a:t>In our experiment, </a:t>
            </a:r>
            <a:r>
              <a:rPr lang="el-GR" altLang="zh-CN" sz="1200" kern="1200" dirty="0">
                <a:solidFill>
                  <a:schemeClr val="tx1"/>
                </a:solidFill>
                <a:effectLst/>
                <a:latin typeface="+mn-lt"/>
                <a:ea typeface="+mn-ea"/>
                <a:cs typeface="+mn-cs"/>
              </a:rPr>
              <a:t>τ </a:t>
            </a:r>
            <a:r>
              <a:rPr lang="en" altLang="zh-CN" sz="1200" kern="1200" dirty="0">
                <a:solidFill>
                  <a:schemeClr val="tx1"/>
                </a:solidFill>
                <a:effectLst/>
                <a:latin typeface="+mn-lt"/>
                <a:ea typeface="+mn-ea"/>
                <a:cs typeface="+mn-cs"/>
              </a:rPr>
              <a:t>is set to 0.5 to show the impact to accuracy more clearly. Our results show that RL-Adapt out- performs the state-of-the-art scheme, with 20% improvements on average </a:t>
            </a:r>
            <a:r>
              <a:rPr lang="en" altLang="zh-CN" sz="1200" kern="1200" dirty="0" err="1">
                <a:solidFill>
                  <a:schemeClr val="tx1"/>
                </a:solidFill>
                <a:effectLst/>
                <a:latin typeface="+mn-lt"/>
                <a:ea typeface="+mn-ea"/>
                <a:cs typeface="+mn-cs"/>
              </a:rPr>
              <a:t>QoE</a:t>
            </a:r>
            <a:r>
              <a:rPr lang="en" altLang="zh-CN" sz="1200" kern="1200" dirty="0">
                <a:solidFill>
                  <a:schemeClr val="tx1"/>
                </a:solidFill>
                <a:effectLst/>
                <a:latin typeface="+mn-lt"/>
                <a:ea typeface="+mn-ea"/>
                <a:cs typeface="+mn-cs"/>
              </a:rPr>
              <a:t>. </a:t>
            </a:r>
            <a:endParaRPr lang="en"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 altLang="zh-CN" dirty="0"/>
          </a:p>
        </p:txBody>
      </p:sp>
      <p:sp>
        <p:nvSpPr>
          <p:cNvPr id="4" name="灯片编号占位符 3"/>
          <p:cNvSpPr>
            <a:spLocks noGrp="1"/>
          </p:cNvSpPr>
          <p:nvPr>
            <p:ph type="sldNum" sz="quarter" idx="5"/>
          </p:nvPr>
        </p:nvSpPr>
        <p:spPr/>
        <p:txBody>
          <a:bodyPr/>
          <a:lstStyle/>
          <a:p>
            <a:fld id="{3B6C2E09-E2B7-674B-81F1-AA8F68D14ED0}" type="slidenum">
              <a:rPr lang="en-US" smtClean="0"/>
              <a:t>17</a:t>
            </a:fld>
            <a:endParaRPr lang="en-US"/>
          </a:p>
        </p:txBody>
      </p:sp>
    </p:spTree>
    <p:extLst>
      <p:ext uri="{BB962C8B-B14F-4D97-AF65-F5344CB8AC3E}">
        <p14:creationId xmlns:p14="http://schemas.microsoft.com/office/powerpoint/2010/main" val="844924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 altLang="zh-CN" dirty="0"/>
          </a:p>
        </p:txBody>
      </p:sp>
      <p:sp>
        <p:nvSpPr>
          <p:cNvPr id="4" name="灯片编号占位符 3"/>
          <p:cNvSpPr>
            <a:spLocks noGrp="1"/>
          </p:cNvSpPr>
          <p:nvPr>
            <p:ph type="sldNum" sz="quarter" idx="5"/>
          </p:nvPr>
        </p:nvSpPr>
        <p:spPr/>
        <p:txBody>
          <a:bodyPr/>
          <a:lstStyle/>
          <a:p>
            <a:fld id="{3B6C2E09-E2B7-674B-81F1-AA8F68D14ED0}" type="slidenum">
              <a:rPr lang="en-US" smtClean="0"/>
              <a:t>18</a:t>
            </a:fld>
            <a:endParaRPr lang="en-US"/>
          </a:p>
        </p:txBody>
      </p:sp>
    </p:spTree>
    <p:extLst>
      <p:ext uri="{BB962C8B-B14F-4D97-AF65-F5344CB8AC3E}">
        <p14:creationId xmlns:p14="http://schemas.microsoft.com/office/powerpoint/2010/main" val="2601374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 altLang="zh-CN" sz="1200" kern="1200" dirty="0">
                <a:solidFill>
                  <a:schemeClr val="tx1"/>
                </a:solidFill>
                <a:effectLst/>
                <a:latin typeface="+mn-lt"/>
                <a:ea typeface="+mn-ea"/>
                <a:cs typeface="+mn-cs"/>
              </a:rPr>
              <a:t>We present RL-Adapt, an adaptive IoT streaming system that generates adaption policies using reinforcement learning (RL) and provides declarative APIs for efficient development. Unlike existing adaptive streaming systems that use fixed adaption policies or inaccurate system models, RL-Adapt trains a neural network model that learns optimal policy decision from observations and interactions. At runtime, RL- Adapt decides the optimal policy based on the estimation of current network bandwidth. We implement the prototype of RL-Adapt and evaluate its performance extensively on three representative real-world IoT applications. Our results show that RL-Adapt outperforms the state-of-the-art scheme, with 20% improvements on average </a:t>
            </a:r>
            <a:r>
              <a:rPr lang="en" altLang="zh-CN" sz="1200" kern="1200" dirty="0" err="1">
                <a:solidFill>
                  <a:schemeClr val="tx1"/>
                </a:solidFill>
                <a:effectLst/>
                <a:latin typeface="+mn-lt"/>
                <a:ea typeface="+mn-ea"/>
                <a:cs typeface="+mn-cs"/>
              </a:rPr>
              <a:t>QoE</a:t>
            </a:r>
            <a:r>
              <a:rPr lang="en" altLang="zh-CN" sz="1200" kern="1200" dirty="0">
                <a:solidFill>
                  <a:schemeClr val="tx1"/>
                </a:solidFill>
                <a:effectLst/>
                <a:latin typeface="+mn-lt"/>
                <a:ea typeface="+mn-ea"/>
                <a:cs typeface="+mn-cs"/>
              </a:rPr>
              <a: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en-US" altLang="zh-CN" sz="1200" dirty="0">
                <a:latin typeface="+mn-lt"/>
              </a:rPr>
              <a:t>For more questions Contact </a:t>
            </a:r>
            <a:r>
              <a:rPr kumimoji="1" lang="en-US" altLang="zh-CN" sz="1200" dirty="0" err="1">
                <a:latin typeface="+mn-lt"/>
              </a:rPr>
              <a:t>Bonan</a:t>
            </a:r>
            <a:r>
              <a:rPr kumimoji="1" lang="en-US" altLang="zh-CN" sz="1200" dirty="0">
                <a:latin typeface="+mn-lt"/>
              </a:rPr>
              <a:t> Shen</a:t>
            </a:r>
          </a:p>
        </p:txBody>
      </p:sp>
      <p:sp>
        <p:nvSpPr>
          <p:cNvPr id="4" name="灯片编号占位符 3"/>
          <p:cNvSpPr>
            <a:spLocks noGrp="1"/>
          </p:cNvSpPr>
          <p:nvPr>
            <p:ph type="sldNum" sz="quarter" idx="5"/>
          </p:nvPr>
        </p:nvSpPr>
        <p:spPr/>
        <p:txBody>
          <a:bodyPr/>
          <a:lstStyle/>
          <a:p>
            <a:fld id="{3B6C2E09-E2B7-674B-81F1-AA8F68D14ED0}" type="slidenum">
              <a:rPr lang="en-US" smtClean="0"/>
              <a:t>19</a:t>
            </a:fld>
            <a:endParaRPr lang="en-US"/>
          </a:p>
        </p:txBody>
      </p:sp>
    </p:spTree>
    <p:extLst>
      <p:ext uri="{BB962C8B-B14F-4D97-AF65-F5344CB8AC3E}">
        <p14:creationId xmlns:p14="http://schemas.microsoft.com/office/powerpoint/2010/main" val="3358482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a:t>Recent years have witnessed a rapid increase in the number of IoT devices, one form of evidence is in the global mobile machine to machine growth. Globally, mobile machine-to-machine connections will grow from 1.2 billion in 2018 to 4.4 billion by 2023, it is a 30 percent CAGR—nearly four-fold growth.</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 altLang="zh-CN" sz="1200" dirty="0"/>
              <a:t>(Click) Besides, Cisco estimates that by 2023 half of the networked devices will be IoT devices.</a:t>
            </a:r>
          </a:p>
        </p:txBody>
      </p:sp>
      <p:sp>
        <p:nvSpPr>
          <p:cNvPr id="4" name="Slide Number Placeholder 3"/>
          <p:cNvSpPr>
            <a:spLocks noGrp="1"/>
          </p:cNvSpPr>
          <p:nvPr>
            <p:ph type="sldNum" sz="quarter" idx="10"/>
          </p:nvPr>
        </p:nvSpPr>
        <p:spPr/>
        <p:txBody>
          <a:bodyPr/>
          <a:lstStyle/>
          <a:p>
            <a:fld id="{3B6C2E09-E2B7-674B-81F1-AA8F68D14ED0}" type="slidenum">
              <a:rPr lang="en-US" smtClean="0"/>
              <a:t>2</a:t>
            </a:fld>
            <a:endParaRPr lang="en-US"/>
          </a:p>
        </p:txBody>
      </p:sp>
    </p:spTree>
    <p:extLst>
      <p:ext uri="{BB962C8B-B14F-4D97-AF65-F5344CB8AC3E}">
        <p14:creationId xmlns:p14="http://schemas.microsoft.com/office/powerpoint/2010/main" val="30603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 altLang="zh-CN" sz="1100" kern="1200" dirty="0">
                <a:solidFill>
                  <a:schemeClr val="tx1"/>
                </a:solidFill>
                <a:effectLst/>
                <a:latin typeface="+mn-lt"/>
                <a:ea typeface="+mn-ea"/>
                <a:cs typeface="+mn-cs"/>
              </a:rPr>
              <a:t>As a result, many advanced IoT streaming analytic applications have emerged to adapt to highly increased data streams.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 altLang="zh-CN" sz="1100" kern="1200" dirty="0">
                <a:solidFill>
                  <a:schemeClr val="tx1"/>
                </a:solidFill>
                <a:effectLst/>
                <a:latin typeface="+mn-lt"/>
                <a:ea typeface="+mn-ea"/>
                <a:cs typeface="+mn-cs"/>
              </a:rPr>
              <a:t>For example </a:t>
            </a:r>
            <a:r>
              <a:rPr kumimoji="1" lang="en-US" altLang="zh-CN" sz="1100" dirty="0"/>
              <a:t>AI-Based Video Surveillance</a:t>
            </a:r>
            <a:r>
              <a:rPr kumimoji="1" lang="en" altLang="zh-CN" sz="1100" dirty="0"/>
              <a:t> </a:t>
            </a:r>
            <a:r>
              <a:rPr lang="en" altLang="zh-CN" sz="1100" kern="1200" dirty="0">
                <a:solidFill>
                  <a:schemeClr val="tx1"/>
                </a:solidFill>
                <a:effectLst/>
                <a:latin typeface="+mn-lt"/>
                <a:ea typeface="+mn-ea"/>
                <a:cs typeface="+mn-cs"/>
              </a:rPr>
              <a:t>will be deployed everywhere in the streets, at train stations, workplaces, factories </a:t>
            </a:r>
            <a:r>
              <a:rPr kumimoji="1" lang="en-US" altLang="zh-CN" sz="1100" kern="1200" dirty="0">
                <a:solidFill>
                  <a:schemeClr val="tx1"/>
                </a:solidFill>
                <a:effectLst/>
                <a:latin typeface="+mn-lt"/>
                <a:ea typeface="+mn-ea"/>
                <a:cs typeface="+mn-cs"/>
              </a:rPr>
              <a:t>in the future.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 altLang="zh-CN" sz="1100" dirty="0"/>
              <a:t>(Click) </a:t>
            </a:r>
            <a:r>
              <a:rPr kumimoji="1" lang="en-US" altLang="zh-CN" sz="1100" dirty="0"/>
              <a:t>Augmented Reality in City is going to help travelers getting familiar with a new city very in a intuitively approach.</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 altLang="zh-CN" sz="1100" dirty="0"/>
              <a:t>(Click) </a:t>
            </a:r>
            <a:r>
              <a:rPr kumimoji="1" lang="en-US" altLang="zh-CN" sz="1100" dirty="0"/>
              <a:t>Intelligent Log Analysis will provide immediate analysis reports for network manager to do better decisions.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 altLang="zh-CN" sz="1100" dirty="0"/>
              <a:t>(Click) </a:t>
            </a:r>
            <a:r>
              <a:rPr kumimoji="1" lang="en-US" altLang="zh-CN" sz="1100" dirty="0"/>
              <a:t>And </a:t>
            </a:r>
            <a:r>
              <a:rPr lang="zh-CN" altLang="en-US" sz="1100" dirty="0"/>
              <a:t>Vehicular cloud applications</a:t>
            </a:r>
            <a:r>
              <a:rPr lang="en-US" altLang="zh-CN" sz="1100" dirty="0"/>
              <a:t> allow vehicles to interact and collaborate with each other, to sense the environment, process the data, propagate the results and, more generally share resources.</a:t>
            </a:r>
            <a:endParaRPr lang="zh-CN" altLang="en-US" sz="1100" dirty="0"/>
          </a:p>
        </p:txBody>
      </p:sp>
      <p:sp>
        <p:nvSpPr>
          <p:cNvPr id="4" name="灯片编号占位符 3"/>
          <p:cNvSpPr>
            <a:spLocks noGrp="1"/>
          </p:cNvSpPr>
          <p:nvPr>
            <p:ph type="sldNum" sz="quarter" idx="5"/>
          </p:nvPr>
        </p:nvSpPr>
        <p:spPr/>
        <p:txBody>
          <a:bodyPr/>
          <a:lstStyle/>
          <a:p>
            <a:fld id="{3B6C2E09-E2B7-674B-81F1-AA8F68D14ED0}" type="slidenum">
              <a:rPr lang="en-US" smtClean="0"/>
              <a:t>3</a:t>
            </a:fld>
            <a:endParaRPr lang="en-US"/>
          </a:p>
        </p:txBody>
      </p:sp>
    </p:spTree>
    <p:extLst>
      <p:ext uri="{BB962C8B-B14F-4D97-AF65-F5344CB8AC3E}">
        <p14:creationId xmlns:p14="http://schemas.microsoft.com/office/powerpoint/2010/main" val="3709294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 altLang="zh-CN" sz="1200" kern="1200" dirty="0">
                <a:solidFill>
                  <a:schemeClr val="tx1"/>
                </a:solidFill>
                <a:effectLst/>
                <a:latin typeface="+mn-lt"/>
                <a:ea typeface="+mn-ea"/>
                <a:cs typeface="+mn-cs"/>
              </a:rPr>
              <a:t>So Analyzing data streams in a timely and resource-efficient manner is of critical importance, but current IoT Stream applications is not able to load huge volume of data in real time.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en" altLang="zh-CN" sz="1200" kern="1200" dirty="0">
                <a:solidFill>
                  <a:schemeClr val="tx1"/>
                </a:solidFill>
                <a:effectLst/>
                <a:latin typeface="+mn-lt"/>
                <a:ea typeface="+mn-ea"/>
                <a:cs typeface="+mn-cs"/>
              </a:rPr>
              <a:t>For Video Surveillance cameras, each camera requires 178Mbps for streaming a 1080p, 30fps video.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en" altLang="zh-CN" sz="1200" kern="1200" dirty="0">
                <a:solidFill>
                  <a:schemeClr val="tx1"/>
                </a:solidFill>
                <a:effectLst/>
                <a:latin typeface="+mn-lt"/>
                <a:ea typeface="+mn-ea"/>
                <a:cs typeface="+mn-cs"/>
              </a:rPr>
              <a:t>For Augmented Reality Applications, </a:t>
            </a:r>
            <a:r>
              <a:rPr lang="en" altLang="zh-CN" sz="1200" kern="1200" dirty="0">
                <a:solidFill>
                  <a:schemeClr val="tx1"/>
                </a:solidFill>
                <a:effectLst/>
                <a:latin typeface="+mn-lt"/>
                <a:ea typeface="+mn-ea"/>
                <a:cs typeface="+mn-cs"/>
              </a:rPr>
              <a:t>typical AR applications usually have a high frame rate and require less than 25ms motion-to-photon latency.</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 altLang="zh-CN" sz="1200" kern="1200" dirty="0">
                <a:solidFill>
                  <a:schemeClr val="tx1"/>
                </a:solidFill>
                <a:effectLst/>
                <a:latin typeface="+mn-lt"/>
                <a:ea typeface="+mn-ea"/>
                <a:cs typeface="+mn-cs"/>
              </a:rPr>
              <a:t>For </a:t>
            </a:r>
            <a:r>
              <a:rPr lang="en-US" altLang="zh-CN" dirty="0"/>
              <a:t>Machine Logs, today’s big internet companies generate huge amount of data in real time.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dirty="0"/>
              <a:t>For Automatous Cars, it is estimated that each car generate more than 300 TB of data per year.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en" altLang="zh-CN" sz="1200" kern="1200" dirty="0">
                <a:solidFill>
                  <a:schemeClr val="tx1"/>
                </a:solidFill>
                <a:effectLst/>
                <a:latin typeface="+mn-lt"/>
                <a:ea typeface="+mn-ea"/>
                <a:cs typeface="+mn-cs"/>
              </a:rPr>
              <a:t>(click) So here comes the question, </a:t>
            </a:r>
            <a:r>
              <a:rPr lang="en" altLang="zh-CN" b="0" dirty="0"/>
              <a:t>How can we analyze data streams in a timely and resource-efficient manner? This depends on both the upload ability of IoT Devices and the computing ability of cloud processing devices.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a:p>
        </p:txBody>
      </p:sp>
      <p:sp>
        <p:nvSpPr>
          <p:cNvPr id="4" name="灯片编号占位符 3"/>
          <p:cNvSpPr>
            <a:spLocks noGrp="1"/>
          </p:cNvSpPr>
          <p:nvPr>
            <p:ph type="sldNum" sz="quarter" idx="5"/>
          </p:nvPr>
        </p:nvSpPr>
        <p:spPr/>
        <p:txBody>
          <a:bodyPr/>
          <a:lstStyle/>
          <a:p>
            <a:fld id="{3B6C2E09-E2B7-674B-81F1-AA8F68D14ED0}" type="slidenum">
              <a:rPr lang="en-US" smtClean="0"/>
              <a:t>4</a:t>
            </a:fld>
            <a:endParaRPr lang="en-US"/>
          </a:p>
        </p:txBody>
      </p:sp>
    </p:spTree>
    <p:extLst>
      <p:ext uri="{BB962C8B-B14F-4D97-AF65-F5344CB8AC3E}">
        <p14:creationId xmlns:p14="http://schemas.microsoft.com/office/powerpoint/2010/main" val="2002043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dirty="0"/>
              <a:t>Researchers tried to solve this issue from many aspects.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dirty="0"/>
              <a:t>In the cloud end, big data analytic frameworks such as </a:t>
            </a:r>
            <a:r>
              <a:rPr lang="en-US" altLang="zh-CN" b="1" dirty="0"/>
              <a:t>Storm</a:t>
            </a:r>
            <a:r>
              <a:rPr lang="en-US" altLang="zh-CN" dirty="0"/>
              <a:t>, </a:t>
            </a:r>
            <a:r>
              <a:rPr lang="en-US" altLang="zh-CN" b="1" dirty="0"/>
              <a:t>Spark</a:t>
            </a:r>
            <a:r>
              <a:rPr lang="en-US" altLang="zh-CN" dirty="0"/>
              <a:t> and </a:t>
            </a:r>
            <a:r>
              <a:rPr lang="en-US" altLang="zh-CN" b="1" dirty="0" err="1"/>
              <a:t>Flink</a:t>
            </a:r>
            <a:r>
              <a:rPr lang="en-US" altLang="zh-CN" b="1" dirty="0"/>
              <a:t> </a:t>
            </a:r>
            <a:r>
              <a:rPr lang="en-US" altLang="zh-CN" b="0" dirty="0"/>
              <a:t>utilizing large-scale distributed processing powers at cloud servers.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dirty="0"/>
              <a:t>What's more, Edge computing further improves the performance and efficiency of streaming by offloading the tasks to edge servers instead of the cloud servers.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0" dirty="0"/>
              <a:t>However, IoT Devices are often deployed in wireless networks which are born naturally with </a:t>
            </a:r>
            <a:r>
              <a:rPr lang="en-US" altLang="zh-CN" b="1" dirty="0"/>
              <a:t>scarce and dynamic bandwidth. </a:t>
            </a:r>
            <a:r>
              <a:rPr lang="en-US" altLang="zh-CN" b="0" dirty="0"/>
              <a:t>So sometimes </a:t>
            </a:r>
            <a:r>
              <a:rPr lang="en-US" altLang="zh-CN" dirty="0"/>
              <a:t>it is impractical to backhaul all potentially useful data to a central location.</a:t>
            </a:r>
            <a:endParaRPr lang="zh-CN" altLang="en-US" dirty="0"/>
          </a:p>
        </p:txBody>
      </p:sp>
      <p:sp>
        <p:nvSpPr>
          <p:cNvPr id="4" name="灯片编号占位符 3"/>
          <p:cNvSpPr>
            <a:spLocks noGrp="1"/>
          </p:cNvSpPr>
          <p:nvPr>
            <p:ph type="sldNum" sz="quarter" idx="5"/>
          </p:nvPr>
        </p:nvSpPr>
        <p:spPr/>
        <p:txBody>
          <a:bodyPr/>
          <a:lstStyle/>
          <a:p>
            <a:fld id="{3B6C2E09-E2B7-674B-81F1-AA8F68D14ED0}" type="slidenum">
              <a:rPr lang="en-US" smtClean="0"/>
              <a:t>5</a:t>
            </a:fld>
            <a:endParaRPr lang="en-US"/>
          </a:p>
        </p:txBody>
      </p:sp>
    </p:spTree>
    <p:extLst>
      <p:ext uri="{BB962C8B-B14F-4D97-AF65-F5344CB8AC3E}">
        <p14:creationId xmlns:p14="http://schemas.microsoft.com/office/powerpoint/2010/main" val="4140444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dirty="0"/>
              <a:t>In reality, we find out that the final performance of application is not linearly related with absolute volume of data streamed, but with how much information is contained in these data.</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dirty="0"/>
              <a:t>Take pedestrian detection as an example, when we lower the frames per second by 50 percent, we still get a 90% performance, but when we lower the resolution by 50% percent, we get only 60% performance. Which when we dive deep into the surveillance video, we find out that due to pedestrian’s slow movement, consecutive frames contain nearly the same information, so lowering frame rate does not harm final performance.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dirty="0"/>
          </a:p>
        </p:txBody>
      </p:sp>
      <p:sp>
        <p:nvSpPr>
          <p:cNvPr id="4" name="灯片编号占位符 3"/>
          <p:cNvSpPr>
            <a:spLocks noGrp="1"/>
          </p:cNvSpPr>
          <p:nvPr>
            <p:ph type="sldNum" sz="quarter" idx="5"/>
          </p:nvPr>
        </p:nvSpPr>
        <p:spPr/>
        <p:txBody>
          <a:bodyPr/>
          <a:lstStyle/>
          <a:p>
            <a:fld id="{3B6C2E09-E2B7-674B-81F1-AA8F68D14ED0}" type="slidenum">
              <a:rPr lang="en-US" smtClean="0"/>
              <a:t>6</a:t>
            </a:fld>
            <a:endParaRPr lang="en-US"/>
          </a:p>
        </p:txBody>
      </p:sp>
    </p:spTree>
    <p:extLst>
      <p:ext uri="{BB962C8B-B14F-4D97-AF65-F5344CB8AC3E}">
        <p14:creationId xmlns:p14="http://schemas.microsoft.com/office/powerpoint/2010/main" val="2032458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dirty="0"/>
              <a:t>So we want to solve this problem through adaptive streaming.</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dirty="0"/>
              <a:t>When using native TCP or UPD, latencies or data loss are inevitable due to the confliction of network demand and actual available network resources.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dirty="0"/>
              <a:t>Some researchers tried to using adaptive streaming analysis. </a:t>
            </a:r>
            <a:r>
              <a:rPr lang="en-US" altLang="zh-CN" dirty="0" err="1"/>
              <a:t>JetStream</a:t>
            </a:r>
            <a:r>
              <a:rPr lang="en-US" altLang="zh-CN" dirty="0"/>
              <a:t> </a:t>
            </a:r>
            <a:r>
              <a:rPr lang="en" altLang="zh-CN" dirty="0"/>
              <a:t>let users </a:t>
            </a:r>
            <a:r>
              <a:rPr lang="en" altLang="zh-CN" b="1" dirty="0"/>
              <a:t>manually</a:t>
            </a:r>
            <a:r>
              <a:rPr lang="en" altLang="zh-CN" dirty="0"/>
              <a:t> develop such adaptation policies to ensure real-time analysis under poor network conditions</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 altLang="zh-CN" dirty="0" err="1"/>
              <a:t>AWStream</a:t>
            </a:r>
            <a:r>
              <a:rPr lang="en" altLang="zh-CN" dirty="0"/>
              <a:t>[SIGCOMM '18]: provides APIs for users to develop </a:t>
            </a:r>
            <a:r>
              <a:rPr lang="en" altLang="zh-CN" b="1" dirty="0"/>
              <a:t>a set of possible degradation policies </a:t>
            </a:r>
            <a:r>
              <a:rPr lang="en" altLang="zh-CN" dirty="0"/>
              <a:t>and selects optimal policies through exhaustive search.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 altLang="zh-CN" dirty="0"/>
              <a:t>However, both these approaches have their drawbacks and cannot achieve an optimal quality of objectives. We then proposed a method that is able to address the issues above.</a:t>
            </a:r>
            <a:endParaRPr lang="zh-CN" alt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 altLang="zh-CN" sz="1200" kern="1200" dirty="0">
                <a:solidFill>
                  <a:schemeClr val="tx1"/>
                </a:solidFill>
                <a:effectLst/>
                <a:latin typeface="+mn-lt"/>
                <a:ea typeface="+mn-ea"/>
                <a:cs typeface="+mn-cs"/>
              </a:rPr>
              <a:t>We can see that our approach performs better than other two approaches, </a:t>
            </a:r>
            <a:r>
              <a:rPr lang="en" altLang="zh-CN" sz="1200" kern="1200" dirty="0" err="1">
                <a:solidFill>
                  <a:schemeClr val="tx1"/>
                </a:solidFill>
                <a:effectLst/>
                <a:latin typeface="+mn-lt"/>
                <a:ea typeface="+mn-ea"/>
                <a:cs typeface="+mn-cs"/>
              </a:rPr>
              <a:t>JetStream</a:t>
            </a:r>
            <a:r>
              <a:rPr lang="en" altLang="zh-CN" sz="1200" kern="1200" dirty="0">
                <a:solidFill>
                  <a:schemeClr val="tx1"/>
                </a:solidFill>
                <a:effectLst/>
                <a:latin typeface="+mn-lt"/>
                <a:ea typeface="+mn-ea"/>
                <a:cs typeface="+mn-cs"/>
              </a:rPr>
              <a:t> and </a:t>
            </a:r>
            <a:r>
              <a:rPr lang="en" altLang="zh-CN" sz="1200" kern="1200" dirty="0" err="1">
                <a:solidFill>
                  <a:schemeClr val="tx1"/>
                </a:solidFill>
                <a:effectLst/>
                <a:latin typeface="+mn-lt"/>
                <a:ea typeface="+mn-ea"/>
                <a:cs typeface="+mn-cs"/>
              </a:rPr>
              <a:t>AWStream</a:t>
            </a:r>
            <a:r>
              <a:rPr lang="en" altLang="zh-CN" sz="1200" kern="1200" dirty="0">
                <a:solidFill>
                  <a:schemeClr val="tx1"/>
                </a:solidFill>
                <a:effectLst/>
                <a:latin typeface="+mn-lt"/>
                <a:ea typeface="+mn-ea"/>
                <a:cs typeface="+mn-cs"/>
              </a:rPr>
              <a:t>. This is because </a:t>
            </a:r>
            <a:r>
              <a:rPr kumimoji="1" lang="en-US" altLang="zh-CN" sz="1200" dirty="0" err="1">
                <a:latin typeface="+mn-lt"/>
              </a:rPr>
              <a:t>JetStream</a:t>
            </a:r>
            <a:r>
              <a:rPr kumimoji="1" lang="en-US" altLang="zh-CN" sz="1200" dirty="0">
                <a:latin typeface="+mn-lt"/>
              </a:rPr>
              <a:t> rely heavily on developer’s knowledge on particular applications and </a:t>
            </a:r>
            <a:r>
              <a:rPr kumimoji="1" lang="en-US" altLang="zh-CN" sz="1200" dirty="0" err="1">
                <a:latin typeface="+mn-lt"/>
              </a:rPr>
              <a:t>Awstream</a:t>
            </a:r>
            <a:r>
              <a:rPr kumimoji="1" lang="en-US" altLang="zh-CN" sz="1200" dirty="0">
                <a:latin typeface="+mn-lt"/>
              </a:rPr>
              <a:t> can discard good adaptive policies due to under-generalizing of training dataset.</a:t>
            </a:r>
            <a:r>
              <a:rPr lang="en" altLang="zh-CN" sz="1200" kern="1200" dirty="0">
                <a:solidFill>
                  <a:schemeClr val="tx1"/>
                </a:solidFill>
                <a:effectLst/>
                <a:latin typeface="+mn-lt"/>
                <a:ea typeface="+mn-ea"/>
                <a:cs typeface="+mn-cs"/>
              </a:rPr>
              <a:t> Instead of wasting ”unworkable” cases, RL model takes advantage of those cases to guide improved policies. Each time, RL model stores its current policy</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with its reward</a:t>
            </a:r>
            <a:r>
              <a:rPr lang="en" altLang="zh-CN" sz="1200" kern="1200" dirty="0">
                <a:solidFill>
                  <a:schemeClr val="tx1"/>
                </a:solidFill>
                <a:effectLst/>
                <a:latin typeface="+mn-lt"/>
                <a:ea typeface="+mn-ea"/>
                <a:cs typeface="+mn-cs"/>
              </a:rPr>
              <a:t> and tries to find a behavior to maximize its reward as well as to judge whether its current behavior lies in the circle of a good reward. </a:t>
            </a:r>
            <a:endParaRPr lang="en"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dirty="0"/>
          </a:p>
        </p:txBody>
      </p:sp>
      <p:sp>
        <p:nvSpPr>
          <p:cNvPr id="4" name="灯片编号占位符 3"/>
          <p:cNvSpPr>
            <a:spLocks noGrp="1"/>
          </p:cNvSpPr>
          <p:nvPr>
            <p:ph type="sldNum" sz="quarter" idx="5"/>
          </p:nvPr>
        </p:nvSpPr>
        <p:spPr/>
        <p:txBody>
          <a:bodyPr/>
          <a:lstStyle/>
          <a:p>
            <a:fld id="{3B6C2E09-E2B7-674B-81F1-AA8F68D14ED0}" type="slidenum">
              <a:rPr lang="en-US" smtClean="0"/>
              <a:t>7</a:t>
            </a:fld>
            <a:endParaRPr lang="en-US"/>
          </a:p>
        </p:txBody>
      </p:sp>
    </p:spTree>
    <p:extLst>
      <p:ext uri="{BB962C8B-B14F-4D97-AF65-F5344CB8AC3E}">
        <p14:creationId xmlns:p14="http://schemas.microsoft.com/office/powerpoint/2010/main" val="142136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 altLang="zh-CN" dirty="0"/>
              <a:t>Here is the system overview. In a nutshell</a:t>
            </a:r>
            <a:r>
              <a:rPr lang="en-US" altLang="zh-CN" dirty="0"/>
              <a:t>, we let Let Reinforcement Learning Do All the Work. The system has three main parts——Corresponds to the three phases——</a:t>
            </a:r>
            <a:r>
              <a:rPr kumimoji="1" lang="en-US" altLang="zh-CN" sz="1200" dirty="0">
                <a:latin typeface="+mn-lt"/>
              </a:rPr>
              <a:t>Developing, RL Model Training and Runtime.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en-US" altLang="zh-CN" sz="1200" dirty="0">
                <a:latin typeface="+mn-lt"/>
              </a:rPr>
              <a:t>(Click) In the developing phase, user uses declarative APIs and supporting libraries to build an RL model</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en-US" altLang="zh-CN" sz="1200" dirty="0">
                <a:latin typeface="+mn-lt"/>
              </a:rPr>
              <a:t>(Click) Then, the system start training the RL model using a simulated environment. This environment ensure that model leads to better performance in all bandwidth ranges provided by user.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en-US" altLang="zh-CN" sz="1200" dirty="0">
                <a:latin typeface="+mn-lt"/>
              </a:rPr>
              <a:t>(Click) In the runtime phase, the system generates adaption policy using RL model in the runtime according to its current bandwidth.</a:t>
            </a:r>
          </a:p>
        </p:txBody>
      </p:sp>
      <p:sp>
        <p:nvSpPr>
          <p:cNvPr id="4" name="灯片编号占位符 3"/>
          <p:cNvSpPr>
            <a:spLocks noGrp="1"/>
          </p:cNvSpPr>
          <p:nvPr>
            <p:ph type="sldNum" sz="quarter" idx="5"/>
          </p:nvPr>
        </p:nvSpPr>
        <p:spPr/>
        <p:txBody>
          <a:bodyPr/>
          <a:lstStyle/>
          <a:p>
            <a:fld id="{3B6C2E09-E2B7-674B-81F1-AA8F68D14ED0}" type="slidenum">
              <a:rPr lang="en-US" smtClean="0"/>
              <a:t>8</a:t>
            </a:fld>
            <a:endParaRPr lang="en-US"/>
          </a:p>
        </p:txBody>
      </p:sp>
    </p:spTree>
    <p:extLst>
      <p:ext uri="{BB962C8B-B14F-4D97-AF65-F5344CB8AC3E}">
        <p14:creationId xmlns:p14="http://schemas.microsoft.com/office/powerpoint/2010/main" val="905544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 altLang="zh-CN" sz="1200" b="0" i="0" kern="1200" dirty="0">
                <a:solidFill>
                  <a:schemeClr val="tx1"/>
                </a:solidFill>
                <a:effectLst/>
                <a:latin typeface="+mn-lt"/>
                <a:ea typeface="+mn-ea"/>
                <a:cs typeface="+mn-cs"/>
              </a:rPr>
              <a:t>Declarative programming is a programming paradigm that expresses the logic of a computation without describing its control flow. </a:t>
            </a:r>
            <a:r>
              <a:rPr lang="en" altLang="zh-CN" sz="1200" kern="1200" dirty="0">
                <a:solidFill>
                  <a:schemeClr val="tx1"/>
                </a:solidFill>
                <a:effectLst/>
                <a:latin typeface="+mn-lt"/>
                <a:ea typeface="+mn-ea"/>
                <a:cs typeface="+mn-cs"/>
              </a:rPr>
              <a:t>Therefore, we developed declarative APIs to better describe different aspects of the application’s environment and streaming data.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 altLang="zh-CN" sz="1200" kern="1200" dirty="0">
                <a:solidFill>
                  <a:schemeClr val="tx1"/>
                </a:solidFill>
                <a:effectLst/>
                <a:latin typeface="+mn-lt"/>
                <a:ea typeface="+mn-ea"/>
                <a:cs typeface="+mn-cs"/>
              </a:rPr>
              <a:t>A typical configuration should look like Listing 1. The code created an adaptive model with a potential bandwidth range of 0Mbps to 40Mbps. The streaming data has three dimensions. ”resolution” continually distributed from 0.15 to 1. ”frame rate” discretely distributed in 7 pieces. ”quantization” discretely distributed in 50 values. </a:t>
            </a:r>
            <a:endParaRPr lang="en" altLang="zh-CN" dirty="0"/>
          </a:p>
        </p:txBody>
      </p:sp>
      <p:sp>
        <p:nvSpPr>
          <p:cNvPr id="4" name="灯片编号占位符 3"/>
          <p:cNvSpPr>
            <a:spLocks noGrp="1"/>
          </p:cNvSpPr>
          <p:nvPr>
            <p:ph type="sldNum" sz="quarter" idx="5"/>
          </p:nvPr>
        </p:nvSpPr>
        <p:spPr/>
        <p:txBody>
          <a:bodyPr/>
          <a:lstStyle/>
          <a:p>
            <a:fld id="{3B6C2E09-E2B7-674B-81F1-AA8F68D14ED0}" type="slidenum">
              <a:rPr lang="en-US" smtClean="0"/>
              <a:t>9</a:t>
            </a:fld>
            <a:endParaRPr lang="en-US"/>
          </a:p>
        </p:txBody>
      </p:sp>
    </p:spTree>
    <p:extLst>
      <p:ext uri="{BB962C8B-B14F-4D97-AF65-F5344CB8AC3E}">
        <p14:creationId xmlns:p14="http://schemas.microsoft.com/office/powerpoint/2010/main" val="1740526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9CB11C-B2B4-FF4C-AA79-896A13AA7015}" type="datetime1">
              <a:rPr lang="en-US" smtClean="0"/>
              <a:t>11/23/21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8BFDD-45AA-4741-8714-A9603432342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D6F508-16AD-F044-98F3-913F12A6559E}" type="datetime1">
              <a:rPr lang="en-US" smtClean="0"/>
              <a:t>11/23/21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8BFDD-45AA-4741-8714-A9603432342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AA4EB-8F21-2947-B8D6-C24250C89990}" type="datetime1">
              <a:rPr lang="en-US" smtClean="0"/>
              <a:t>11/23/21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8BFDD-45AA-4741-8714-A9603432342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B7B847-FB8E-8A4A-B329-0DCA5F1F4ACB}" type="datetime1">
              <a:rPr lang="en-US" smtClean="0"/>
              <a:t>11/23/21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8BFDD-45AA-4741-8714-A9603432342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6FAF9F-6732-734E-8EFB-BCBACAAB51D9}" type="datetime1">
              <a:rPr lang="en-US" smtClean="0"/>
              <a:t>11/23/21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8BFDD-45AA-4741-8714-A9603432342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9D107F-ED24-C54D-AD8B-F62EB24D5504}" type="datetime1">
              <a:rPr lang="en-US" smtClean="0"/>
              <a:t>11/23/21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D8BFDD-45AA-4741-8714-A9603432342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276B6-0DE5-D04E-9527-B221507B1A3A}" type="datetime1">
              <a:rPr lang="en-US" smtClean="0"/>
              <a:t>11/23/21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D8BFDD-45AA-4741-8714-A9603432342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8F0832-AD84-9140-9BCE-6CCCBEC25597}" type="datetime1">
              <a:rPr lang="en-US" smtClean="0"/>
              <a:t>11/23/21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D8BFDD-45AA-4741-8714-A9603432342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C5736D-0F22-5C49-AE68-9344781569C7}" type="datetime1">
              <a:rPr lang="en-US" smtClean="0"/>
              <a:t>11/23/21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D8BFDD-45AA-4741-8714-A9603432342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E016A6-907E-184E-AD14-D356D4D99BD4}" type="datetime1">
              <a:rPr lang="en-US" smtClean="0"/>
              <a:t>11/23/21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D8BFDD-45AA-4741-8714-A9603432342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B98BF2-ED79-B045-9030-A3B8A19040DC}" type="datetime1">
              <a:rPr lang="en-US" smtClean="0"/>
              <a:t>11/23/21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D8BFDD-45AA-4741-8714-A9603432342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E811FD-9E1E-5948-9344-F1D4B1FBD486}" type="datetime1">
              <a:rPr lang="en-US" smtClean="0"/>
              <a:t>11/23/21</a:t>
            </a:fld>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D8BFDD-45AA-4741-8714-A96034323422}" type="slidenum">
              <a:rPr lang="en-US" smtClean="0"/>
              <a:t>‹#›</a:t>
            </a:fld>
            <a:endParaRPr lang="en-US"/>
          </a:p>
        </p:txBody>
      </p:sp>
    </p:spTree>
    <p:extLst>
      <p:ext uri="{BB962C8B-B14F-4D97-AF65-F5344CB8AC3E}">
        <p14:creationId xmlns:p14="http://schemas.microsoft.com/office/powerpoint/2010/main" val="14807031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rgbClr val="3E7F9F"/>
          </a:solidFill>
          <a:latin typeface="Garamond" charset="0"/>
          <a:ea typeface="Garamond" charset="0"/>
          <a:cs typeface="Garamond"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aramond" charset="0"/>
          <a:ea typeface="Garamond" charset="0"/>
          <a:cs typeface="Garamond"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aramond" charset="0"/>
          <a:ea typeface="Garamond" charset="0"/>
          <a:cs typeface="Garamond"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aramond" charset="0"/>
          <a:ea typeface="Garamond" charset="0"/>
          <a:cs typeface="Garamond"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charset="0"/>
          <a:ea typeface="Garamond" charset="0"/>
          <a:cs typeface="Garamond"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charset="0"/>
          <a:ea typeface="Garamond" charset="0"/>
          <a:cs typeface="Garamond"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10.pn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40.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mailto:shenbonan2@gmail.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www.github.com/rladapt" TargetMode="External"/><Relationship Id="rId4" Type="http://schemas.openxmlformats.org/officeDocument/2006/relationships/hyperlink" Target="https://github.com/rladapt/rladapt/blob/master/rladapt.pptx"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chart" Target="../charts/char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4.xml"/><Relationship Id="rId7" Type="http://schemas.openxmlformats.org/officeDocument/2006/relationships/diagramColors" Target="../diagrams/colors1.xml"/><Relationship Id="rId12"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diagramQuickStyle" Target="../diagrams/quickStyle1.xml"/><Relationship Id="rId11" Type="http://schemas.openxmlformats.org/officeDocument/2006/relationships/image" Target="../media/image4.png"/><Relationship Id="rId5" Type="http://schemas.openxmlformats.org/officeDocument/2006/relationships/diagramLayout" Target="../diagrams/layout1.xml"/><Relationship Id="rId10" Type="http://schemas.openxmlformats.org/officeDocument/2006/relationships/image" Target="../media/image5.jpeg"/><Relationship Id="rId4" Type="http://schemas.openxmlformats.org/officeDocument/2006/relationships/diagramData" Target="../diagrams/data1.xml"/><Relationship Id="rId9" Type="http://schemas.openxmlformats.org/officeDocument/2006/relationships/image" Target="../media/image2.jpe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9.jpeg"/><Relationship Id="rId5" Type="http://schemas.openxmlformats.org/officeDocument/2006/relationships/diagramQuickStyle" Target="../diagrams/quickStyle2.xml"/><Relationship Id="rId10" Type="http://schemas.openxmlformats.org/officeDocument/2006/relationships/image" Target="../media/image8.jpeg"/><Relationship Id="rId4" Type="http://schemas.openxmlformats.org/officeDocument/2006/relationships/diagramLayout" Target="../diagrams/layout2.xml"/><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09BE6F6B-19BD-443C-8FB0-FA45F13F9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4628" cy="6857542"/>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608274" y="1739112"/>
            <a:ext cx="4061130" cy="2217489"/>
          </a:xfrm>
        </p:spPr>
        <p:txBody>
          <a:bodyPr lIns="90000" anchor="b">
            <a:normAutofit/>
          </a:bodyPr>
          <a:lstStyle/>
          <a:p>
            <a:pPr algn="r"/>
            <a:r>
              <a:rPr lang="en-US" altLang="zh-CN" sz="3600" b="1" dirty="0">
                <a:solidFill>
                  <a:schemeClr val="bg1"/>
                </a:solidFill>
                <a:latin typeface="+mj-lt"/>
              </a:rPr>
              <a:t>Neural Adaptive IoT Streaming Analytics with RL-Adapt</a:t>
            </a:r>
            <a:endParaRPr lang="en-US" sz="3600" b="1" dirty="0">
              <a:solidFill>
                <a:schemeClr val="bg1"/>
              </a:solidFill>
              <a:latin typeface="+mj-lt"/>
            </a:endParaRPr>
          </a:p>
        </p:txBody>
      </p:sp>
      <p:sp>
        <p:nvSpPr>
          <p:cNvPr id="3" name="Subtitle 2"/>
          <p:cNvSpPr>
            <a:spLocks noGrp="1"/>
          </p:cNvSpPr>
          <p:nvPr>
            <p:ph type="subTitle" idx="1"/>
          </p:nvPr>
        </p:nvSpPr>
        <p:spPr>
          <a:xfrm>
            <a:off x="715618" y="4434276"/>
            <a:ext cx="3953786" cy="1453825"/>
          </a:xfrm>
        </p:spPr>
        <p:txBody>
          <a:bodyPr anchor="t">
            <a:normAutofit/>
          </a:bodyPr>
          <a:lstStyle/>
          <a:p>
            <a:pPr algn="r"/>
            <a:r>
              <a:rPr lang="en-US" sz="2200" b="1" dirty="0" err="1">
                <a:solidFill>
                  <a:schemeClr val="bg1"/>
                </a:solidFill>
                <a:latin typeface="+mj-lt"/>
              </a:rPr>
              <a:t>Bonan</a:t>
            </a:r>
            <a:r>
              <a:rPr lang="en-US" sz="2200" b="1" dirty="0">
                <a:solidFill>
                  <a:schemeClr val="bg1"/>
                </a:solidFill>
                <a:latin typeface="+mj-lt"/>
              </a:rPr>
              <a:t> Shen, </a:t>
            </a:r>
            <a:r>
              <a:rPr lang="en-US" sz="2200" b="1" dirty="0" err="1">
                <a:solidFill>
                  <a:schemeClr val="bg1"/>
                </a:solidFill>
                <a:latin typeface="+mj-lt"/>
              </a:rPr>
              <a:t>Chenhong</a:t>
            </a:r>
            <a:r>
              <a:rPr lang="en-US" sz="2200" b="1" dirty="0">
                <a:solidFill>
                  <a:schemeClr val="bg1"/>
                </a:solidFill>
                <a:latin typeface="+mj-lt"/>
              </a:rPr>
              <a:t> Cao, Tong Liu, </a:t>
            </a:r>
            <a:r>
              <a:rPr lang="en-US" sz="2200" b="1" dirty="0" err="1">
                <a:solidFill>
                  <a:schemeClr val="bg1"/>
                </a:solidFill>
                <a:latin typeface="+mj-lt"/>
              </a:rPr>
              <a:t>Jiangtao</a:t>
            </a:r>
            <a:r>
              <a:rPr lang="en-US" sz="2200" b="1" dirty="0">
                <a:solidFill>
                  <a:schemeClr val="bg1"/>
                </a:solidFill>
                <a:latin typeface="+mj-lt"/>
              </a:rPr>
              <a:t> Li, </a:t>
            </a:r>
            <a:r>
              <a:rPr lang="en-US" sz="2200" b="1" dirty="0" err="1">
                <a:solidFill>
                  <a:schemeClr val="bg1"/>
                </a:solidFill>
                <a:latin typeface="+mj-lt"/>
              </a:rPr>
              <a:t>Yufeng</a:t>
            </a:r>
            <a:r>
              <a:rPr lang="en-US" sz="2200" b="1" dirty="0">
                <a:solidFill>
                  <a:schemeClr val="bg1"/>
                </a:solidFill>
                <a:latin typeface="+mj-lt"/>
              </a:rPr>
              <a:t> Li</a:t>
            </a:r>
            <a:endParaRPr lang="en-US" altLang="zh-CN" sz="2200" b="1" dirty="0">
              <a:solidFill>
                <a:schemeClr val="bg1"/>
              </a:solidFill>
              <a:latin typeface="+mj-lt"/>
            </a:endParaRPr>
          </a:p>
          <a:p>
            <a:pPr algn="r"/>
            <a:r>
              <a:rPr lang="en-US" altLang="zh-CN" sz="2200" b="1" dirty="0">
                <a:solidFill>
                  <a:schemeClr val="bg1"/>
                </a:solidFill>
                <a:latin typeface="+mj-lt"/>
              </a:rPr>
              <a:t>Presented</a:t>
            </a:r>
            <a:r>
              <a:rPr lang="zh-CN" altLang="en-US" sz="2200" b="1" dirty="0">
                <a:solidFill>
                  <a:schemeClr val="bg1"/>
                </a:solidFill>
                <a:latin typeface="+mj-lt"/>
              </a:rPr>
              <a:t> </a:t>
            </a:r>
            <a:r>
              <a:rPr lang="en-US" altLang="zh-CN" sz="2200" b="1" dirty="0">
                <a:solidFill>
                  <a:schemeClr val="bg1"/>
                </a:solidFill>
                <a:latin typeface="+mj-lt"/>
              </a:rPr>
              <a:t>by </a:t>
            </a:r>
            <a:r>
              <a:rPr lang="en-US" altLang="zh-CN" sz="2200" b="1" dirty="0" err="1">
                <a:solidFill>
                  <a:schemeClr val="bg1"/>
                </a:solidFill>
                <a:latin typeface="+mj-lt"/>
              </a:rPr>
              <a:t>Bonan</a:t>
            </a:r>
            <a:r>
              <a:rPr lang="en-US" altLang="zh-CN" sz="2200" b="1" dirty="0">
                <a:solidFill>
                  <a:schemeClr val="bg1"/>
                </a:solidFill>
                <a:latin typeface="+mj-lt"/>
              </a:rPr>
              <a:t> Shen</a:t>
            </a:r>
            <a:endParaRPr lang="en-US" sz="2200" b="1" dirty="0">
              <a:solidFill>
                <a:schemeClr val="bg1"/>
              </a:solidFill>
              <a:latin typeface="+mj-lt"/>
            </a:endParaRPr>
          </a:p>
        </p:txBody>
      </p:sp>
      <p:grpSp>
        <p:nvGrpSpPr>
          <p:cNvPr id="75" name="Group 74">
            <a:extLst>
              <a:ext uri="{FF2B5EF4-FFF2-40B4-BE49-F238E27FC236}">
                <a16:creationId xmlns:a16="http://schemas.microsoft.com/office/drawing/2014/main" id="{C0E9D773-7FEB-49A7-9CC0-76B8FC8956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0060" y="640080"/>
            <a:ext cx="846286" cy="847206"/>
            <a:chOff x="5307830" y="325570"/>
            <a:chExt cx="1128382" cy="847206"/>
          </a:xfrm>
        </p:grpSpPr>
        <p:sp>
          <p:nvSpPr>
            <p:cNvPr id="76" name="Freeform 5">
              <a:extLst>
                <a:ext uri="{FF2B5EF4-FFF2-40B4-BE49-F238E27FC236}">
                  <a16:creationId xmlns:a16="http://schemas.microsoft.com/office/drawing/2014/main" id="{38E76DE4-15F2-442B-A21D-7E4E54A015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77" name="Freeform 5">
              <a:extLst>
                <a:ext uri="{FF2B5EF4-FFF2-40B4-BE49-F238E27FC236}">
                  <a16:creationId xmlns:a16="http://schemas.microsoft.com/office/drawing/2014/main" id="{1AE5C0EE-AE74-4F67-BE75-9859C73C4B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1026" name="Picture 2" descr="上海大学- 维基百科，自由的百科全书">
            <a:extLst>
              <a:ext uri="{FF2B5EF4-FFF2-40B4-BE49-F238E27FC236}">
                <a16:creationId xmlns:a16="http://schemas.microsoft.com/office/drawing/2014/main" id="{2A453CA4-26C1-3245-BBC8-3EA6D3BF80B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62903" y="1879008"/>
            <a:ext cx="2508479" cy="3145428"/>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5EBA22C1-ADB5-B849-A3EC-118436DC1F2D}"/>
              </a:ext>
            </a:extLst>
          </p:cNvPr>
          <p:cNvSpPr txBox="1"/>
          <p:nvPr/>
        </p:nvSpPr>
        <p:spPr>
          <a:xfrm>
            <a:off x="-271849" y="390495"/>
            <a:ext cx="184731"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1774729641"/>
      </p:ext>
    </p:extLst>
  </p:cSld>
  <p:clrMapOvr>
    <a:masterClrMapping/>
  </p:clrMapOvr>
  <mc:AlternateContent xmlns:mc="http://schemas.openxmlformats.org/markup-compatibility/2006" xmlns:p14="http://schemas.microsoft.com/office/powerpoint/2010/main">
    <mc:Choice Requires="p14">
      <p:transition spd="slow" p14:dur="2000" advTm="19867"/>
    </mc:Choice>
    <mc:Fallback xmlns="">
      <p:transition spd="slow" advTm="1986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55E0489-2A16-C740-AA1F-009D3A40BF19}"/>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kumimoji="1" lang="en-US" altLang="zh-CN" sz="2800" b="1" dirty="0">
                <a:solidFill>
                  <a:schemeClr val="bg1"/>
                </a:solidFill>
                <a:latin typeface="+mj-lt"/>
                <a:ea typeface="+mj-ea"/>
                <a:cs typeface="+mj-cs"/>
              </a:rPr>
              <a:t>RL Algorithm for Parameter Adaptation</a:t>
            </a:r>
            <a:endParaRPr kumimoji="1" lang="en-US" altLang="zh-CN" sz="2800" b="1" kern="1200" dirty="0">
              <a:solidFill>
                <a:schemeClr val="bg1"/>
              </a:solidFill>
              <a:latin typeface="+mj-lt"/>
              <a:ea typeface="+mj-ea"/>
              <a:cs typeface="+mj-cs"/>
            </a:endParaRPr>
          </a:p>
        </p:txBody>
      </p:sp>
      <p:sp>
        <p:nvSpPr>
          <p:cNvPr id="4" name="灯片编号占位符 3">
            <a:extLst>
              <a:ext uri="{FF2B5EF4-FFF2-40B4-BE49-F238E27FC236}">
                <a16:creationId xmlns:a16="http://schemas.microsoft.com/office/drawing/2014/main" id="{064FCB93-54E5-5A46-8B2E-BDACE4847006}"/>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pPr>
            <a:fld id="{63D8BFDD-45AA-4741-8714-A96034323422}" type="slidenum">
              <a:rPr lang="en-US" smtClean="0"/>
              <a:pPr>
                <a:spcAft>
                  <a:spcPts val="600"/>
                </a:spcAft>
              </a:pPr>
              <a:t>10</a:t>
            </a:fld>
            <a:endParaRPr lang="en-US"/>
          </a:p>
        </p:txBody>
      </p:sp>
      <p:pic>
        <p:nvPicPr>
          <p:cNvPr id="8" name="图片 7">
            <a:extLst>
              <a:ext uri="{FF2B5EF4-FFF2-40B4-BE49-F238E27FC236}">
                <a16:creationId xmlns:a16="http://schemas.microsoft.com/office/drawing/2014/main" id="{45885EF3-31A2-104F-AD13-4835BFAD57D7}"/>
              </a:ext>
            </a:extLst>
          </p:cNvPr>
          <p:cNvPicPr>
            <a:picLocks noChangeAspect="1"/>
          </p:cNvPicPr>
          <p:nvPr/>
        </p:nvPicPr>
        <p:blipFill>
          <a:blip r:embed="rId4"/>
          <a:stretch>
            <a:fillRect/>
          </a:stretch>
        </p:blipFill>
        <p:spPr>
          <a:xfrm>
            <a:off x="95003" y="2483824"/>
            <a:ext cx="4830852" cy="1890352"/>
          </a:xfrm>
          <a:prstGeom prst="rect">
            <a:avLst/>
          </a:prstGeom>
        </p:spPr>
      </p:pic>
      <mc:AlternateContent xmlns:mc="http://schemas.openxmlformats.org/markup-compatibility/2006" xmlns:a14="http://schemas.microsoft.com/office/drawing/2010/main">
        <mc:Choice Requires="a14">
          <p:sp>
            <p:nvSpPr>
              <p:cNvPr id="10" name="内容占位符 2">
                <a:extLst>
                  <a:ext uri="{FF2B5EF4-FFF2-40B4-BE49-F238E27FC236}">
                    <a16:creationId xmlns:a16="http://schemas.microsoft.com/office/drawing/2014/main" id="{C67EDBA5-AE42-854F-94E8-FE049324BE1D}"/>
                  </a:ext>
                </a:extLst>
              </p:cNvPr>
              <p:cNvSpPr txBox="1">
                <a:spLocks/>
              </p:cNvSpPr>
              <p:nvPr/>
            </p:nvSpPr>
            <p:spPr>
              <a:xfrm>
                <a:off x="4925855" y="1726818"/>
                <a:ext cx="3899737" cy="46295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aramond" charset="0"/>
                    <a:ea typeface="Garamond" charset="0"/>
                    <a:cs typeface="Garamond"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aramond" charset="0"/>
                    <a:ea typeface="Garamond" charset="0"/>
                    <a:cs typeface="Garamond"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aramond" charset="0"/>
                    <a:ea typeface="Garamond" charset="0"/>
                    <a:cs typeface="Garamond"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charset="0"/>
                    <a:ea typeface="Garamond" charset="0"/>
                    <a:cs typeface="Garamond"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charset="0"/>
                    <a:ea typeface="Garamond" charset="0"/>
                    <a:cs typeface="Garamond"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1800" b="1" dirty="0">
                    <a:latin typeface="+mn-lt"/>
                  </a:rPr>
                  <a:t>State</a:t>
                </a:r>
                <a:r>
                  <a:rPr kumimoji="1" lang="en-US" altLang="zh-CN" sz="1800" dirty="0">
                    <a:latin typeface="+mn-lt"/>
                  </a:rPr>
                  <a:t>: Target bandwidth consists of all the state </a:t>
                </a:r>
                <a14:m>
                  <m:oMath xmlns:m="http://schemas.openxmlformats.org/officeDocument/2006/math">
                    <m:r>
                      <a:rPr kumimoji="1" lang="en-US" altLang="zh-CN" sz="1800" b="0" i="1" smtClean="0">
                        <a:latin typeface="Cambria Math" panose="02040503050406030204" pitchFamily="18" charset="0"/>
                      </a:rPr>
                      <m:t>𝑆</m:t>
                    </m:r>
                    <m:r>
                      <a:rPr kumimoji="1" lang="en-US" altLang="zh-CN" sz="1800" b="0" i="1" smtClean="0">
                        <a:latin typeface="Cambria Math" panose="02040503050406030204" pitchFamily="18" charset="0"/>
                        <a:ea typeface="Cambria Math" panose="02040503050406030204" pitchFamily="18" charset="0"/>
                      </a:rPr>
                      <m:t>∈</m:t>
                    </m:r>
                    <m:d>
                      <m:dPr>
                        <m:begChr m:val="["/>
                        <m:endChr m:val="]"/>
                        <m:ctrlPr>
                          <a:rPr kumimoji="1" lang="en-US" altLang="zh-CN" sz="1800" b="0" i="1" smtClean="0">
                            <a:latin typeface="Cambria Math" panose="02040503050406030204" pitchFamily="18" charset="0"/>
                            <a:ea typeface="Cambria Math" panose="02040503050406030204" pitchFamily="18" charset="0"/>
                          </a:rPr>
                        </m:ctrlPr>
                      </m:dPr>
                      <m:e>
                        <m:sSub>
                          <m:sSubPr>
                            <m:ctrlPr>
                              <a:rPr kumimoji="1" lang="en-US" altLang="zh-CN" sz="1800" b="0" i="1" smtClean="0">
                                <a:latin typeface="Cambria Math" panose="02040503050406030204" pitchFamily="18" charset="0"/>
                                <a:ea typeface="Cambria Math" panose="02040503050406030204" pitchFamily="18" charset="0"/>
                              </a:rPr>
                            </m:ctrlPr>
                          </m:sSubPr>
                          <m:e>
                            <m:r>
                              <a:rPr kumimoji="1" lang="en-US" altLang="zh-CN" sz="1800" b="0" i="1" smtClean="0">
                                <a:latin typeface="Cambria Math" panose="02040503050406030204" pitchFamily="18" charset="0"/>
                                <a:ea typeface="Cambria Math" panose="02040503050406030204" pitchFamily="18" charset="0"/>
                              </a:rPr>
                              <m:t>𝑅</m:t>
                            </m:r>
                          </m:e>
                          <m:sub>
                            <m:r>
                              <a:rPr kumimoji="1" lang="en-US" altLang="zh-CN" sz="1800" b="0" i="1" smtClean="0">
                                <a:latin typeface="Cambria Math" panose="02040503050406030204" pitchFamily="18" charset="0"/>
                                <a:ea typeface="Cambria Math" panose="02040503050406030204" pitchFamily="18" charset="0"/>
                              </a:rPr>
                              <m:t>𝑠𝑡𝑎𝑟𝑡</m:t>
                            </m:r>
                          </m:sub>
                        </m:sSub>
                        <m:r>
                          <a:rPr kumimoji="1" lang="en-US" altLang="zh-CN" sz="1800" b="0" i="1" smtClean="0">
                            <a:latin typeface="Cambria Math" panose="02040503050406030204" pitchFamily="18" charset="0"/>
                            <a:ea typeface="Cambria Math" panose="02040503050406030204" pitchFamily="18" charset="0"/>
                          </a:rPr>
                          <m:t>,</m:t>
                        </m:r>
                        <m:sSub>
                          <m:sSubPr>
                            <m:ctrlPr>
                              <a:rPr kumimoji="1" lang="en-US" altLang="zh-CN" sz="1800" b="0" i="1" smtClean="0">
                                <a:latin typeface="Cambria Math" panose="02040503050406030204" pitchFamily="18" charset="0"/>
                                <a:ea typeface="Cambria Math" panose="02040503050406030204" pitchFamily="18" charset="0"/>
                              </a:rPr>
                            </m:ctrlPr>
                          </m:sSubPr>
                          <m:e>
                            <m:r>
                              <a:rPr kumimoji="1" lang="en-US" altLang="zh-CN" sz="1800" b="0" i="1" smtClean="0">
                                <a:latin typeface="Cambria Math" panose="02040503050406030204" pitchFamily="18" charset="0"/>
                                <a:ea typeface="Cambria Math" panose="02040503050406030204" pitchFamily="18" charset="0"/>
                              </a:rPr>
                              <m:t>𝑅</m:t>
                            </m:r>
                          </m:e>
                          <m:sub>
                            <m:r>
                              <a:rPr kumimoji="1" lang="en-US" altLang="zh-CN" sz="1800" b="0" i="1" smtClean="0">
                                <a:latin typeface="Cambria Math" panose="02040503050406030204" pitchFamily="18" charset="0"/>
                                <a:ea typeface="Cambria Math" panose="02040503050406030204" pitchFamily="18" charset="0"/>
                              </a:rPr>
                              <m:t>𝑒𝑛𝑑</m:t>
                            </m:r>
                          </m:sub>
                        </m:sSub>
                      </m:e>
                    </m:d>
                  </m:oMath>
                </a14:m>
                <a:endParaRPr kumimoji="1" lang="en-US" altLang="zh-CN" sz="1800" dirty="0">
                  <a:latin typeface="+mn-lt"/>
                </a:endParaRPr>
              </a:p>
              <a:p>
                <a:r>
                  <a:rPr kumimoji="1" lang="en-US" altLang="zh-CN" sz="1800" b="1" dirty="0">
                    <a:latin typeface="+mn-lt"/>
                  </a:rPr>
                  <a:t>Action</a:t>
                </a:r>
                <a:r>
                  <a:rPr kumimoji="1" lang="en-US" altLang="zh-CN" sz="1800" dirty="0">
                    <a:latin typeface="+mn-lt"/>
                  </a:rPr>
                  <a:t>: The model should select parameters from a predefined potential parameters set </a:t>
                </a:r>
                <a14:m>
                  <m:oMath xmlns:m="http://schemas.openxmlformats.org/officeDocument/2006/math">
                    <m:r>
                      <a:rPr kumimoji="1" lang="en-US" altLang="zh-CN" sz="1800" b="0" i="1" smtClean="0">
                        <a:latin typeface="Cambria Math" panose="02040503050406030204" pitchFamily="18" charset="0"/>
                      </a:rPr>
                      <m:t>𝑃</m:t>
                    </m:r>
                    <m:r>
                      <a:rPr kumimoji="1" lang="en-US" altLang="zh-CN" sz="1800" b="0" i="1" smtClean="0">
                        <a:latin typeface="Cambria Math" panose="02040503050406030204" pitchFamily="18" charset="0"/>
                      </a:rPr>
                      <m:t>={</m:t>
                    </m:r>
                    <m:sSub>
                      <m:sSubPr>
                        <m:ctrlPr>
                          <a:rPr kumimoji="1" lang="en-US" altLang="zh-CN" sz="1800" b="0" i="1" smtClean="0">
                            <a:latin typeface="Cambria Math" panose="02040503050406030204" pitchFamily="18" charset="0"/>
                          </a:rPr>
                        </m:ctrlPr>
                      </m:sSubPr>
                      <m:e>
                        <m:r>
                          <a:rPr kumimoji="1" lang="en-US" altLang="zh-CN" sz="1800" b="0" i="1" smtClean="0">
                            <a:latin typeface="Cambria Math" panose="02040503050406030204" pitchFamily="18" charset="0"/>
                          </a:rPr>
                          <m:t>[</m:t>
                        </m:r>
                        <m:r>
                          <a:rPr kumimoji="1" lang="en-US" altLang="zh-CN" sz="1800" b="0" i="1" smtClean="0">
                            <a:latin typeface="Cambria Math" panose="02040503050406030204" pitchFamily="18" charset="0"/>
                          </a:rPr>
                          <m:t>𝑝</m:t>
                        </m:r>
                      </m:e>
                      <m:sub>
                        <m:r>
                          <a:rPr kumimoji="1" lang="en-US" altLang="zh-CN" sz="1800" b="0" i="1" smtClean="0">
                            <a:latin typeface="Cambria Math" panose="02040503050406030204" pitchFamily="18" charset="0"/>
                          </a:rPr>
                          <m:t>𝑖</m:t>
                        </m:r>
                      </m:sub>
                    </m:sSub>
                    <m:r>
                      <a:rPr kumimoji="1" lang="en-US" altLang="zh-CN" sz="1800" b="0" i="1" smtClean="0">
                        <a:latin typeface="Cambria Math" panose="02040503050406030204" pitchFamily="18" charset="0"/>
                      </a:rPr>
                      <m:t>|1</m:t>
                    </m:r>
                    <m:r>
                      <a:rPr kumimoji="1" lang="en-US" altLang="zh-CN" sz="1800" b="0" i="1" smtClean="0">
                        <a:latin typeface="Cambria Math" panose="02040503050406030204" pitchFamily="18" charset="0"/>
                        <a:ea typeface="Cambria Math" panose="02040503050406030204" pitchFamily="18" charset="0"/>
                      </a:rPr>
                      <m:t>≤</m:t>
                    </m:r>
                    <m:r>
                      <a:rPr kumimoji="1" lang="en-US" altLang="zh-CN" sz="1800" b="0" i="1" smtClean="0">
                        <a:latin typeface="Cambria Math" panose="02040503050406030204" pitchFamily="18" charset="0"/>
                        <a:ea typeface="Cambria Math" panose="02040503050406030204" pitchFamily="18" charset="0"/>
                      </a:rPr>
                      <m:t>𝑖</m:t>
                    </m:r>
                    <m:r>
                      <a:rPr kumimoji="1" lang="en-US" altLang="zh-CN" sz="1800" b="0" i="1" smtClean="0">
                        <a:latin typeface="Cambria Math" panose="02040503050406030204" pitchFamily="18" charset="0"/>
                        <a:ea typeface="Cambria Math" panose="02040503050406030204" pitchFamily="18" charset="0"/>
                      </a:rPr>
                      <m:t>≤</m:t>
                    </m:r>
                    <m:r>
                      <m:rPr>
                        <m:nor/>
                      </m:rPr>
                      <a:rPr kumimoji="1" lang="en-US" altLang="zh-CN" sz="1800" dirty="0"/>
                      <m:t>number</m:t>
                    </m:r>
                    <m:r>
                      <m:rPr>
                        <m:nor/>
                      </m:rPr>
                      <a:rPr kumimoji="1" lang="en-US" altLang="zh-CN" sz="1800" dirty="0"/>
                      <m:t> </m:t>
                    </m:r>
                    <m:r>
                      <m:rPr>
                        <m:nor/>
                      </m:rPr>
                      <a:rPr kumimoji="1" lang="en-US" altLang="zh-CN" sz="1800" dirty="0"/>
                      <m:t>of</m:t>
                    </m:r>
                    <m:r>
                      <m:rPr>
                        <m:nor/>
                      </m:rPr>
                      <a:rPr kumimoji="1" lang="en-US" altLang="zh-CN" sz="1800" dirty="0"/>
                      <m:t> </m:t>
                    </m:r>
                    <m:r>
                      <m:rPr>
                        <m:nor/>
                      </m:rPr>
                      <a:rPr kumimoji="1" lang="en-US" altLang="zh-CN" sz="1800" dirty="0"/>
                      <m:t>tunable</m:t>
                    </m:r>
                    <m:r>
                      <m:rPr>
                        <m:nor/>
                      </m:rPr>
                      <a:rPr kumimoji="1" lang="en-US" altLang="zh-CN" sz="1800" dirty="0"/>
                      <m:t> </m:t>
                    </m:r>
                    <m:r>
                      <m:rPr>
                        <m:nor/>
                      </m:rPr>
                      <a:rPr kumimoji="1" lang="en-US" altLang="zh-CN" sz="1800" dirty="0"/>
                      <m:t>parameters</m:t>
                    </m:r>
                    <m:r>
                      <a:rPr kumimoji="1" lang="en-US" altLang="zh-CN" sz="1800" b="0" i="1" smtClean="0">
                        <a:latin typeface="Cambria Math" panose="02040503050406030204" pitchFamily="18" charset="0"/>
                      </a:rPr>
                      <m:t>}</m:t>
                    </m:r>
                  </m:oMath>
                </a14:m>
                <a:r>
                  <a:rPr kumimoji="1" lang="en-US" altLang="zh-CN" sz="1800" dirty="0">
                    <a:latin typeface="+mn-lt"/>
                  </a:rPr>
                  <a:t> which contains the number of parameters as well as their range. </a:t>
                </a:r>
              </a:p>
              <a:p>
                <a:r>
                  <a:rPr kumimoji="1" lang="en-US" altLang="zh-CN" sz="1800" b="1" dirty="0">
                    <a:latin typeface="+mn-lt"/>
                  </a:rPr>
                  <a:t>Reward</a:t>
                </a:r>
                <a:r>
                  <a:rPr kumimoji="1" lang="en-US" altLang="zh-CN" sz="1800" dirty="0">
                    <a:latin typeface="+mn-lt"/>
                  </a:rPr>
                  <a:t>: Combination of Bandwidth Prediction Loss </a:t>
                </a:r>
                <a14:m>
                  <m:oMath xmlns:m="http://schemas.openxmlformats.org/officeDocument/2006/math">
                    <m:sSub>
                      <m:sSubPr>
                        <m:ctrlPr>
                          <a:rPr kumimoji="1" lang="en-US" altLang="zh-CN" sz="1800" b="0" i="1" smtClean="0">
                            <a:latin typeface="Cambria Math" panose="02040503050406030204" pitchFamily="18" charset="0"/>
                          </a:rPr>
                        </m:ctrlPr>
                      </m:sSubPr>
                      <m:e>
                        <m:r>
                          <a:rPr kumimoji="1" lang="en-US" altLang="zh-CN" sz="1800" b="0" i="1" smtClean="0">
                            <a:latin typeface="Cambria Math" panose="02040503050406030204" pitchFamily="18" charset="0"/>
                          </a:rPr>
                          <m:t>𝑅</m:t>
                        </m:r>
                      </m:e>
                      <m:sub>
                        <m:r>
                          <a:rPr kumimoji="1" lang="en-US" altLang="zh-CN" sz="1800" b="0" i="1" smtClean="0">
                            <a:latin typeface="Cambria Math" panose="02040503050406030204" pitchFamily="18" charset="0"/>
                          </a:rPr>
                          <m:t>𝑏</m:t>
                        </m:r>
                      </m:sub>
                    </m:sSub>
                    <m:r>
                      <a:rPr kumimoji="1" lang="en-US" altLang="zh-CN" sz="1800" b="0" i="1" smtClean="0">
                        <a:latin typeface="Cambria Math" panose="02040503050406030204" pitchFamily="18" charset="0"/>
                      </a:rPr>
                      <m:t>=−</m:t>
                    </m:r>
                    <m:f>
                      <m:fPr>
                        <m:ctrlPr>
                          <a:rPr kumimoji="1" lang="en-US" altLang="zh-CN" sz="1800" b="0" i="1" smtClean="0">
                            <a:latin typeface="Cambria Math" panose="02040503050406030204" pitchFamily="18" charset="0"/>
                          </a:rPr>
                        </m:ctrlPr>
                      </m:fPr>
                      <m:num>
                        <m:d>
                          <m:dPr>
                            <m:begChr m:val="|"/>
                            <m:endChr m:val="|"/>
                            <m:ctrlPr>
                              <a:rPr kumimoji="1" lang="en-US" altLang="zh-CN" sz="1800" b="0" i="1" smtClean="0">
                                <a:latin typeface="Cambria Math" panose="02040503050406030204" pitchFamily="18" charset="0"/>
                              </a:rPr>
                            </m:ctrlPr>
                          </m:dPr>
                          <m:e>
                            <m:sSub>
                              <m:sSubPr>
                                <m:ctrlPr>
                                  <a:rPr kumimoji="1" lang="en-US" altLang="zh-CN" sz="1800" b="0" i="1" smtClean="0">
                                    <a:latin typeface="Cambria Math" panose="02040503050406030204" pitchFamily="18" charset="0"/>
                                  </a:rPr>
                                </m:ctrlPr>
                              </m:sSubPr>
                              <m:e>
                                <m:r>
                                  <a:rPr kumimoji="1" lang="en-US" altLang="zh-CN" sz="1800" b="0" i="1" smtClean="0">
                                    <a:latin typeface="Cambria Math" panose="02040503050406030204" pitchFamily="18" charset="0"/>
                                  </a:rPr>
                                  <m:t>𝐵</m:t>
                                </m:r>
                              </m:e>
                              <m:sub>
                                <m:r>
                                  <a:rPr kumimoji="1" lang="en-US" altLang="zh-CN" sz="1800" b="0" i="1" smtClean="0">
                                    <a:latin typeface="Cambria Math" panose="02040503050406030204" pitchFamily="18" charset="0"/>
                                  </a:rPr>
                                  <m:t>0</m:t>
                                </m:r>
                              </m:sub>
                            </m:sSub>
                            <m:r>
                              <a:rPr kumimoji="1" lang="en-US" altLang="zh-CN" sz="1800" b="0" i="1" smtClean="0">
                                <a:latin typeface="Cambria Math" panose="02040503050406030204" pitchFamily="18" charset="0"/>
                              </a:rPr>
                              <m:t>−</m:t>
                            </m:r>
                            <m:r>
                              <a:rPr kumimoji="1" lang="en-US" altLang="zh-CN" sz="1800" b="0" i="1" smtClean="0">
                                <a:latin typeface="Cambria Math" panose="02040503050406030204" pitchFamily="18" charset="0"/>
                              </a:rPr>
                              <m:t>𝐵</m:t>
                            </m:r>
                          </m:e>
                        </m:d>
                      </m:num>
                      <m:den>
                        <m:func>
                          <m:funcPr>
                            <m:ctrlPr>
                              <a:rPr kumimoji="1" lang="en-US" altLang="zh-CN" sz="1800" b="0" i="1" smtClean="0">
                                <a:latin typeface="Cambria Math" panose="02040503050406030204" pitchFamily="18" charset="0"/>
                              </a:rPr>
                            </m:ctrlPr>
                          </m:funcPr>
                          <m:fName>
                            <m:r>
                              <m:rPr>
                                <m:sty m:val="p"/>
                              </m:rPr>
                              <a:rPr kumimoji="1" lang="en-US" altLang="zh-CN" sz="1800" b="0" i="0" smtClean="0">
                                <a:latin typeface="Cambria Math" panose="02040503050406030204" pitchFamily="18" charset="0"/>
                              </a:rPr>
                              <m:t>max</m:t>
                            </m:r>
                          </m:fName>
                          <m:e>
                            <m:d>
                              <m:dPr>
                                <m:ctrlPr>
                                  <a:rPr kumimoji="1" lang="en-US" altLang="zh-CN" sz="1800" b="0" i="1" smtClean="0">
                                    <a:latin typeface="Cambria Math" panose="02040503050406030204" pitchFamily="18" charset="0"/>
                                  </a:rPr>
                                </m:ctrlPr>
                              </m:dPr>
                              <m:e>
                                <m:sSub>
                                  <m:sSubPr>
                                    <m:ctrlPr>
                                      <a:rPr kumimoji="1" lang="en-US" altLang="zh-CN" sz="1800" b="0" i="1" smtClean="0">
                                        <a:latin typeface="Cambria Math" panose="02040503050406030204" pitchFamily="18" charset="0"/>
                                      </a:rPr>
                                    </m:ctrlPr>
                                  </m:sSubPr>
                                  <m:e>
                                    <m:r>
                                      <a:rPr kumimoji="1" lang="en-US" altLang="zh-CN" sz="1800" b="0" i="1" smtClean="0">
                                        <a:latin typeface="Cambria Math" panose="02040503050406030204" pitchFamily="18" charset="0"/>
                                      </a:rPr>
                                      <m:t>𝐵</m:t>
                                    </m:r>
                                  </m:e>
                                  <m:sub>
                                    <m:r>
                                      <a:rPr kumimoji="1" lang="en-US" altLang="zh-CN" sz="1800" b="0" i="1" smtClean="0">
                                        <a:latin typeface="Cambria Math" panose="02040503050406030204" pitchFamily="18" charset="0"/>
                                      </a:rPr>
                                      <m:t>0</m:t>
                                    </m:r>
                                  </m:sub>
                                </m:sSub>
                                <m:r>
                                  <a:rPr kumimoji="1" lang="en-US" altLang="zh-CN" sz="1800" b="0" i="1" smtClean="0">
                                    <a:latin typeface="Cambria Math" panose="02040503050406030204" pitchFamily="18" charset="0"/>
                                  </a:rPr>
                                  <m:t>,  </m:t>
                                </m:r>
                                <m:r>
                                  <a:rPr kumimoji="1" lang="en-US" altLang="zh-CN" sz="1800" b="0" i="1" smtClean="0">
                                    <a:latin typeface="Cambria Math" panose="02040503050406030204" pitchFamily="18" charset="0"/>
                                  </a:rPr>
                                  <m:t>𝐵</m:t>
                                </m:r>
                              </m:e>
                            </m:d>
                          </m:e>
                        </m:func>
                      </m:den>
                    </m:f>
                    <m:r>
                      <a:rPr kumimoji="1" lang="en-US" altLang="zh-CN" sz="1800" b="0" i="1" smtClean="0">
                        <a:latin typeface="Cambria Math" panose="02040503050406030204" pitchFamily="18" charset="0"/>
                      </a:rPr>
                      <m:t>, </m:t>
                    </m:r>
                    <m:r>
                      <a:rPr kumimoji="1" lang="en-US" altLang="zh-CN" sz="1800" b="0" i="1" smtClean="0">
                        <a:latin typeface="Cambria Math" panose="02040503050406030204" pitchFamily="18" charset="0"/>
                      </a:rPr>
                      <m:t>𝐵</m:t>
                    </m:r>
                    <m:r>
                      <a:rPr kumimoji="1" lang="en-US" altLang="zh-CN" sz="1800" b="0" i="1" smtClean="0">
                        <a:latin typeface="Cambria Math" panose="02040503050406030204" pitchFamily="18" charset="0"/>
                        <a:ea typeface="Cambria Math" panose="02040503050406030204" pitchFamily="18" charset="0"/>
                      </a:rPr>
                      <m:t>∈</m:t>
                    </m:r>
                    <m:d>
                      <m:dPr>
                        <m:begChr m:val="["/>
                        <m:endChr m:val="]"/>
                        <m:ctrlPr>
                          <a:rPr kumimoji="1" lang="en-US" altLang="zh-CN" sz="1800" b="0" i="1" smtClean="0">
                            <a:latin typeface="Cambria Math" panose="02040503050406030204" pitchFamily="18" charset="0"/>
                            <a:ea typeface="Cambria Math" panose="02040503050406030204" pitchFamily="18" charset="0"/>
                          </a:rPr>
                        </m:ctrlPr>
                      </m:dPr>
                      <m:e>
                        <m:r>
                          <a:rPr kumimoji="1" lang="en-US" altLang="zh-CN" sz="1800" b="0" i="1" smtClean="0">
                            <a:latin typeface="Cambria Math" panose="02040503050406030204" pitchFamily="18" charset="0"/>
                            <a:ea typeface="Cambria Math" panose="02040503050406030204" pitchFamily="18" charset="0"/>
                          </a:rPr>
                          <m:t>0,1</m:t>
                        </m:r>
                      </m:e>
                    </m:d>
                  </m:oMath>
                </a14:m>
                <a:r>
                  <a:rPr kumimoji="1" lang="en-US" altLang="zh-CN" sz="1800" dirty="0">
                    <a:latin typeface="+mn-lt"/>
                  </a:rPr>
                  <a:t> and Application Performance Loss </a:t>
                </a:r>
                <a14:m>
                  <m:oMath xmlns:m="http://schemas.openxmlformats.org/officeDocument/2006/math">
                    <m:sSub>
                      <m:sSubPr>
                        <m:ctrlPr>
                          <a:rPr kumimoji="1" lang="en-US" altLang="zh-CN" sz="1800" i="1" smtClean="0">
                            <a:latin typeface="Cambria Math" panose="02040503050406030204" pitchFamily="18" charset="0"/>
                          </a:rPr>
                        </m:ctrlPr>
                      </m:sSubPr>
                      <m:e>
                        <m:r>
                          <a:rPr kumimoji="1" lang="en-US" altLang="zh-CN" sz="1800" b="0" i="1" smtClean="0">
                            <a:latin typeface="Cambria Math" panose="02040503050406030204" pitchFamily="18" charset="0"/>
                          </a:rPr>
                          <m:t>𝑅</m:t>
                        </m:r>
                      </m:e>
                      <m:sub>
                        <m:r>
                          <a:rPr kumimoji="1" lang="en-US" altLang="zh-CN" sz="1800" b="0" i="1" smtClean="0">
                            <a:latin typeface="Cambria Math" panose="02040503050406030204" pitchFamily="18" charset="0"/>
                          </a:rPr>
                          <m:t>𝑎</m:t>
                        </m:r>
                      </m:sub>
                    </m:sSub>
                    <m:r>
                      <a:rPr kumimoji="1" lang="en-US" altLang="zh-CN" sz="1800" b="0" i="1" smtClean="0">
                        <a:latin typeface="Cambria Math" panose="02040503050406030204" pitchFamily="18" charset="0"/>
                      </a:rPr>
                      <m:t>=−</m:t>
                    </m:r>
                    <m:d>
                      <m:dPr>
                        <m:begChr m:val="|"/>
                        <m:endChr m:val="|"/>
                        <m:ctrlPr>
                          <a:rPr kumimoji="1" lang="en-US" altLang="zh-CN" sz="1800" b="0" i="1" smtClean="0">
                            <a:latin typeface="Cambria Math" panose="02040503050406030204" pitchFamily="18" charset="0"/>
                          </a:rPr>
                        </m:ctrlPr>
                      </m:dPr>
                      <m:e>
                        <m:r>
                          <a:rPr kumimoji="1" lang="en-US" altLang="zh-CN" sz="1800" b="0" i="1" smtClean="0">
                            <a:latin typeface="Cambria Math" panose="02040503050406030204" pitchFamily="18" charset="0"/>
                          </a:rPr>
                          <m:t>1−</m:t>
                        </m:r>
                        <m:r>
                          <a:rPr kumimoji="1" lang="en-US" altLang="zh-CN" sz="1800" b="0" i="1" smtClean="0">
                            <a:latin typeface="Cambria Math" panose="02040503050406030204" pitchFamily="18" charset="0"/>
                          </a:rPr>
                          <m:t>𝐴</m:t>
                        </m:r>
                      </m:e>
                    </m:d>
                    <m:r>
                      <a:rPr kumimoji="1" lang="en-US" altLang="zh-CN" sz="1800" b="0" i="1" smtClean="0">
                        <a:latin typeface="Cambria Math" panose="02040503050406030204" pitchFamily="18" charset="0"/>
                      </a:rPr>
                      <m:t>,</m:t>
                    </m:r>
                    <m:r>
                      <a:rPr kumimoji="1" lang="en-US" altLang="zh-CN" sz="1800" b="0" i="1" smtClean="0">
                        <a:latin typeface="Cambria Math" panose="02040503050406030204" pitchFamily="18" charset="0"/>
                      </a:rPr>
                      <m:t>𝐴</m:t>
                    </m:r>
                    <m:r>
                      <a:rPr kumimoji="1" lang="en-US" altLang="zh-CN" sz="1800" b="0" i="1" smtClean="0">
                        <a:latin typeface="Cambria Math" panose="02040503050406030204" pitchFamily="18" charset="0"/>
                        <a:ea typeface="Cambria Math" panose="02040503050406030204" pitchFamily="18" charset="0"/>
                      </a:rPr>
                      <m:t>∈[0,1]</m:t>
                    </m:r>
                  </m:oMath>
                </a14:m>
                <a:endParaRPr kumimoji="1" lang="en-US" altLang="zh-CN" sz="1800" dirty="0">
                  <a:latin typeface="+mn-lt"/>
                </a:endParaRPr>
              </a:p>
              <a:p>
                <a:pPr marL="0" indent="0">
                  <a:buNone/>
                </a:pPr>
                <a14:m>
                  <m:oMathPara xmlns:m="http://schemas.openxmlformats.org/officeDocument/2006/math">
                    <m:oMathParaPr>
                      <m:jc m:val="centerGroup"/>
                    </m:oMathParaPr>
                    <m:oMath xmlns:m="http://schemas.openxmlformats.org/officeDocument/2006/math">
                      <m:r>
                        <a:rPr kumimoji="1" lang="en-US" altLang="zh-CN" sz="1800" b="0" i="1" smtClean="0">
                          <a:latin typeface="Cambria Math" panose="02040503050406030204" pitchFamily="18" charset="0"/>
                        </a:rPr>
                        <m:t>𝑅</m:t>
                      </m:r>
                      <m:r>
                        <a:rPr kumimoji="1" lang="en-US" altLang="zh-CN" sz="1800" b="0" i="1" smtClean="0">
                          <a:latin typeface="Cambria Math" panose="02040503050406030204" pitchFamily="18" charset="0"/>
                        </a:rPr>
                        <m:t>=−(</m:t>
                      </m:r>
                      <m:r>
                        <a:rPr kumimoji="1" lang="en-US" altLang="zh-CN" sz="1800" b="0" i="1" smtClean="0">
                          <a:latin typeface="Cambria Math" panose="02040503050406030204" pitchFamily="18" charset="0"/>
                          <a:ea typeface="Cambria Math" panose="02040503050406030204" pitchFamily="18" charset="0"/>
                        </a:rPr>
                        <m:t>𝜏</m:t>
                      </m:r>
                      <m:r>
                        <a:rPr kumimoji="1" lang="en-US" altLang="zh-CN" sz="1800" b="0" i="1" smtClean="0">
                          <a:latin typeface="Cambria Math" panose="02040503050406030204" pitchFamily="18" charset="0"/>
                          <a:ea typeface="Cambria Math" panose="02040503050406030204" pitchFamily="18" charset="0"/>
                        </a:rPr>
                        <m:t>∗</m:t>
                      </m:r>
                      <m:sSub>
                        <m:sSubPr>
                          <m:ctrlPr>
                            <a:rPr kumimoji="1" lang="en-US" altLang="zh-CN" sz="1800" b="0" i="1" smtClean="0">
                              <a:latin typeface="Cambria Math" panose="02040503050406030204" pitchFamily="18" charset="0"/>
                              <a:ea typeface="Cambria Math" panose="02040503050406030204" pitchFamily="18" charset="0"/>
                            </a:rPr>
                          </m:ctrlPr>
                        </m:sSubPr>
                        <m:e>
                          <m:r>
                            <a:rPr kumimoji="1" lang="en-US" altLang="zh-CN" sz="1800" b="0" i="1" smtClean="0">
                              <a:latin typeface="Cambria Math" panose="02040503050406030204" pitchFamily="18" charset="0"/>
                              <a:ea typeface="Cambria Math" panose="02040503050406030204" pitchFamily="18" charset="0"/>
                            </a:rPr>
                            <m:t>𝑅</m:t>
                          </m:r>
                        </m:e>
                        <m:sub>
                          <m:r>
                            <a:rPr kumimoji="1" lang="en-US" altLang="zh-CN" sz="1800" b="0" i="1" smtClean="0">
                              <a:latin typeface="Cambria Math" panose="02040503050406030204" pitchFamily="18" charset="0"/>
                              <a:ea typeface="Cambria Math" panose="02040503050406030204" pitchFamily="18" charset="0"/>
                            </a:rPr>
                            <m:t>𝑏</m:t>
                          </m:r>
                        </m:sub>
                      </m:sSub>
                      <m:r>
                        <a:rPr kumimoji="1" lang="en-US" altLang="zh-CN" sz="1800" b="0" i="1" smtClean="0">
                          <a:latin typeface="Cambria Math" panose="02040503050406030204" pitchFamily="18" charset="0"/>
                          <a:ea typeface="Cambria Math" panose="02040503050406030204" pitchFamily="18" charset="0"/>
                        </a:rPr>
                        <m:t>+ </m:t>
                      </m:r>
                      <m:sSub>
                        <m:sSubPr>
                          <m:ctrlPr>
                            <a:rPr kumimoji="1" lang="en-US" altLang="zh-CN" sz="1800" b="0" i="1" smtClean="0">
                              <a:latin typeface="Cambria Math" panose="02040503050406030204" pitchFamily="18" charset="0"/>
                              <a:ea typeface="Cambria Math" panose="02040503050406030204" pitchFamily="18" charset="0"/>
                            </a:rPr>
                          </m:ctrlPr>
                        </m:sSubPr>
                        <m:e>
                          <m:r>
                            <a:rPr kumimoji="1" lang="en-US" altLang="zh-CN" sz="1800" b="0" i="1" smtClean="0">
                              <a:latin typeface="Cambria Math" panose="02040503050406030204" pitchFamily="18" charset="0"/>
                              <a:ea typeface="Cambria Math" panose="02040503050406030204" pitchFamily="18" charset="0"/>
                            </a:rPr>
                            <m:t>𝑅</m:t>
                          </m:r>
                        </m:e>
                        <m:sub>
                          <m:r>
                            <a:rPr kumimoji="1" lang="en-US" altLang="zh-CN" sz="1800" b="0" i="1" smtClean="0">
                              <a:latin typeface="Cambria Math" panose="02040503050406030204" pitchFamily="18" charset="0"/>
                              <a:ea typeface="Cambria Math" panose="02040503050406030204" pitchFamily="18" charset="0"/>
                            </a:rPr>
                            <m:t>𝑎</m:t>
                          </m:r>
                        </m:sub>
                      </m:sSub>
                      <m:r>
                        <a:rPr kumimoji="1" lang="en-US" altLang="zh-CN" sz="1800" b="0" i="1" smtClean="0">
                          <a:latin typeface="Cambria Math" panose="02040503050406030204" pitchFamily="18" charset="0"/>
                        </a:rPr>
                        <m:t>)</m:t>
                      </m:r>
                    </m:oMath>
                  </m:oMathPara>
                </a14:m>
                <a:endParaRPr kumimoji="1" lang="en-US" altLang="zh-CN" sz="1800" dirty="0">
                  <a:latin typeface="+mn-lt"/>
                </a:endParaRPr>
              </a:p>
            </p:txBody>
          </p:sp>
        </mc:Choice>
        <mc:Fallback xmlns="">
          <p:sp>
            <p:nvSpPr>
              <p:cNvPr id="10" name="内容占位符 2">
                <a:extLst>
                  <a:ext uri="{FF2B5EF4-FFF2-40B4-BE49-F238E27FC236}">
                    <a16:creationId xmlns:a16="http://schemas.microsoft.com/office/drawing/2014/main" id="{C67EDBA5-AE42-854F-94E8-FE049324BE1D}"/>
                  </a:ext>
                </a:extLst>
              </p:cNvPr>
              <p:cNvSpPr txBox="1">
                <a:spLocks noRot="1" noChangeAspect="1" noMove="1" noResize="1" noEditPoints="1" noAdjustHandles="1" noChangeArrowheads="1" noChangeShapeType="1" noTextEdit="1"/>
              </p:cNvSpPr>
              <p:nvPr/>
            </p:nvSpPr>
            <p:spPr>
              <a:xfrm>
                <a:off x="4925855" y="1726818"/>
                <a:ext cx="3899737" cy="4629531"/>
              </a:xfrm>
              <a:prstGeom prst="rect">
                <a:avLst/>
              </a:prstGeom>
              <a:blipFill>
                <a:blip r:embed="rId7"/>
                <a:stretch>
                  <a:fillRect l="-971" t="-82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205756799"/>
      </p:ext>
    </p:extLst>
  </p:cSld>
  <p:clrMapOvr>
    <a:masterClrMapping/>
  </p:clrMapOvr>
  <mc:AlternateContent xmlns:mc="http://schemas.openxmlformats.org/markup-compatibility/2006" xmlns:p14="http://schemas.microsoft.com/office/powerpoint/2010/main">
    <mc:Choice Requires="p14">
      <p:transition spd="slow" p14:dur="2000" advTm="104803"/>
    </mc:Choice>
    <mc:Fallback xmlns="">
      <p:transition spd="slow" advTm="1048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55E0489-2A16-C740-AA1F-009D3A40BF19}"/>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kumimoji="1" lang="en-US" altLang="zh-CN" sz="2800" b="1" dirty="0">
                <a:solidFill>
                  <a:schemeClr val="bg1"/>
                </a:solidFill>
                <a:latin typeface="+mj-lt"/>
                <a:ea typeface="+mj-ea"/>
                <a:cs typeface="+mj-cs"/>
              </a:rPr>
              <a:t>Runtime system</a:t>
            </a:r>
            <a:endParaRPr kumimoji="1" lang="en-US" altLang="zh-CN" sz="2800" b="1" kern="1200" dirty="0">
              <a:solidFill>
                <a:schemeClr val="bg1"/>
              </a:solidFill>
              <a:latin typeface="+mj-lt"/>
              <a:ea typeface="+mj-ea"/>
              <a:cs typeface="+mj-cs"/>
            </a:endParaRPr>
          </a:p>
        </p:txBody>
      </p:sp>
      <p:sp>
        <p:nvSpPr>
          <p:cNvPr id="4" name="灯片编号占位符 3">
            <a:extLst>
              <a:ext uri="{FF2B5EF4-FFF2-40B4-BE49-F238E27FC236}">
                <a16:creationId xmlns:a16="http://schemas.microsoft.com/office/drawing/2014/main" id="{064FCB93-54E5-5A46-8B2E-BDACE4847006}"/>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pPr>
            <a:fld id="{63D8BFDD-45AA-4741-8714-A96034323422}" type="slidenum">
              <a:rPr lang="en-US" smtClean="0"/>
              <a:pPr>
                <a:spcAft>
                  <a:spcPts val="600"/>
                </a:spcAft>
              </a:pPr>
              <a:t>11</a:t>
            </a:fld>
            <a:endParaRPr lang="en-US"/>
          </a:p>
        </p:txBody>
      </p:sp>
      <p:pic>
        <p:nvPicPr>
          <p:cNvPr id="3" name="图片 2">
            <a:extLst>
              <a:ext uri="{FF2B5EF4-FFF2-40B4-BE49-F238E27FC236}">
                <a16:creationId xmlns:a16="http://schemas.microsoft.com/office/drawing/2014/main" id="{7F3A89C9-18DC-9E48-8ECD-5A2F1DB9C0B1}"/>
              </a:ext>
            </a:extLst>
          </p:cNvPr>
          <p:cNvPicPr>
            <a:picLocks noChangeAspect="1"/>
          </p:cNvPicPr>
          <p:nvPr/>
        </p:nvPicPr>
        <p:blipFill>
          <a:blip r:embed="rId3"/>
          <a:stretch>
            <a:fillRect/>
          </a:stretch>
        </p:blipFill>
        <p:spPr>
          <a:xfrm>
            <a:off x="1291006" y="1506690"/>
            <a:ext cx="6660978" cy="4849660"/>
          </a:xfrm>
          <a:prstGeom prst="rect">
            <a:avLst/>
          </a:prstGeom>
        </p:spPr>
      </p:pic>
    </p:spTree>
    <p:extLst>
      <p:ext uri="{BB962C8B-B14F-4D97-AF65-F5344CB8AC3E}">
        <p14:creationId xmlns:p14="http://schemas.microsoft.com/office/powerpoint/2010/main" val="2340117256"/>
      </p:ext>
    </p:extLst>
  </p:cSld>
  <p:clrMapOvr>
    <a:masterClrMapping/>
  </p:clrMapOvr>
  <mc:AlternateContent xmlns:mc="http://schemas.openxmlformats.org/markup-compatibility/2006" xmlns:p14="http://schemas.microsoft.com/office/powerpoint/2010/main">
    <mc:Choice Requires="p14">
      <p:transition spd="slow" p14:dur="2000" advTm="71722"/>
    </mc:Choice>
    <mc:Fallback xmlns="">
      <p:transition spd="slow" advTm="7172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55E0489-2A16-C740-AA1F-009D3A40BF19}"/>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kumimoji="1" lang="en-US" altLang="zh-CN" sz="2800" b="1" kern="1200" dirty="0">
                <a:solidFill>
                  <a:schemeClr val="bg1"/>
                </a:solidFill>
                <a:latin typeface="+mj-lt"/>
                <a:ea typeface="+mj-ea"/>
                <a:cs typeface="+mj-cs"/>
              </a:rPr>
              <a:t>Applications and Data</a:t>
            </a:r>
            <a:r>
              <a:rPr kumimoji="1" lang="en-US" altLang="zh-CN" sz="2800" b="1" dirty="0">
                <a:solidFill>
                  <a:schemeClr val="bg1"/>
                </a:solidFill>
                <a:latin typeface="+mj-lt"/>
                <a:ea typeface="+mj-ea"/>
                <a:cs typeface="+mj-cs"/>
              </a:rPr>
              <a:t>sets</a:t>
            </a:r>
            <a:endParaRPr kumimoji="1" lang="en-US" altLang="zh-CN" sz="2800" b="1" kern="1200" dirty="0">
              <a:solidFill>
                <a:schemeClr val="bg1"/>
              </a:solidFill>
              <a:latin typeface="+mj-lt"/>
              <a:ea typeface="+mj-ea"/>
              <a:cs typeface="+mj-cs"/>
            </a:endParaRPr>
          </a:p>
        </p:txBody>
      </p:sp>
      <p:sp>
        <p:nvSpPr>
          <p:cNvPr id="4" name="灯片编号占位符 3">
            <a:extLst>
              <a:ext uri="{FF2B5EF4-FFF2-40B4-BE49-F238E27FC236}">
                <a16:creationId xmlns:a16="http://schemas.microsoft.com/office/drawing/2014/main" id="{064FCB93-54E5-5A46-8B2E-BDACE4847006}"/>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pPr>
            <a:fld id="{63D8BFDD-45AA-4741-8714-A96034323422}" type="slidenum">
              <a:rPr lang="en-US" smtClean="0"/>
              <a:pPr>
                <a:spcAft>
                  <a:spcPts val="600"/>
                </a:spcAft>
              </a:pPr>
              <a:t>12</a:t>
            </a:fld>
            <a:endParaRPr lang="en-US"/>
          </a:p>
        </p:txBody>
      </p:sp>
      <p:graphicFrame>
        <p:nvGraphicFramePr>
          <p:cNvPr id="7" name="表格 7">
            <a:extLst>
              <a:ext uri="{FF2B5EF4-FFF2-40B4-BE49-F238E27FC236}">
                <a16:creationId xmlns:a16="http://schemas.microsoft.com/office/drawing/2014/main" id="{811132FB-38FD-DD42-A3E4-1C2718EC678D}"/>
              </a:ext>
            </a:extLst>
          </p:cNvPr>
          <p:cNvGraphicFramePr>
            <a:graphicFrameLocks noGrp="1"/>
          </p:cNvGraphicFramePr>
          <p:nvPr>
            <p:extLst>
              <p:ext uri="{D42A27DB-BD31-4B8C-83A1-F6EECF244321}">
                <p14:modId xmlns:p14="http://schemas.microsoft.com/office/powerpoint/2010/main" val="1398900377"/>
              </p:ext>
            </p:extLst>
          </p:nvPr>
        </p:nvGraphicFramePr>
        <p:xfrm>
          <a:off x="361950" y="1570420"/>
          <a:ext cx="8463644" cy="4785929"/>
        </p:xfrm>
        <a:graphic>
          <a:graphicData uri="http://schemas.openxmlformats.org/drawingml/2006/table">
            <a:tbl>
              <a:tblPr firstRow="1">
                <a:tableStyleId>{F5AB1C69-6EDB-4FF4-983F-18BD219EF322}</a:tableStyleId>
              </a:tblPr>
              <a:tblGrid>
                <a:gridCol w="2115911">
                  <a:extLst>
                    <a:ext uri="{9D8B030D-6E8A-4147-A177-3AD203B41FA5}">
                      <a16:colId xmlns:a16="http://schemas.microsoft.com/office/drawing/2014/main" val="2093510547"/>
                    </a:ext>
                  </a:extLst>
                </a:gridCol>
                <a:gridCol w="2115911">
                  <a:extLst>
                    <a:ext uri="{9D8B030D-6E8A-4147-A177-3AD203B41FA5}">
                      <a16:colId xmlns:a16="http://schemas.microsoft.com/office/drawing/2014/main" val="855693204"/>
                    </a:ext>
                  </a:extLst>
                </a:gridCol>
                <a:gridCol w="2115911">
                  <a:extLst>
                    <a:ext uri="{9D8B030D-6E8A-4147-A177-3AD203B41FA5}">
                      <a16:colId xmlns:a16="http://schemas.microsoft.com/office/drawing/2014/main" val="641010380"/>
                    </a:ext>
                  </a:extLst>
                </a:gridCol>
                <a:gridCol w="2115911">
                  <a:extLst>
                    <a:ext uri="{9D8B030D-6E8A-4147-A177-3AD203B41FA5}">
                      <a16:colId xmlns:a16="http://schemas.microsoft.com/office/drawing/2014/main" val="3278038715"/>
                    </a:ext>
                  </a:extLst>
                </a:gridCol>
              </a:tblGrid>
              <a:tr h="372863">
                <a:tc>
                  <a:txBody>
                    <a:bodyPr/>
                    <a:lstStyle/>
                    <a:p>
                      <a:pPr algn="ctr"/>
                      <a:r>
                        <a:rPr lang="en-US" altLang="zh-CN" dirty="0"/>
                        <a:t>Application Name</a:t>
                      </a:r>
                      <a:endParaRPr lang="zh-CN" altLang="en-US" dirty="0"/>
                    </a:p>
                  </a:txBody>
                  <a:tcPr/>
                </a:tc>
                <a:tc>
                  <a:txBody>
                    <a:bodyPr/>
                    <a:lstStyle/>
                    <a:p>
                      <a:pPr algn="ctr"/>
                      <a:r>
                        <a:rPr lang="en-US" altLang="zh-CN" dirty="0"/>
                        <a:t>Datasets</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zh-CN" sz="1800" b="1" kern="1200" dirty="0">
                          <a:solidFill>
                            <a:schemeClr val="lt1"/>
                          </a:solidFill>
                          <a:effectLst/>
                          <a:latin typeface="+mn-lt"/>
                          <a:ea typeface="+mn-ea"/>
                          <a:cs typeface="+mn-cs"/>
                        </a:rPr>
                        <a:t>Evaluation Method</a:t>
                      </a:r>
                      <a:endParaRPr lang="en" altLang="zh-C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zh-CN" sz="1800" b="1" kern="1200" dirty="0">
                          <a:solidFill>
                            <a:schemeClr val="lt1"/>
                          </a:solidFill>
                          <a:effectLst/>
                          <a:latin typeface="+mn-lt"/>
                          <a:ea typeface="+mn-ea"/>
                          <a:cs typeface="+mn-cs"/>
                        </a:rPr>
                        <a:t>Evaluation standard </a:t>
                      </a:r>
                      <a:endParaRPr lang="en" altLang="zh-CN" dirty="0"/>
                    </a:p>
                  </a:txBody>
                  <a:tcPr/>
                </a:tc>
                <a:extLst>
                  <a:ext uri="{0D108BD9-81ED-4DB2-BD59-A6C34878D82A}">
                    <a16:rowId xmlns:a16="http://schemas.microsoft.com/office/drawing/2014/main" val="906081793"/>
                  </a:ext>
                </a:extLst>
              </a:tr>
              <a:tr h="1746839">
                <a:tc>
                  <a:txBody>
                    <a:bodyPr/>
                    <a:lstStyle/>
                    <a:p>
                      <a:pPr algn="ctr"/>
                      <a:r>
                        <a:rPr lang="en" altLang="zh-CN" dirty="0"/>
                        <a:t>Pedestrian Detection</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zh-CN" sz="1800" kern="1200" dirty="0">
                          <a:solidFill>
                            <a:schemeClr val="dk1"/>
                          </a:solidFill>
                          <a:effectLst/>
                        </a:rPr>
                        <a:t>MOT Challenge </a:t>
                      </a:r>
                      <a:endParaRPr lang="en" altLang="zh-C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zh-CN" sz="1800" kern="1200" dirty="0">
                          <a:solidFill>
                            <a:schemeClr val="dk1"/>
                          </a:solidFill>
                          <a:effectLst/>
                        </a:rPr>
                        <a:t>histogram of oriented gradients (HOG) with linear SVM classifier </a:t>
                      </a:r>
                      <a:endParaRPr lang="en" altLang="zh-CN" dirty="0"/>
                    </a:p>
                  </a:txBody>
                  <a:tcPr/>
                </a:tc>
                <a:tc>
                  <a:txBody>
                    <a:bodyPr/>
                    <a:lstStyle/>
                    <a:p>
                      <a:pPr algn="ctr"/>
                      <a:r>
                        <a:rPr lang="en-US" altLang="zh-CN" dirty="0"/>
                        <a:t>F1score</a:t>
                      </a:r>
                      <a:endParaRPr lang="zh-CN" altLang="en-US" dirty="0"/>
                    </a:p>
                  </a:txBody>
                  <a:tcPr/>
                </a:tc>
                <a:extLst>
                  <a:ext uri="{0D108BD9-81ED-4DB2-BD59-A6C34878D82A}">
                    <a16:rowId xmlns:a16="http://schemas.microsoft.com/office/drawing/2014/main" val="3624519774"/>
                  </a:ext>
                </a:extLst>
              </a:tr>
              <a:tr h="1195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zh-CN" sz="1800" b="0" kern="1200" dirty="0">
                          <a:solidFill>
                            <a:schemeClr val="dk1"/>
                          </a:solidFill>
                          <a:effectLst/>
                        </a:rPr>
                        <a:t>Detection in Autopilot Cars </a:t>
                      </a:r>
                      <a:endParaRPr lang="en" altLang="zh-C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zh-CN" sz="1800" kern="1200" dirty="0">
                          <a:solidFill>
                            <a:schemeClr val="dk1"/>
                          </a:solidFill>
                          <a:effectLst/>
                        </a:rPr>
                        <a:t>Self-filmed three- minute video on the highway road</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zh-CN" sz="1800" kern="1200" dirty="0">
                          <a:solidFill>
                            <a:schemeClr val="dk1"/>
                          </a:solidFill>
                          <a:effectLst/>
                        </a:rPr>
                        <a:t>YOLOv3 </a:t>
                      </a:r>
                      <a:r>
                        <a:rPr lang="en-US" altLang="zh-CN" sz="1800" kern="1200" dirty="0">
                          <a:solidFill>
                            <a:schemeClr val="dk1"/>
                          </a:solidFill>
                          <a:effectLst/>
                        </a:rPr>
                        <a:t>as detector</a:t>
                      </a:r>
                      <a:endParaRPr lang="en" altLang="zh-CN" dirty="0"/>
                    </a:p>
                  </a:txBody>
                  <a:tcPr/>
                </a:tc>
                <a:tc>
                  <a:txBody>
                    <a:bodyPr/>
                    <a:lstStyle/>
                    <a:p>
                      <a:pPr algn="ctr"/>
                      <a:r>
                        <a:rPr lang="en-US" altLang="zh-CN" dirty="0"/>
                        <a:t>F1score</a:t>
                      </a:r>
                      <a:endParaRPr lang="zh-CN" altLang="en-US" dirty="0"/>
                    </a:p>
                  </a:txBody>
                  <a:tcPr/>
                </a:tc>
                <a:extLst>
                  <a:ext uri="{0D108BD9-81ED-4DB2-BD59-A6C34878D82A}">
                    <a16:rowId xmlns:a16="http://schemas.microsoft.com/office/drawing/2014/main" val="752646317"/>
                  </a:ext>
                </a:extLst>
              </a:tr>
              <a:tr h="14710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zh-CN" sz="1800" b="0" kern="1200" dirty="0">
                          <a:solidFill>
                            <a:schemeClr val="dk1"/>
                          </a:solidFill>
                          <a:effectLst/>
                        </a:rPr>
                        <a:t>Distributed Top-K </a:t>
                      </a:r>
                      <a:endParaRPr lang="en" altLang="zh-C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zh-CN" sz="1800" kern="1200" dirty="0">
                          <a:solidFill>
                            <a:schemeClr val="dk1"/>
                          </a:solidFill>
                          <a:effectLst/>
                        </a:rPr>
                        <a:t>EDGAR Log File Dataset provided by </a:t>
                      </a:r>
                      <a:r>
                        <a:rPr lang="en" altLang="zh-CN" sz="1800" kern="1200" dirty="0" err="1">
                          <a:solidFill>
                            <a:schemeClr val="dk1"/>
                          </a:solidFill>
                          <a:effectLst/>
                        </a:rPr>
                        <a:t>SEC.gov</a:t>
                      </a:r>
                      <a:r>
                        <a:rPr lang="en" altLang="zh-CN" sz="1800" kern="1200" dirty="0">
                          <a:solidFill>
                            <a:schemeClr val="dk1"/>
                          </a:solidFill>
                          <a:effectLst/>
                        </a:rPr>
                        <a:t> on a daily basis </a:t>
                      </a:r>
                      <a:endParaRPr lang="en" altLang="zh-C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zh-CN" sz="1800" kern="1200" dirty="0">
                          <a:solidFill>
                            <a:schemeClr val="dk1"/>
                          </a:solidFill>
                          <a:effectLst/>
                        </a:rPr>
                        <a:t>Kendall’s </a:t>
                      </a:r>
                      <a:r>
                        <a:rPr lang="el-GR" altLang="zh-CN" sz="1800" kern="1200" dirty="0">
                          <a:solidFill>
                            <a:schemeClr val="dk1"/>
                          </a:solidFill>
                          <a:effectLst/>
                        </a:rPr>
                        <a:t>τ </a:t>
                      </a:r>
                      <a:endParaRPr lang="el-GR" altLang="zh-C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zh-CN" sz="1800" kern="1200" dirty="0">
                          <a:solidFill>
                            <a:schemeClr val="dk1"/>
                          </a:solidFill>
                          <a:effectLst/>
                        </a:rPr>
                        <a:t>Kendall’s </a:t>
                      </a:r>
                      <a:r>
                        <a:rPr lang="el-GR" altLang="zh-CN" sz="1800" kern="1200" dirty="0">
                          <a:solidFill>
                            <a:schemeClr val="dk1"/>
                          </a:solidFill>
                          <a:effectLst/>
                        </a:rPr>
                        <a:t>τ </a:t>
                      </a:r>
                      <a:endParaRPr lang="el-GR" altLang="zh-CN" dirty="0"/>
                    </a:p>
                  </a:txBody>
                  <a:tcPr/>
                </a:tc>
                <a:extLst>
                  <a:ext uri="{0D108BD9-81ED-4DB2-BD59-A6C34878D82A}">
                    <a16:rowId xmlns:a16="http://schemas.microsoft.com/office/drawing/2014/main" val="1667572689"/>
                  </a:ext>
                </a:extLst>
              </a:tr>
            </a:tbl>
          </a:graphicData>
        </a:graphic>
      </p:graphicFrame>
    </p:spTree>
    <p:extLst>
      <p:ext uri="{BB962C8B-B14F-4D97-AF65-F5344CB8AC3E}">
        <p14:creationId xmlns:p14="http://schemas.microsoft.com/office/powerpoint/2010/main" val="2255313228"/>
      </p:ext>
    </p:extLst>
  </p:cSld>
  <p:clrMapOvr>
    <a:masterClrMapping/>
  </p:clrMapOvr>
  <mc:AlternateContent xmlns:mc="http://schemas.openxmlformats.org/markup-compatibility/2006" xmlns:p14="http://schemas.microsoft.com/office/powerpoint/2010/main">
    <mc:Choice Requires="p14">
      <p:transition spd="slow" p14:dur="2000" advTm="95328"/>
    </mc:Choice>
    <mc:Fallback xmlns="">
      <p:transition spd="slow" advTm="9532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55E0489-2A16-C740-AA1F-009D3A40BF19}"/>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kumimoji="1" lang="en-US" altLang="zh-CN" sz="2800" b="1" kern="1200" dirty="0">
                <a:solidFill>
                  <a:schemeClr val="bg1"/>
                </a:solidFill>
                <a:latin typeface="+mj-lt"/>
                <a:ea typeface="+mj-ea"/>
                <a:cs typeface="+mj-cs"/>
              </a:rPr>
              <a:t>Implementation and Settings</a:t>
            </a:r>
          </a:p>
        </p:txBody>
      </p:sp>
      <p:sp>
        <p:nvSpPr>
          <p:cNvPr id="4" name="灯片编号占位符 3">
            <a:extLst>
              <a:ext uri="{FF2B5EF4-FFF2-40B4-BE49-F238E27FC236}">
                <a16:creationId xmlns:a16="http://schemas.microsoft.com/office/drawing/2014/main" id="{064FCB93-54E5-5A46-8B2E-BDACE4847006}"/>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pPr>
            <a:fld id="{63D8BFDD-45AA-4741-8714-A96034323422}" type="slidenum">
              <a:rPr lang="en-US" smtClean="0"/>
              <a:pPr>
                <a:spcAft>
                  <a:spcPts val="600"/>
                </a:spcAft>
              </a:pPr>
              <a:t>13</a:t>
            </a:fld>
            <a:endParaRPr lang="en-US"/>
          </a:p>
        </p:txBody>
      </p:sp>
      <p:sp>
        <p:nvSpPr>
          <p:cNvPr id="6" name="内容占位符 2">
            <a:extLst>
              <a:ext uri="{FF2B5EF4-FFF2-40B4-BE49-F238E27FC236}">
                <a16:creationId xmlns:a16="http://schemas.microsoft.com/office/drawing/2014/main" id="{DF0D8588-1C30-A345-9394-02EA22F9717A}"/>
              </a:ext>
            </a:extLst>
          </p:cNvPr>
          <p:cNvSpPr txBox="1">
            <a:spLocks/>
          </p:cNvSpPr>
          <p:nvPr/>
        </p:nvSpPr>
        <p:spPr>
          <a:xfrm>
            <a:off x="417399" y="1709240"/>
            <a:ext cx="8408193" cy="50122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aramond" charset="0"/>
                <a:ea typeface="Garamond" charset="0"/>
                <a:cs typeface="Garamond"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aramond" charset="0"/>
                <a:ea typeface="Garamond" charset="0"/>
                <a:cs typeface="Garamond"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aramond" charset="0"/>
                <a:ea typeface="Garamond" charset="0"/>
                <a:cs typeface="Garamond"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charset="0"/>
                <a:ea typeface="Garamond" charset="0"/>
                <a:cs typeface="Garamond"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charset="0"/>
                <a:ea typeface="Garamond" charset="0"/>
                <a:cs typeface="Garamond"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1800" b="1" dirty="0">
                <a:latin typeface="+mn-lt"/>
              </a:rPr>
              <a:t>Platform</a:t>
            </a:r>
          </a:p>
          <a:p>
            <a:pPr lvl="1"/>
            <a:r>
              <a:rPr kumimoji="1" lang="en-US" altLang="zh-CN" sz="1400" b="1" dirty="0">
                <a:latin typeface="+mn-lt"/>
              </a:rPr>
              <a:t>IoT Device</a:t>
            </a:r>
            <a:r>
              <a:rPr kumimoji="1" lang="en-US" altLang="zh-CN" sz="1400" dirty="0">
                <a:latin typeface="+mn-lt"/>
              </a:rPr>
              <a:t>:  Raspberry Pi 4, 1.5GHz Quad core Cortex-A72 (ARM v8) 64-bit SoC and 4GB memory, Linux system. </a:t>
            </a:r>
          </a:p>
          <a:p>
            <a:pPr lvl="1"/>
            <a:r>
              <a:rPr kumimoji="1" lang="en-US" altLang="zh-CN" sz="1400" b="1" dirty="0">
                <a:latin typeface="+mn-lt"/>
              </a:rPr>
              <a:t>Edge Server</a:t>
            </a:r>
            <a:r>
              <a:rPr kumimoji="1" lang="en-US" altLang="zh-CN" sz="1400" dirty="0">
                <a:latin typeface="+mn-lt"/>
              </a:rPr>
              <a:t>:  Personal computer(PC) with CPU of Intel i5-8500, GPU of Nvidia RTX 2070.</a:t>
            </a:r>
          </a:p>
          <a:p>
            <a:pPr lvl="1"/>
            <a:r>
              <a:rPr kumimoji="1" lang="en-US" altLang="zh-CN" sz="1400" b="1" dirty="0">
                <a:latin typeface="+mn-lt"/>
              </a:rPr>
              <a:t>Network</a:t>
            </a:r>
            <a:r>
              <a:rPr kumimoji="1" lang="en-US" altLang="zh-CN" sz="1400" dirty="0">
                <a:latin typeface="+mn-lt"/>
              </a:rPr>
              <a:t>: We use 2.4 Gigahertz Wireless Local Area Network, theoretical bandwidth is 100Mbps.</a:t>
            </a:r>
          </a:p>
          <a:p>
            <a:r>
              <a:rPr kumimoji="1" lang="en-US" altLang="zh-CN" sz="1800" b="1" dirty="0">
                <a:latin typeface="+mn-lt"/>
              </a:rPr>
              <a:t>RL model</a:t>
            </a:r>
          </a:p>
          <a:p>
            <a:pPr lvl="1"/>
            <a:r>
              <a:rPr kumimoji="1" lang="en-US" altLang="zh-CN" sz="1400" b="1" dirty="0">
                <a:latin typeface="+mn-lt"/>
              </a:rPr>
              <a:t>RL Engine</a:t>
            </a:r>
            <a:r>
              <a:rPr kumimoji="1" lang="en-US" altLang="zh-CN" sz="1400" dirty="0">
                <a:latin typeface="+mn-lt"/>
              </a:rPr>
              <a:t>: Deep Deterministic Policy Gradient model (2 hidden layers, 128 units each).</a:t>
            </a:r>
          </a:p>
          <a:p>
            <a:pPr lvl="1"/>
            <a:r>
              <a:rPr kumimoji="1" lang="en-US" altLang="zh-CN" sz="1400" b="1" dirty="0">
                <a:latin typeface="+mn-lt"/>
              </a:rPr>
              <a:t>Optimizer</a:t>
            </a:r>
            <a:r>
              <a:rPr kumimoji="1" lang="en-US" altLang="zh-CN" sz="1400" dirty="0">
                <a:latin typeface="+mn-lt"/>
              </a:rPr>
              <a:t>: Adam, learning rate of 0.001 and decay rate of 0.99. The batch size default is 64.</a:t>
            </a:r>
          </a:p>
          <a:p>
            <a:pPr lvl="1"/>
            <a:r>
              <a:rPr kumimoji="1" lang="en-US" altLang="zh-CN" sz="1400" b="1" dirty="0">
                <a:latin typeface="+mn-lt"/>
              </a:rPr>
              <a:t>Parameter Storage</a:t>
            </a:r>
            <a:r>
              <a:rPr kumimoji="1" lang="en-US" altLang="zh-CN" sz="1400" dirty="0">
                <a:latin typeface="+mn-lt"/>
              </a:rPr>
              <a:t>: 70K bytes.</a:t>
            </a:r>
          </a:p>
          <a:p>
            <a:r>
              <a:rPr kumimoji="1" lang="en-US" altLang="zh-CN" sz="1800" b="1" dirty="0">
                <a:latin typeface="+mn-lt"/>
              </a:rPr>
              <a:t>Applications-Specific</a:t>
            </a:r>
          </a:p>
          <a:p>
            <a:pPr lvl="1"/>
            <a:r>
              <a:rPr kumimoji="1" lang="en-US" altLang="zh-CN" sz="1400" b="1" dirty="0">
                <a:latin typeface="+mn-lt"/>
              </a:rPr>
              <a:t>Bandwidth</a:t>
            </a:r>
            <a:r>
              <a:rPr kumimoji="1" lang="en-US" altLang="zh-CN" sz="1400" dirty="0">
                <a:latin typeface="+mn-lt"/>
              </a:rPr>
              <a:t>: 0Mbps to 30Mbps. </a:t>
            </a:r>
          </a:p>
          <a:p>
            <a:r>
              <a:rPr kumimoji="1" lang="en-US" altLang="zh-CN" sz="1800" b="1" dirty="0">
                <a:latin typeface="+mn-lt"/>
              </a:rPr>
              <a:t>Network Simulation</a:t>
            </a:r>
            <a:endParaRPr kumimoji="1" lang="en-US" altLang="zh-CN" sz="1400" b="1" dirty="0">
              <a:latin typeface="+mn-lt"/>
            </a:endParaRPr>
          </a:p>
          <a:p>
            <a:pPr lvl="1"/>
            <a:endParaRPr kumimoji="1" lang="en-US" altLang="zh-CN" sz="1400" b="1" dirty="0">
              <a:latin typeface="+mn-lt"/>
            </a:endParaRPr>
          </a:p>
          <a:p>
            <a:endParaRPr kumimoji="1" lang="en-US" altLang="zh-CN" sz="1800" b="1" dirty="0">
              <a:latin typeface="+mn-lt"/>
            </a:endParaRPr>
          </a:p>
          <a:p>
            <a:endParaRPr kumimoji="1" lang="en-US" altLang="zh-CN" sz="1000" dirty="0">
              <a:latin typeface="+mn-lt"/>
            </a:endParaRPr>
          </a:p>
        </p:txBody>
      </p:sp>
      <p:pic>
        <p:nvPicPr>
          <p:cNvPr id="3" name="图片 2">
            <a:extLst>
              <a:ext uri="{FF2B5EF4-FFF2-40B4-BE49-F238E27FC236}">
                <a16:creationId xmlns:a16="http://schemas.microsoft.com/office/drawing/2014/main" id="{C8003530-BDD2-5447-9F92-E12DB76DA729}"/>
              </a:ext>
            </a:extLst>
          </p:cNvPr>
          <p:cNvPicPr>
            <a:picLocks noChangeAspect="1"/>
          </p:cNvPicPr>
          <p:nvPr/>
        </p:nvPicPr>
        <p:blipFill>
          <a:blip r:embed="rId3"/>
          <a:stretch>
            <a:fillRect/>
          </a:stretch>
        </p:blipFill>
        <p:spPr>
          <a:xfrm>
            <a:off x="4153355" y="3931600"/>
            <a:ext cx="3988706" cy="2789875"/>
          </a:xfrm>
          <a:prstGeom prst="rect">
            <a:avLst/>
          </a:prstGeom>
        </p:spPr>
      </p:pic>
    </p:spTree>
    <p:extLst>
      <p:ext uri="{BB962C8B-B14F-4D97-AF65-F5344CB8AC3E}">
        <p14:creationId xmlns:p14="http://schemas.microsoft.com/office/powerpoint/2010/main" val="8843530"/>
      </p:ext>
    </p:extLst>
  </p:cSld>
  <p:clrMapOvr>
    <a:masterClrMapping/>
  </p:clrMapOvr>
  <mc:AlternateContent xmlns:mc="http://schemas.openxmlformats.org/markup-compatibility/2006" xmlns:p14="http://schemas.microsoft.com/office/powerpoint/2010/main">
    <mc:Choice Requires="p14">
      <p:transition spd="slow" p14:dur="2000" advTm="182542"/>
    </mc:Choice>
    <mc:Fallback xmlns="">
      <p:transition spd="slow" advTm="18254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55E0489-2A16-C740-AA1F-009D3A40BF19}"/>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kumimoji="1" lang="en-US" altLang="zh-CN" sz="2800" b="1" kern="1200" dirty="0">
                <a:solidFill>
                  <a:schemeClr val="bg1"/>
                </a:solidFill>
                <a:latin typeface="+mj-lt"/>
                <a:ea typeface="+mj-ea"/>
                <a:cs typeface="+mj-cs"/>
              </a:rPr>
              <a:t>Implementation and Settings</a:t>
            </a:r>
          </a:p>
        </p:txBody>
      </p:sp>
      <p:sp>
        <p:nvSpPr>
          <p:cNvPr id="4" name="灯片编号占位符 3">
            <a:extLst>
              <a:ext uri="{FF2B5EF4-FFF2-40B4-BE49-F238E27FC236}">
                <a16:creationId xmlns:a16="http://schemas.microsoft.com/office/drawing/2014/main" id="{064FCB93-54E5-5A46-8B2E-BDACE4847006}"/>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pPr>
            <a:fld id="{63D8BFDD-45AA-4741-8714-A96034323422}" type="slidenum">
              <a:rPr lang="en-US" smtClean="0"/>
              <a:pPr>
                <a:spcAft>
                  <a:spcPts val="600"/>
                </a:spcAft>
              </a:pPr>
              <a:t>14</a:t>
            </a:fld>
            <a:endParaRPr lang="en-US"/>
          </a:p>
        </p:txBody>
      </p:sp>
      <p:sp>
        <p:nvSpPr>
          <p:cNvPr id="6" name="内容占位符 2">
            <a:extLst>
              <a:ext uri="{FF2B5EF4-FFF2-40B4-BE49-F238E27FC236}">
                <a16:creationId xmlns:a16="http://schemas.microsoft.com/office/drawing/2014/main" id="{DF0D8588-1C30-A345-9394-02EA22F9717A}"/>
              </a:ext>
            </a:extLst>
          </p:cNvPr>
          <p:cNvSpPr txBox="1">
            <a:spLocks/>
          </p:cNvSpPr>
          <p:nvPr/>
        </p:nvSpPr>
        <p:spPr>
          <a:xfrm>
            <a:off x="417399" y="1709240"/>
            <a:ext cx="8408193" cy="50122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aramond" charset="0"/>
                <a:ea typeface="Garamond" charset="0"/>
                <a:cs typeface="Garamond"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aramond" charset="0"/>
                <a:ea typeface="Garamond" charset="0"/>
                <a:cs typeface="Garamond"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aramond" charset="0"/>
                <a:ea typeface="Garamond" charset="0"/>
                <a:cs typeface="Garamond"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charset="0"/>
                <a:ea typeface="Garamond" charset="0"/>
                <a:cs typeface="Garamond"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charset="0"/>
                <a:ea typeface="Garamond" charset="0"/>
                <a:cs typeface="Garamond"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1800" b="1" dirty="0" err="1">
                <a:latin typeface="+mn-lt"/>
              </a:rPr>
              <a:t>QoE</a:t>
            </a:r>
            <a:r>
              <a:rPr kumimoji="1" lang="en-US" altLang="zh-CN" sz="1800" b="1" dirty="0">
                <a:latin typeface="+mn-lt"/>
              </a:rPr>
              <a:t> Metrics</a:t>
            </a:r>
          </a:p>
          <a:p>
            <a:endParaRPr kumimoji="1" lang="en-US" altLang="zh-CN" sz="1800" b="1" dirty="0">
              <a:latin typeface="+mn-lt"/>
            </a:endParaRPr>
          </a:p>
          <a:p>
            <a:pPr lvl="1"/>
            <a:endParaRPr kumimoji="1" lang="en-US" altLang="zh-CN" sz="1400" b="1" dirty="0">
              <a:latin typeface="+mn-lt"/>
            </a:endParaRPr>
          </a:p>
          <a:p>
            <a:endParaRPr kumimoji="1" lang="en-US" altLang="zh-CN" sz="1800" b="1" dirty="0">
              <a:latin typeface="+mn-lt"/>
            </a:endParaRPr>
          </a:p>
          <a:p>
            <a:endParaRPr kumimoji="1" lang="en-US" altLang="zh-CN" sz="1000" dirty="0">
              <a:latin typeface="+mn-lt"/>
            </a:endParaRPr>
          </a:p>
        </p:txBody>
      </p:sp>
      <mc:AlternateContent xmlns:mc="http://schemas.openxmlformats.org/markup-compatibility/2006" xmlns:a14="http://schemas.microsoft.com/office/drawing/2010/main">
        <mc:Choice Requires="a14">
          <p:sp>
            <p:nvSpPr>
              <p:cNvPr id="7" name="内容占位符 2">
                <a:extLst>
                  <a:ext uri="{FF2B5EF4-FFF2-40B4-BE49-F238E27FC236}">
                    <a16:creationId xmlns:a16="http://schemas.microsoft.com/office/drawing/2014/main" id="{2D4D3789-6216-F44C-8C9F-9824ECA6D76F}"/>
                  </a:ext>
                </a:extLst>
              </p:cNvPr>
              <p:cNvSpPr txBox="1">
                <a:spLocks/>
              </p:cNvSpPr>
              <p:nvPr/>
            </p:nvSpPr>
            <p:spPr>
              <a:xfrm>
                <a:off x="417399" y="2320152"/>
                <a:ext cx="8408193" cy="17126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aramond" charset="0"/>
                    <a:ea typeface="Garamond" charset="0"/>
                    <a:cs typeface="Garamond"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aramond" charset="0"/>
                    <a:ea typeface="Garamond" charset="0"/>
                    <a:cs typeface="Garamond"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aramond" charset="0"/>
                    <a:ea typeface="Garamond" charset="0"/>
                    <a:cs typeface="Garamond"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charset="0"/>
                    <a:ea typeface="Garamond" charset="0"/>
                    <a:cs typeface="Garamond"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charset="0"/>
                    <a:ea typeface="Garamond" charset="0"/>
                    <a:cs typeface="Garamond"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 altLang="zh-CN" sz="1800" dirty="0">
                    <a:latin typeface="+mn-lt"/>
                  </a:rPr>
                  <a:t>We calculate our </a:t>
                </a:r>
                <a:r>
                  <a:rPr lang="en" altLang="zh-CN" sz="1800" dirty="0" err="1">
                    <a:latin typeface="+mn-lt"/>
                  </a:rPr>
                  <a:t>QoE</a:t>
                </a:r>
                <a:r>
                  <a:rPr lang="en" altLang="zh-CN" sz="1800" dirty="0">
                    <a:latin typeface="+mn-lt"/>
                  </a:rPr>
                  <a:t> values in the following way:</a:t>
                </a:r>
              </a:p>
              <a:p>
                <a:pPr marL="0" indent="0">
                  <a:buNone/>
                </a:pPr>
                <a14:m>
                  <m:oMathPara xmlns:m="http://schemas.openxmlformats.org/officeDocument/2006/math">
                    <m:oMathParaPr>
                      <m:jc m:val="centerGroup"/>
                    </m:oMathParaPr>
                    <m:oMath xmlns:m="http://schemas.openxmlformats.org/officeDocument/2006/math">
                      <m:sSub>
                        <m:sSubPr>
                          <m:ctrlPr>
                            <a:rPr kumimoji="1" lang="en-US" altLang="zh-CN" sz="1800" i="1" smtClean="0">
                              <a:latin typeface="Cambria Math" panose="02040503050406030204" pitchFamily="18" charset="0"/>
                            </a:rPr>
                          </m:ctrlPr>
                        </m:sSubPr>
                        <m:e>
                          <m:r>
                            <a:rPr kumimoji="1" lang="en-US" altLang="zh-CN" sz="1800" b="0" i="1" smtClean="0">
                              <a:latin typeface="Cambria Math" panose="02040503050406030204" pitchFamily="18" charset="0"/>
                            </a:rPr>
                            <m:t>𝐿</m:t>
                          </m:r>
                        </m:e>
                        <m:sub>
                          <m:r>
                            <a:rPr kumimoji="1" lang="en-US" altLang="zh-CN" sz="1800" b="0" i="1" smtClean="0">
                              <a:latin typeface="Cambria Math" panose="02040503050406030204" pitchFamily="18" charset="0"/>
                            </a:rPr>
                            <m:t>𝑎𝑐𝑐𝑢𝑟𝑎𝑐𝑦</m:t>
                          </m:r>
                        </m:sub>
                      </m:sSub>
                      <m:r>
                        <a:rPr kumimoji="1" lang="en-US" altLang="zh-CN" sz="1800" b="0" i="1" smtClean="0">
                          <a:latin typeface="Cambria Math" panose="02040503050406030204" pitchFamily="18" charset="0"/>
                        </a:rPr>
                        <m:t>=</m:t>
                      </m:r>
                      <m:d>
                        <m:dPr>
                          <m:begChr m:val="|"/>
                          <m:endChr m:val="|"/>
                          <m:ctrlPr>
                            <a:rPr kumimoji="1" lang="en-US" altLang="zh-CN" sz="1800" b="0" i="1" smtClean="0">
                              <a:latin typeface="Cambria Math" panose="02040503050406030204" pitchFamily="18" charset="0"/>
                            </a:rPr>
                          </m:ctrlPr>
                        </m:dPr>
                        <m:e>
                          <m:r>
                            <a:rPr kumimoji="1" lang="en-US" altLang="zh-CN" sz="1800" b="0" i="1" smtClean="0">
                              <a:latin typeface="Cambria Math" panose="02040503050406030204" pitchFamily="18" charset="0"/>
                            </a:rPr>
                            <m:t>1−</m:t>
                          </m:r>
                          <m:r>
                            <a:rPr kumimoji="1" lang="en-US" altLang="zh-CN" sz="1800" b="0" i="1" smtClean="0">
                              <a:latin typeface="Cambria Math" panose="02040503050406030204" pitchFamily="18" charset="0"/>
                              <a:ea typeface="Cambria Math" panose="02040503050406030204" pitchFamily="18" charset="0"/>
                            </a:rPr>
                            <m:t>𝒜</m:t>
                          </m:r>
                        </m:e>
                      </m:d>
                      <m:r>
                        <a:rPr kumimoji="1" lang="en-US" altLang="zh-CN" sz="1800" b="0" i="1" smtClean="0">
                          <a:latin typeface="Cambria Math" panose="02040503050406030204" pitchFamily="18" charset="0"/>
                          <a:ea typeface="Cambria Math" panose="02040503050406030204" pitchFamily="18" charset="0"/>
                        </a:rPr>
                        <m:t>, </m:t>
                      </m:r>
                      <m:r>
                        <a:rPr kumimoji="1" lang="en-US" altLang="zh-CN" sz="1800" b="0" i="1" smtClean="0">
                          <a:latin typeface="Cambria Math" panose="02040503050406030204" pitchFamily="18" charset="0"/>
                          <a:ea typeface="Cambria Math" panose="02040503050406030204" pitchFamily="18" charset="0"/>
                        </a:rPr>
                        <m:t>𝒜</m:t>
                      </m:r>
                      <m:r>
                        <a:rPr kumimoji="1" lang="en-US" altLang="zh-CN" sz="1800" b="0" i="1" smtClean="0">
                          <a:latin typeface="Cambria Math" panose="02040503050406030204" pitchFamily="18" charset="0"/>
                          <a:ea typeface="Cambria Math" panose="02040503050406030204" pitchFamily="18" charset="0"/>
                        </a:rPr>
                        <m:t>∈</m:t>
                      </m:r>
                      <m:d>
                        <m:dPr>
                          <m:begChr m:val="["/>
                          <m:endChr m:val="]"/>
                          <m:ctrlPr>
                            <a:rPr kumimoji="1" lang="en-US" altLang="zh-CN" sz="1800" b="0" i="1" smtClean="0">
                              <a:latin typeface="Cambria Math" panose="02040503050406030204" pitchFamily="18" charset="0"/>
                              <a:ea typeface="Cambria Math" panose="02040503050406030204" pitchFamily="18" charset="0"/>
                            </a:rPr>
                          </m:ctrlPr>
                        </m:dPr>
                        <m:e>
                          <m:r>
                            <a:rPr kumimoji="1" lang="en-US" altLang="zh-CN" sz="1800" b="0" i="1" smtClean="0">
                              <a:latin typeface="Cambria Math" panose="02040503050406030204" pitchFamily="18" charset="0"/>
                              <a:ea typeface="Cambria Math" panose="02040503050406030204" pitchFamily="18" charset="0"/>
                            </a:rPr>
                            <m:t>0,1</m:t>
                          </m:r>
                        </m:e>
                      </m:d>
                    </m:oMath>
                  </m:oMathPara>
                </a14:m>
                <a:endParaRPr kumimoji="1" lang="en-US" altLang="zh-CN" sz="1800" b="0" dirty="0">
                  <a:latin typeface="+mn-lt"/>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kumimoji="1" lang="en-US" altLang="zh-CN" sz="1800" i="1">
                              <a:latin typeface="Cambria Math" panose="02040503050406030204" pitchFamily="18" charset="0"/>
                            </a:rPr>
                          </m:ctrlPr>
                        </m:sSubPr>
                        <m:e>
                          <m:r>
                            <a:rPr kumimoji="1" lang="en-US" altLang="zh-CN" sz="1800" i="1">
                              <a:latin typeface="Cambria Math" panose="02040503050406030204" pitchFamily="18" charset="0"/>
                            </a:rPr>
                            <m:t>𝐿</m:t>
                          </m:r>
                        </m:e>
                        <m:sub>
                          <m:r>
                            <a:rPr kumimoji="1" lang="en-US" altLang="zh-CN" sz="1800" b="0" i="1" smtClean="0">
                              <a:latin typeface="Cambria Math" panose="02040503050406030204" pitchFamily="18" charset="0"/>
                            </a:rPr>
                            <m:t>𝑙𝑎𝑡𝑒𝑛𝑐𝑦</m:t>
                          </m:r>
                        </m:sub>
                      </m:sSub>
                      <m:r>
                        <a:rPr kumimoji="1" lang="en-US" altLang="zh-CN" sz="1800" b="0" i="1" smtClean="0">
                          <a:latin typeface="Cambria Math" panose="02040503050406030204" pitchFamily="18" charset="0"/>
                        </a:rPr>
                        <m:t>=</m:t>
                      </m:r>
                      <m:d>
                        <m:dPr>
                          <m:begChr m:val="|"/>
                          <m:endChr m:val="|"/>
                          <m:ctrlPr>
                            <a:rPr kumimoji="1" lang="en-US" altLang="zh-CN" sz="1800" b="0" i="1" smtClean="0">
                              <a:latin typeface="Cambria Math" panose="02040503050406030204" pitchFamily="18" charset="0"/>
                            </a:rPr>
                          </m:ctrlPr>
                        </m:dPr>
                        <m:e>
                          <m:r>
                            <a:rPr kumimoji="1" lang="en-US" altLang="zh-CN" sz="1800" b="0" i="1" smtClean="0">
                              <a:latin typeface="Cambria Math" panose="02040503050406030204" pitchFamily="18" charset="0"/>
                            </a:rPr>
                            <m:t>0−</m:t>
                          </m:r>
                          <m:r>
                            <a:rPr kumimoji="1" lang="en-US" altLang="zh-CN" sz="1800" b="0" i="1" smtClean="0">
                              <a:latin typeface="Cambria Math" panose="02040503050406030204" pitchFamily="18" charset="0"/>
                              <a:ea typeface="Cambria Math" panose="02040503050406030204" pitchFamily="18" charset="0"/>
                            </a:rPr>
                            <m:t>ℒ</m:t>
                          </m:r>
                        </m:e>
                      </m:d>
                      <m:r>
                        <a:rPr kumimoji="1" lang="en-US" altLang="zh-CN" sz="1800" b="0" i="1" smtClean="0">
                          <a:latin typeface="Cambria Math" panose="02040503050406030204" pitchFamily="18" charset="0"/>
                          <a:ea typeface="Cambria Math" panose="02040503050406030204" pitchFamily="18" charset="0"/>
                        </a:rPr>
                        <m:t>, </m:t>
                      </m:r>
                      <m:r>
                        <a:rPr kumimoji="1" lang="en-US" altLang="zh-CN" sz="1800" b="0" i="1" smtClean="0">
                          <a:latin typeface="Cambria Math" panose="02040503050406030204" pitchFamily="18" charset="0"/>
                          <a:ea typeface="Cambria Math" panose="02040503050406030204" pitchFamily="18" charset="0"/>
                        </a:rPr>
                        <m:t>ℒ</m:t>
                      </m:r>
                      <m:r>
                        <a:rPr kumimoji="1" lang="en-US" altLang="zh-CN" sz="1800" b="0" i="1" smtClean="0">
                          <a:latin typeface="Cambria Math" panose="02040503050406030204" pitchFamily="18" charset="0"/>
                          <a:ea typeface="Cambria Math" panose="02040503050406030204" pitchFamily="18" charset="0"/>
                        </a:rPr>
                        <m:t>&gt;0</m:t>
                      </m:r>
                    </m:oMath>
                  </m:oMathPara>
                </a14:m>
                <a:endParaRPr kumimoji="1" lang="en-US" altLang="zh-CN" sz="1800" dirty="0">
                  <a:latin typeface="+mn-lt"/>
                </a:endParaRPr>
              </a:p>
              <a:p>
                <a:pPr marL="0" indent="0">
                  <a:buNone/>
                </a:pPr>
                <a14:m>
                  <m:oMathPara xmlns:m="http://schemas.openxmlformats.org/officeDocument/2006/math">
                    <m:oMathParaPr>
                      <m:jc m:val="centerGroup"/>
                    </m:oMathParaPr>
                    <m:oMath xmlns:m="http://schemas.openxmlformats.org/officeDocument/2006/math">
                      <m:sSub>
                        <m:sSubPr>
                          <m:ctrlPr>
                            <a:rPr kumimoji="1" lang="en-US" altLang="zh-CN" sz="1800" b="0" i="1" smtClean="0">
                              <a:latin typeface="Cambria Math" panose="02040503050406030204" pitchFamily="18" charset="0"/>
                            </a:rPr>
                          </m:ctrlPr>
                        </m:sSubPr>
                        <m:e>
                          <m:r>
                            <a:rPr kumimoji="1" lang="en-US" altLang="zh-CN" sz="1800" b="0" i="1" smtClean="0">
                              <a:latin typeface="Cambria Math" panose="02040503050406030204" pitchFamily="18" charset="0"/>
                            </a:rPr>
                            <m:t>𝑄𝑜𝐸</m:t>
                          </m:r>
                        </m:e>
                        <m:sub>
                          <m:r>
                            <a:rPr kumimoji="1" lang="en-US" altLang="zh-CN" sz="1800" b="0" i="1" smtClean="0">
                              <a:latin typeface="Cambria Math" panose="02040503050406030204" pitchFamily="18" charset="0"/>
                            </a:rPr>
                            <m:t>𝑖</m:t>
                          </m:r>
                        </m:sub>
                      </m:sSub>
                      <m:r>
                        <a:rPr kumimoji="1" lang="en-US" altLang="zh-CN" sz="1800" b="0" i="1" smtClean="0">
                          <a:latin typeface="Cambria Math" panose="02040503050406030204" pitchFamily="18" charset="0"/>
                        </a:rPr>
                        <m:t>=−</m:t>
                      </m:r>
                      <m:d>
                        <m:dPr>
                          <m:ctrlPr>
                            <a:rPr kumimoji="1" lang="en-US" altLang="zh-CN" sz="1800" b="0" i="1" smtClean="0">
                              <a:latin typeface="Cambria Math" panose="02040503050406030204" pitchFamily="18" charset="0"/>
                            </a:rPr>
                          </m:ctrlPr>
                        </m:dPr>
                        <m:e>
                          <m:sSub>
                            <m:sSubPr>
                              <m:ctrlPr>
                                <a:rPr kumimoji="1" lang="en-US" altLang="zh-CN" sz="1800" i="1">
                                  <a:latin typeface="Cambria Math" panose="02040503050406030204" pitchFamily="18" charset="0"/>
                                </a:rPr>
                              </m:ctrlPr>
                            </m:sSubPr>
                            <m:e>
                              <m:r>
                                <a:rPr kumimoji="1" lang="en-US" altLang="zh-CN" sz="1800" i="1">
                                  <a:latin typeface="Cambria Math" panose="02040503050406030204" pitchFamily="18" charset="0"/>
                                </a:rPr>
                                <m:t>𝐿</m:t>
                              </m:r>
                            </m:e>
                            <m:sub>
                              <m:r>
                                <a:rPr kumimoji="1" lang="en-US" altLang="zh-CN" sz="1800" i="1">
                                  <a:latin typeface="Cambria Math" panose="02040503050406030204" pitchFamily="18" charset="0"/>
                                </a:rPr>
                                <m:t>𝑎𝑐𝑐𝑢𝑟𝑎𝑐</m:t>
                              </m:r>
                              <m:sSub>
                                <m:sSubPr>
                                  <m:ctrlPr>
                                    <a:rPr kumimoji="1" lang="en-US" altLang="zh-CN" sz="1800" b="0" i="1" smtClean="0">
                                      <a:latin typeface="Cambria Math" panose="02040503050406030204" pitchFamily="18" charset="0"/>
                                    </a:rPr>
                                  </m:ctrlPr>
                                </m:sSubPr>
                                <m:e>
                                  <m:r>
                                    <a:rPr kumimoji="1" lang="en-US" altLang="zh-CN" sz="1800" i="1">
                                      <a:latin typeface="Cambria Math" panose="02040503050406030204" pitchFamily="18" charset="0"/>
                                    </a:rPr>
                                    <m:t>𝑦</m:t>
                                  </m:r>
                                </m:e>
                                <m:sub>
                                  <m:r>
                                    <a:rPr kumimoji="1" lang="en-US" altLang="zh-CN" sz="1800" b="0" i="1" smtClean="0">
                                      <a:latin typeface="Cambria Math" panose="02040503050406030204" pitchFamily="18" charset="0"/>
                                    </a:rPr>
                                    <m:t>𝑖</m:t>
                                  </m:r>
                                </m:sub>
                              </m:sSub>
                            </m:sub>
                          </m:sSub>
                          <m:r>
                            <a:rPr kumimoji="1" lang="en-US" altLang="zh-CN" sz="1800" b="0" i="1" smtClean="0">
                              <a:latin typeface="Cambria Math" panose="02040503050406030204" pitchFamily="18" charset="0"/>
                            </a:rPr>
                            <m:t>+</m:t>
                          </m:r>
                          <m:r>
                            <a:rPr kumimoji="1" lang="en-US" altLang="zh-CN" sz="1800" b="0" i="1" smtClean="0">
                              <a:latin typeface="Cambria Math" panose="02040503050406030204" pitchFamily="18" charset="0"/>
                              <a:ea typeface="Cambria Math" panose="02040503050406030204" pitchFamily="18" charset="0"/>
                            </a:rPr>
                            <m:t>𝜏</m:t>
                          </m:r>
                          <m:r>
                            <a:rPr kumimoji="1" lang="en-US" altLang="zh-CN" sz="1800" b="0" i="1" smtClean="0">
                              <a:latin typeface="Cambria Math" panose="02040503050406030204" pitchFamily="18" charset="0"/>
                              <a:ea typeface="Cambria Math" panose="02040503050406030204" pitchFamily="18" charset="0"/>
                            </a:rPr>
                            <m:t>∗</m:t>
                          </m:r>
                          <m:sSub>
                            <m:sSubPr>
                              <m:ctrlPr>
                                <a:rPr kumimoji="1" lang="en-US" altLang="zh-CN" sz="1800" i="1">
                                  <a:latin typeface="Cambria Math" panose="02040503050406030204" pitchFamily="18" charset="0"/>
                                </a:rPr>
                              </m:ctrlPr>
                            </m:sSubPr>
                            <m:e>
                              <m:r>
                                <a:rPr kumimoji="1" lang="en-US" altLang="zh-CN" sz="1800" i="1">
                                  <a:latin typeface="Cambria Math" panose="02040503050406030204" pitchFamily="18" charset="0"/>
                                </a:rPr>
                                <m:t>𝐿</m:t>
                              </m:r>
                            </m:e>
                            <m:sub>
                              <m:r>
                                <a:rPr kumimoji="1" lang="en-US" altLang="zh-CN" sz="1800" i="1">
                                  <a:latin typeface="Cambria Math" panose="02040503050406030204" pitchFamily="18" charset="0"/>
                                </a:rPr>
                                <m:t>𝑙𝑎𝑡𝑒𝑛𝑐𝑦</m:t>
                              </m:r>
                            </m:sub>
                          </m:sSub>
                        </m:e>
                      </m:d>
                    </m:oMath>
                  </m:oMathPara>
                </a14:m>
                <a:endParaRPr kumimoji="1" lang="en-US" altLang="zh-CN" sz="1800" b="0" dirty="0">
                  <a:latin typeface="+mn-lt"/>
                </a:endParaRPr>
              </a:p>
              <a:p>
                <a:pPr marL="0" indent="0">
                  <a:buNone/>
                </a:pPr>
                <a:r>
                  <a:rPr kumimoji="1" lang="en-US" altLang="zh-CN" sz="1800" dirty="0">
                    <a:latin typeface="+mn-lt"/>
                  </a:rPr>
                  <a:t>In our experiment, </a:t>
                </a:r>
                <a:r>
                  <a:rPr kumimoji="1" lang="el-GR" altLang="zh-CN" sz="1800" dirty="0">
                    <a:latin typeface="+mn-lt"/>
                  </a:rPr>
                  <a:t>τ </a:t>
                </a:r>
                <a:r>
                  <a:rPr kumimoji="1" lang="en-US" altLang="zh-CN" sz="1800" dirty="0">
                    <a:latin typeface="+mn-lt"/>
                  </a:rPr>
                  <a:t>is set to 0.5 to show the impact to accuracy more clearly. </a:t>
                </a:r>
              </a:p>
            </p:txBody>
          </p:sp>
        </mc:Choice>
        <mc:Fallback xmlns="">
          <p:sp>
            <p:nvSpPr>
              <p:cNvPr id="7" name="内容占位符 2">
                <a:extLst>
                  <a:ext uri="{FF2B5EF4-FFF2-40B4-BE49-F238E27FC236}">
                    <a16:creationId xmlns:a16="http://schemas.microsoft.com/office/drawing/2014/main" id="{2D4D3789-6216-F44C-8C9F-9824ECA6D76F}"/>
                  </a:ext>
                </a:extLst>
              </p:cNvPr>
              <p:cNvSpPr txBox="1">
                <a:spLocks noRot="1" noChangeAspect="1" noMove="1" noResize="1" noEditPoints="1" noAdjustHandles="1" noChangeArrowheads="1" noChangeShapeType="1" noTextEdit="1"/>
              </p:cNvSpPr>
              <p:nvPr/>
            </p:nvSpPr>
            <p:spPr>
              <a:xfrm>
                <a:off x="417399" y="2320152"/>
                <a:ext cx="8408193" cy="1712643"/>
              </a:xfrm>
              <a:prstGeom prst="rect">
                <a:avLst/>
              </a:prstGeom>
              <a:blipFill>
                <a:blip r:embed="rId5"/>
                <a:stretch>
                  <a:fillRect l="-602"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90962708"/>
      </p:ext>
    </p:extLst>
  </p:cSld>
  <p:clrMapOvr>
    <a:masterClrMapping/>
  </p:clrMapOvr>
  <mc:AlternateContent xmlns:mc="http://schemas.openxmlformats.org/markup-compatibility/2006" xmlns:p14="http://schemas.microsoft.com/office/powerpoint/2010/main">
    <mc:Choice Requires="p14">
      <p:transition spd="slow" p14:dur="2000" advTm="44772"/>
    </mc:Choice>
    <mc:Fallback xmlns="">
      <p:transition spd="slow" advTm="4477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55E0489-2A16-C740-AA1F-009D3A40BF19}"/>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kumimoji="1" lang="en-US" altLang="zh-CN" sz="2800" b="1" dirty="0">
                <a:solidFill>
                  <a:schemeClr val="bg1"/>
                </a:solidFill>
                <a:latin typeface="+mj-lt"/>
                <a:ea typeface="+mj-ea"/>
                <a:cs typeface="+mj-cs"/>
              </a:rPr>
              <a:t>Policy Accuracy Evaluation</a:t>
            </a:r>
            <a:endParaRPr kumimoji="1" lang="en-US" altLang="zh-CN" sz="2800" b="1" kern="1200" dirty="0">
              <a:solidFill>
                <a:schemeClr val="bg1"/>
              </a:solidFill>
              <a:latin typeface="+mj-lt"/>
              <a:ea typeface="+mj-ea"/>
              <a:cs typeface="+mj-cs"/>
            </a:endParaRPr>
          </a:p>
        </p:txBody>
      </p:sp>
      <p:sp>
        <p:nvSpPr>
          <p:cNvPr id="4" name="灯片编号占位符 3">
            <a:extLst>
              <a:ext uri="{FF2B5EF4-FFF2-40B4-BE49-F238E27FC236}">
                <a16:creationId xmlns:a16="http://schemas.microsoft.com/office/drawing/2014/main" id="{064FCB93-54E5-5A46-8B2E-BDACE4847006}"/>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pPr>
            <a:fld id="{63D8BFDD-45AA-4741-8714-A96034323422}" type="slidenum">
              <a:rPr lang="en-US" smtClean="0"/>
              <a:pPr>
                <a:spcAft>
                  <a:spcPts val="600"/>
                </a:spcAft>
              </a:pPr>
              <a:t>15</a:t>
            </a:fld>
            <a:endParaRPr lang="en-US"/>
          </a:p>
        </p:txBody>
      </p:sp>
      <p:pic>
        <p:nvPicPr>
          <p:cNvPr id="6" name="内容占位符 5">
            <a:extLst>
              <a:ext uri="{FF2B5EF4-FFF2-40B4-BE49-F238E27FC236}">
                <a16:creationId xmlns:a16="http://schemas.microsoft.com/office/drawing/2014/main" id="{013ACED7-F218-1445-BC59-226CB5422A4A}"/>
              </a:ext>
            </a:extLst>
          </p:cNvPr>
          <p:cNvPicPr>
            <a:picLocks noGrp="1" noChangeAspect="1"/>
          </p:cNvPicPr>
          <p:nvPr>
            <p:ph idx="1"/>
          </p:nvPr>
        </p:nvPicPr>
        <p:blipFill>
          <a:blip r:embed="rId3"/>
          <a:stretch>
            <a:fillRect/>
          </a:stretch>
        </p:blipFill>
        <p:spPr>
          <a:xfrm>
            <a:off x="-24679" y="1773582"/>
            <a:ext cx="9193358" cy="2798356"/>
          </a:xfrm>
          <a:prstGeom prst="rect">
            <a:avLst/>
          </a:prstGeom>
        </p:spPr>
      </p:pic>
      <p:sp>
        <p:nvSpPr>
          <p:cNvPr id="7" name="内容占位符 2">
            <a:extLst>
              <a:ext uri="{FF2B5EF4-FFF2-40B4-BE49-F238E27FC236}">
                <a16:creationId xmlns:a16="http://schemas.microsoft.com/office/drawing/2014/main" id="{D5AD0244-E9C8-7D43-B6D9-0D02DB1AD775}"/>
              </a:ext>
            </a:extLst>
          </p:cNvPr>
          <p:cNvSpPr txBox="1">
            <a:spLocks/>
          </p:cNvSpPr>
          <p:nvPr/>
        </p:nvSpPr>
        <p:spPr>
          <a:xfrm>
            <a:off x="417399" y="4767073"/>
            <a:ext cx="8408193" cy="1353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aramond" charset="0"/>
                <a:ea typeface="Garamond" charset="0"/>
                <a:cs typeface="Garamond"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aramond" charset="0"/>
                <a:ea typeface="Garamond" charset="0"/>
                <a:cs typeface="Garamond"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aramond" charset="0"/>
                <a:ea typeface="Garamond" charset="0"/>
                <a:cs typeface="Garamond"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charset="0"/>
                <a:ea typeface="Garamond" charset="0"/>
                <a:cs typeface="Garamond"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charset="0"/>
                <a:ea typeface="Garamond" charset="0"/>
                <a:cs typeface="Garamond"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1800" dirty="0">
                <a:latin typeface="+mn-lt"/>
              </a:rPr>
              <a:t>Pedestrian Detection: Average Accuracy Improvement  5% - 10%</a:t>
            </a:r>
          </a:p>
          <a:p>
            <a:r>
              <a:rPr kumimoji="1" lang="en-US" altLang="zh-CN" sz="1800" dirty="0">
                <a:latin typeface="+mn-lt"/>
              </a:rPr>
              <a:t>Detection in Autopilot Cars: Average Accuracy Improvement  20% - 40%</a:t>
            </a:r>
          </a:p>
          <a:p>
            <a:r>
              <a:rPr kumimoji="1" lang="en-US" altLang="zh-CN" sz="1800" dirty="0">
                <a:latin typeface="+mn-lt"/>
              </a:rPr>
              <a:t>Distributed Top-K: Average Accuracy Improvement 10% - 20%</a:t>
            </a:r>
          </a:p>
        </p:txBody>
      </p:sp>
    </p:spTree>
    <p:extLst>
      <p:ext uri="{BB962C8B-B14F-4D97-AF65-F5344CB8AC3E}">
        <p14:creationId xmlns:p14="http://schemas.microsoft.com/office/powerpoint/2010/main" val="2806816944"/>
      </p:ext>
    </p:extLst>
  </p:cSld>
  <p:clrMapOvr>
    <a:masterClrMapping/>
  </p:clrMapOvr>
  <mc:AlternateContent xmlns:mc="http://schemas.openxmlformats.org/markup-compatibility/2006" xmlns:p14="http://schemas.microsoft.com/office/powerpoint/2010/main">
    <mc:Choice Requires="p14">
      <p:transition spd="slow" p14:dur="2000" advTm="84071"/>
    </mc:Choice>
    <mc:Fallback xmlns="">
      <p:transition spd="slow" advTm="84071"/>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55E0489-2A16-C740-AA1F-009D3A40BF19}"/>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kumimoji="1" lang="en-US" altLang="zh-CN" sz="2800" b="1" dirty="0">
                <a:solidFill>
                  <a:schemeClr val="bg1"/>
                </a:solidFill>
                <a:latin typeface="+mj-lt"/>
                <a:ea typeface="+mj-ea"/>
                <a:cs typeface="+mj-cs"/>
              </a:rPr>
              <a:t>Effectiveness of adaptive streaming</a:t>
            </a:r>
            <a:endParaRPr kumimoji="1" lang="en-US" altLang="zh-CN" sz="2800" b="1" kern="1200" dirty="0">
              <a:solidFill>
                <a:schemeClr val="bg1"/>
              </a:solidFill>
              <a:latin typeface="+mj-lt"/>
              <a:ea typeface="+mj-ea"/>
              <a:cs typeface="+mj-cs"/>
            </a:endParaRPr>
          </a:p>
        </p:txBody>
      </p:sp>
      <p:sp>
        <p:nvSpPr>
          <p:cNvPr id="4" name="灯片编号占位符 3">
            <a:extLst>
              <a:ext uri="{FF2B5EF4-FFF2-40B4-BE49-F238E27FC236}">
                <a16:creationId xmlns:a16="http://schemas.microsoft.com/office/drawing/2014/main" id="{064FCB93-54E5-5A46-8B2E-BDACE4847006}"/>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pPr>
            <a:fld id="{63D8BFDD-45AA-4741-8714-A96034323422}" type="slidenum">
              <a:rPr lang="en-US" smtClean="0"/>
              <a:pPr>
                <a:spcAft>
                  <a:spcPts val="600"/>
                </a:spcAft>
              </a:pPr>
              <a:t>16</a:t>
            </a:fld>
            <a:endParaRPr lang="en-US"/>
          </a:p>
        </p:txBody>
      </p:sp>
      <p:sp>
        <p:nvSpPr>
          <p:cNvPr id="7" name="内容占位符 2">
            <a:extLst>
              <a:ext uri="{FF2B5EF4-FFF2-40B4-BE49-F238E27FC236}">
                <a16:creationId xmlns:a16="http://schemas.microsoft.com/office/drawing/2014/main" id="{D5AD0244-E9C8-7D43-B6D9-0D02DB1AD775}"/>
              </a:ext>
            </a:extLst>
          </p:cNvPr>
          <p:cNvSpPr txBox="1">
            <a:spLocks/>
          </p:cNvSpPr>
          <p:nvPr/>
        </p:nvSpPr>
        <p:spPr>
          <a:xfrm>
            <a:off x="417399" y="4767073"/>
            <a:ext cx="8408193" cy="1353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aramond" charset="0"/>
                <a:ea typeface="Garamond" charset="0"/>
                <a:cs typeface="Garamond"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aramond" charset="0"/>
                <a:ea typeface="Garamond" charset="0"/>
                <a:cs typeface="Garamond"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aramond" charset="0"/>
                <a:ea typeface="Garamond" charset="0"/>
                <a:cs typeface="Garamond"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charset="0"/>
                <a:ea typeface="Garamond" charset="0"/>
                <a:cs typeface="Garamond"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charset="0"/>
                <a:ea typeface="Garamond" charset="0"/>
                <a:cs typeface="Garamond"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1800" dirty="0">
                <a:latin typeface="+mn-lt"/>
              </a:rPr>
              <a:t>Pedestrian Detection Runtime Accuracy: </a:t>
            </a:r>
            <a:r>
              <a:rPr kumimoji="1" lang="en-US" altLang="zh-CN" sz="1800" b="1" dirty="0">
                <a:latin typeface="+mn-lt"/>
              </a:rPr>
              <a:t>10%-20% Improvement </a:t>
            </a:r>
            <a:r>
              <a:rPr kumimoji="1" lang="en-US" altLang="zh-CN" sz="1800" dirty="0">
                <a:latin typeface="+mn-lt"/>
              </a:rPr>
              <a:t>Compared to State-of-the-art Method. </a:t>
            </a:r>
          </a:p>
        </p:txBody>
      </p:sp>
      <p:pic>
        <p:nvPicPr>
          <p:cNvPr id="3" name="图片 2">
            <a:extLst>
              <a:ext uri="{FF2B5EF4-FFF2-40B4-BE49-F238E27FC236}">
                <a16:creationId xmlns:a16="http://schemas.microsoft.com/office/drawing/2014/main" id="{8C446F41-029D-6647-8248-DCE7DC17F060}"/>
              </a:ext>
            </a:extLst>
          </p:cNvPr>
          <p:cNvPicPr>
            <a:picLocks noChangeAspect="1"/>
          </p:cNvPicPr>
          <p:nvPr/>
        </p:nvPicPr>
        <p:blipFill>
          <a:blip r:embed="rId3"/>
          <a:stretch>
            <a:fillRect/>
          </a:stretch>
        </p:blipFill>
        <p:spPr>
          <a:xfrm>
            <a:off x="417399" y="1626835"/>
            <a:ext cx="8231017" cy="2733767"/>
          </a:xfrm>
          <a:prstGeom prst="rect">
            <a:avLst/>
          </a:prstGeom>
        </p:spPr>
      </p:pic>
      <p:sp>
        <p:nvSpPr>
          <p:cNvPr id="5" name="椭圆 4">
            <a:extLst>
              <a:ext uri="{FF2B5EF4-FFF2-40B4-BE49-F238E27FC236}">
                <a16:creationId xmlns:a16="http://schemas.microsoft.com/office/drawing/2014/main" id="{C73366F4-2982-D245-8543-F8FD2F9CD9A5}"/>
              </a:ext>
            </a:extLst>
          </p:cNvPr>
          <p:cNvSpPr/>
          <p:nvPr/>
        </p:nvSpPr>
        <p:spPr>
          <a:xfrm>
            <a:off x="1513114" y="1785257"/>
            <a:ext cx="979715" cy="2209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bg2"/>
                </a:solidFill>
              </a:ln>
            </a:endParaRPr>
          </a:p>
        </p:txBody>
      </p:sp>
      <p:sp>
        <p:nvSpPr>
          <p:cNvPr id="8" name="椭圆 7">
            <a:extLst>
              <a:ext uri="{FF2B5EF4-FFF2-40B4-BE49-F238E27FC236}">
                <a16:creationId xmlns:a16="http://schemas.microsoft.com/office/drawing/2014/main" id="{B901BA68-F38D-2346-A808-C638E6AAD37E}"/>
              </a:ext>
            </a:extLst>
          </p:cNvPr>
          <p:cNvSpPr/>
          <p:nvPr/>
        </p:nvSpPr>
        <p:spPr>
          <a:xfrm>
            <a:off x="6457950" y="1785257"/>
            <a:ext cx="979715" cy="2209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bg2"/>
                </a:solidFill>
              </a:ln>
            </a:endParaRPr>
          </a:p>
        </p:txBody>
      </p:sp>
    </p:spTree>
    <p:extLst>
      <p:ext uri="{BB962C8B-B14F-4D97-AF65-F5344CB8AC3E}">
        <p14:creationId xmlns:p14="http://schemas.microsoft.com/office/powerpoint/2010/main" val="3512463046"/>
      </p:ext>
    </p:extLst>
  </p:cSld>
  <p:clrMapOvr>
    <a:masterClrMapping/>
  </p:clrMapOvr>
  <mc:AlternateContent xmlns:mc="http://schemas.openxmlformats.org/markup-compatibility/2006" xmlns:p14="http://schemas.microsoft.com/office/powerpoint/2010/main">
    <mc:Choice Requires="p14">
      <p:transition spd="slow" p14:dur="2000" advTm="32686"/>
    </mc:Choice>
    <mc:Fallback xmlns="">
      <p:transition spd="slow" advTm="3268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55E0489-2A16-C740-AA1F-009D3A40BF19}"/>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kumimoji="1" lang="en-US" altLang="zh-CN" sz="2800" b="1" dirty="0">
                <a:solidFill>
                  <a:schemeClr val="bg1"/>
                </a:solidFill>
                <a:latin typeface="+mj-lt"/>
                <a:ea typeface="+mj-ea"/>
                <a:cs typeface="+mj-cs"/>
              </a:rPr>
              <a:t> </a:t>
            </a:r>
            <a:r>
              <a:rPr kumimoji="1" lang="en-US" altLang="zh-CN" sz="2800" b="1" dirty="0" err="1">
                <a:solidFill>
                  <a:schemeClr val="bg1"/>
                </a:solidFill>
                <a:latin typeface="+mj-lt"/>
                <a:ea typeface="+mj-ea"/>
                <a:cs typeface="+mj-cs"/>
              </a:rPr>
              <a:t>QoE</a:t>
            </a:r>
            <a:r>
              <a:rPr kumimoji="1" lang="en-US" altLang="zh-CN" sz="2800" b="1" dirty="0">
                <a:solidFill>
                  <a:schemeClr val="bg1"/>
                </a:solidFill>
                <a:latin typeface="+mj-lt"/>
                <a:ea typeface="+mj-ea"/>
                <a:cs typeface="+mj-cs"/>
              </a:rPr>
              <a:t> Performance Evaluation</a:t>
            </a:r>
            <a:endParaRPr kumimoji="1" lang="en-US" altLang="zh-CN" sz="2800" b="1" kern="1200" dirty="0">
              <a:solidFill>
                <a:schemeClr val="bg1"/>
              </a:solidFill>
              <a:latin typeface="+mj-lt"/>
              <a:ea typeface="+mj-ea"/>
              <a:cs typeface="+mj-cs"/>
            </a:endParaRPr>
          </a:p>
        </p:txBody>
      </p:sp>
      <p:sp>
        <p:nvSpPr>
          <p:cNvPr id="4" name="灯片编号占位符 3">
            <a:extLst>
              <a:ext uri="{FF2B5EF4-FFF2-40B4-BE49-F238E27FC236}">
                <a16:creationId xmlns:a16="http://schemas.microsoft.com/office/drawing/2014/main" id="{064FCB93-54E5-5A46-8B2E-BDACE4847006}"/>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pPr>
            <a:fld id="{63D8BFDD-45AA-4741-8714-A96034323422}" type="slidenum">
              <a:rPr lang="en-US" smtClean="0"/>
              <a:pPr>
                <a:spcAft>
                  <a:spcPts val="600"/>
                </a:spcAft>
              </a:pPr>
              <a:t>17</a:t>
            </a:fld>
            <a:endParaRPr lang="en-US"/>
          </a:p>
        </p:txBody>
      </p:sp>
      <mc:AlternateContent xmlns:mc="http://schemas.openxmlformats.org/markup-compatibility/2006" xmlns:a14="http://schemas.microsoft.com/office/drawing/2010/main">
        <mc:Choice Requires="a14">
          <p:sp>
            <p:nvSpPr>
              <p:cNvPr id="7" name="内容占位符 2">
                <a:extLst>
                  <a:ext uri="{FF2B5EF4-FFF2-40B4-BE49-F238E27FC236}">
                    <a16:creationId xmlns:a16="http://schemas.microsoft.com/office/drawing/2014/main" id="{D5AD0244-E9C8-7D43-B6D9-0D02DB1AD775}"/>
                  </a:ext>
                </a:extLst>
              </p:cNvPr>
              <p:cNvSpPr txBox="1">
                <a:spLocks/>
              </p:cNvSpPr>
              <p:nvPr/>
            </p:nvSpPr>
            <p:spPr>
              <a:xfrm>
                <a:off x="417398" y="4643707"/>
                <a:ext cx="8408193" cy="17126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aramond" charset="0"/>
                    <a:ea typeface="Garamond" charset="0"/>
                    <a:cs typeface="Garamond"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aramond" charset="0"/>
                    <a:ea typeface="Garamond" charset="0"/>
                    <a:cs typeface="Garamond"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aramond" charset="0"/>
                    <a:ea typeface="Garamond" charset="0"/>
                    <a:cs typeface="Garamond"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charset="0"/>
                    <a:ea typeface="Garamond" charset="0"/>
                    <a:cs typeface="Garamond"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charset="0"/>
                    <a:ea typeface="Garamond" charset="0"/>
                    <a:cs typeface="Garamond"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 altLang="zh-CN" sz="1800" dirty="0">
                    <a:latin typeface="+mn-lt"/>
                  </a:rPr>
                  <a:t>We calculate our </a:t>
                </a:r>
                <a:r>
                  <a:rPr lang="en" altLang="zh-CN" sz="1800" dirty="0" err="1">
                    <a:latin typeface="+mn-lt"/>
                  </a:rPr>
                  <a:t>QoE</a:t>
                </a:r>
                <a:r>
                  <a:rPr lang="en" altLang="zh-CN" sz="1800" dirty="0">
                    <a:latin typeface="+mn-lt"/>
                  </a:rPr>
                  <a:t> values in the following way:</a:t>
                </a:r>
              </a:p>
              <a:p>
                <a:pPr marL="0" indent="0">
                  <a:buNone/>
                </a:pPr>
                <a14:m>
                  <m:oMathPara xmlns:m="http://schemas.openxmlformats.org/officeDocument/2006/math">
                    <m:oMathParaPr>
                      <m:jc m:val="centerGroup"/>
                    </m:oMathParaPr>
                    <m:oMath xmlns:m="http://schemas.openxmlformats.org/officeDocument/2006/math">
                      <m:sSub>
                        <m:sSubPr>
                          <m:ctrlPr>
                            <a:rPr kumimoji="1" lang="en-US" altLang="zh-CN" sz="1800" i="1" smtClean="0">
                              <a:latin typeface="Cambria Math" panose="02040503050406030204" pitchFamily="18" charset="0"/>
                            </a:rPr>
                          </m:ctrlPr>
                        </m:sSubPr>
                        <m:e>
                          <m:r>
                            <a:rPr kumimoji="1" lang="en-US" altLang="zh-CN" sz="1800" b="0" i="1" smtClean="0">
                              <a:latin typeface="Cambria Math" panose="02040503050406030204" pitchFamily="18" charset="0"/>
                            </a:rPr>
                            <m:t>𝐿</m:t>
                          </m:r>
                        </m:e>
                        <m:sub>
                          <m:r>
                            <a:rPr kumimoji="1" lang="en-US" altLang="zh-CN" sz="1800" b="0" i="1" smtClean="0">
                              <a:latin typeface="Cambria Math" panose="02040503050406030204" pitchFamily="18" charset="0"/>
                            </a:rPr>
                            <m:t>𝑎𝑐𝑐𝑢𝑟𝑎𝑐𝑦</m:t>
                          </m:r>
                        </m:sub>
                      </m:sSub>
                      <m:r>
                        <a:rPr kumimoji="1" lang="en-US" altLang="zh-CN" sz="1800" b="0" i="1" smtClean="0">
                          <a:latin typeface="Cambria Math" panose="02040503050406030204" pitchFamily="18" charset="0"/>
                        </a:rPr>
                        <m:t>=</m:t>
                      </m:r>
                      <m:d>
                        <m:dPr>
                          <m:begChr m:val="|"/>
                          <m:endChr m:val="|"/>
                          <m:ctrlPr>
                            <a:rPr kumimoji="1" lang="en-US" altLang="zh-CN" sz="1800" b="0" i="1" smtClean="0">
                              <a:latin typeface="Cambria Math" panose="02040503050406030204" pitchFamily="18" charset="0"/>
                            </a:rPr>
                          </m:ctrlPr>
                        </m:dPr>
                        <m:e>
                          <m:r>
                            <a:rPr kumimoji="1" lang="en-US" altLang="zh-CN" sz="1800" b="0" i="1" smtClean="0">
                              <a:latin typeface="Cambria Math" panose="02040503050406030204" pitchFamily="18" charset="0"/>
                            </a:rPr>
                            <m:t>1−</m:t>
                          </m:r>
                          <m:r>
                            <a:rPr kumimoji="1" lang="en-US" altLang="zh-CN" sz="1800" b="0" i="1" smtClean="0">
                              <a:latin typeface="Cambria Math" panose="02040503050406030204" pitchFamily="18" charset="0"/>
                              <a:ea typeface="Cambria Math" panose="02040503050406030204" pitchFamily="18" charset="0"/>
                            </a:rPr>
                            <m:t>𝒜</m:t>
                          </m:r>
                        </m:e>
                      </m:d>
                      <m:r>
                        <a:rPr kumimoji="1" lang="en-US" altLang="zh-CN" sz="1800" b="0" i="1" smtClean="0">
                          <a:latin typeface="Cambria Math" panose="02040503050406030204" pitchFamily="18" charset="0"/>
                          <a:ea typeface="Cambria Math" panose="02040503050406030204" pitchFamily="18" charset="0"/>
                        </a:rPr>
                        <m:t>, </m:t>
                      </m:r>
                      <m:r>
                        <a:rPr kumimoji="1" lang="en-US" altLang="zh-CN" sz="1800" b="0" i="1" smtClean="0">
                          <a:latin typeface="Cambria Math" panose="02040503050406030204" pitchFamily="18" charset="0"/>
                          <a:ea typeface="Cambria Math" panose="02040503050406030204" pitchFamily="18" charset="0"/>
                        </a:rPr>
                        <m:t>𝒜</m:t>
                      </m:r>
                      <m:r>
                        <a:rPr kumimoji="1" lang="en-US" altLang="zh-CN" sz="1800" b="0" i="1" smtClean="0">
                          <a:latin typeface="Cambria Math" panose="02040503050406030204" pitchFamily="18" charset="0"/>
                          <a:ea typeface="Cambria Math" panose="02040503050406030204" pitchFamily="18" charset="0"/>
                        </a:rPr>
                        <m:t>∈</m:t>
                      </m:r>
                      <m:d>
                        <m:dPr>
                          <m:begChr m:val="["/>
                          <m:endChr m:val="]"/>
                          <m:ctrlPr>
                            <a:rPr kumimoji="1" lang="en-US" altLang="zh-CN" sz="1800" b="0" i="1" smtClean="0">
                              <a:latin typeface="Cambria Math" panose="02040503050406030204" pitchFamily="18" charset="0"/>
                              <a:ea typeface="Cambria Math" panose="02040503050406030204" pitchFamily="18" charset="0"/>
                            </a:rPr>
                          </m:ctrlPr>
                        </m:dPr>
                        <m:e>
                          <m:r>
                            <a:rPr kumimoji="1" lang="en-US" altLang="zh-CN" sz="1800" b="0" i="1" smtClean="0">
                              <a:latin typeface="Cambria Math" panose="02040503050406030204" pitchFamily="18" charset="0"/>
                              <a:ea typeface="Cambria Math" panose="02040503050406030204" pitchFamily="18" charset="0"/>
                            </a:rPr>
                            <m:t>0,1</m:t>
                          </m:r>
                        </m:e>
                      </m:d>
                    </m:oMath>
                  </m:oMathPara>
                </a14:m>
                <a:endParaRPr kumimoji="1" lang="en-US" altLang="zh-CN" sz="1800" b="0" dirty="0">
                  <a:latin typeface="+mn-lt"/>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kumimoji="1" lang="en-US" altLang="zh-CN" sz="1800" i="1">
                              <a:latin typeface="Cambria Math" panose="02040503050406030204" pitchFamily="18" charset="0"/>
                            </a:rPr>
                          </m:ctrlPr>
                        </m:sSubPr>
                        <m:e>
                          <m:r>
                            <a:rPr kumimoji="1" lang="en-US" altLang="zh-CN" sz="1800" i="1">
                              <a:latin typeface="Cambria Math" panose="02040503050406030204" pitchFamily="18" charset="0"/>
                            </a:rPr>
                            <m:t>𝐿</m:t>
                          </m:r>
                        </m:e>
                        <m:sub>
                          <m:r>
                            <a:rPr kumimoji="1" lang="en-US" altLang="zh-CN" sz="1800" b="0" i="1" smtClean="0">
                              <a:latin typeface="Cambria Math" panose="02040503050406030204" pitchFamily="18" charset="0"/>
                            </a:rPr>
                            <m:t>𝑙𝑎𝑡𝑒𝑛𝑐𝑦</m:t>
                          </m:r>
                        </m:sub>
                      </m:sSub>
                      <m:r>
                        <a:rPr kumimoji="1" lang="en-US" altLang="zh-CN" sz="1800" b="0" i="1" smtClean="0">
                          <a:latin typeface="Cambria Math" panose="02040503050406030204" pitchFamily="18" charset="0"/>
                        </a:rPr>
                        <m:t>=</m:t>
                      </m:r>
                      <m:d>
                        <m:dPr>
                          <m:begChr m:val="|"/>
                          <m:endChr m:val="|"/>
                          <m:ctrlPr>
                            <a:rPr kumimoji="1" lang="en-US" altLang="zh-CN" sz="1800" b="0" i="1" smtClean="0">
                              <a:latin typeface="Cambria Math" panose="02040503050406030204" pitchFamily="18" charset="0"/>
                            </a:rPr>
                          </m:ctrlPr>
                        </m:dPr>
                        <m:e>
                          <m:r>
                            <a:rPr kumimoji="1" lang="en-US" altLang="zh-CN" sz="1800" b="0" i="1" smtClean="0">
                              <a:latin typeface="Cambria Math" panose="02040503050406030204" pitchFamily="18" charset="0"/>
                            </a:rPr>
                            <m:t>0−</m:t>
                          </m:r>
                          <m:r>
                            <a:rPr kumimoji="1" lang="en-US" altLang="zh-CN" sz="1800" b="0" i="1" smtClean="0">
                              <a:latin typeface="Cambria Math" panose="02040503050406030204" pitchFamily="18" charset="0"/>
                              <a:ea typeface="Cambria Math" panose="02040503050406030204" pitchFamily="18" charset="0"/>
                            </a:rPr>
                            <m:t>ℒ</m:t>
                          </m:r>
                        </m:e>
                      </m:d>
                      <m:r>
                        <a:rPr kumimoji="1" lang="en-US" altLang="zh-CN" sz="1800" b="0" i="1" smtClean="0">
                          <a:latin typeface="Cambria Math" panose="02040503050406030204" pitchFamily="18" charset="0"/>
                          <a:ea typeface="Cambria Math" panose="02040503050406030204" pitchFamily="18" charset="0"/>
                        </a:rPr>
                        <m:t>, </m:t>
                      </m:r>
                      <m:r>
                        <a:rPr kumimoji="1" lang="en-US" altLang="zh-CN" sz="1800" b="0" i="1" smtClean="0">
                          <a:latin typeface="Cambria Math" panose="02040503050406030204" pitchFamily="18" charset="0"/>
                          <a:ea typeface="Cambria Math" panose="02040503050406030204" pitchFamily="18" charset="0"/>
                        </a:rPr>
                        <m:t>ℒ</m:t>
                      </m:r>
                      <m:r>
                        <a:rPr kumimoji="1" lang="en-US" altLang="zh-CN" sz="1800" b="0" i="1" smtClean="0">
                          <a:latin typeface="Cambria Math" panose="02040503050406030204" pitchFamily="18" charset="0"/>
                          <a:ea typeface="Cambria Math" panose="02040503050406030204" pitchFamily="18" charset="0"/>
                        </a:rPr>
                        <m:t>&gt;0</m:t>
                      </m:r>
                    </m:oMath>
                  </m:oMathPara>
                </a14:m>
                <a:endParaRPr kumimoji="1" lang="en-US" altLang="zh-CN" sz="1800" dirty="0">
                  <a:latin typeface="+mn-lt"/>
                </a:endParaRPr>
              </a:p>
              <a:p>
                <a:pPr marL="0" indent="0">
                  <a:buNone/>
                </a:pPr>
                <a14:m>
                  <m:oMathPara xmlns:m="http://schemas.openxmlformats.org/officeDocument/2006/math">
                    <m:oMathParaPr>
                      <m:jc m:val="centerGroup"/>
                    </m:oMathParaPr>
                    <m:oMath xmlns:m="http://schemas.openxmlformats.org/officeDocument/2006/math">
                      <m:sSub>
                        <m:sSubPr>
                          <m:ctrlPr>
                            <a:rPr kumimoji="1" lang="en-US" altLang="zh-CN" sz="1800" b="0" i="1" smtClean="0">
                              <a:latin typeface="Cambria Math" panose="02040503050406030204" pitchFamily="18" charset="0"/>
                            </a:rPr>
                          </m:ctrlPr>
                        </m:sSubPr>
                        <m:e>
                          <m:r>
                            <a:rPr kumimoji="1" lang="en-US" altLang="zh-CN" sz="1800" b="0" i="1" smtClean="0">
                              <a:latin typeface="Cambria Math" panose="02040503050406030204" pitchFamily="18" charset="0"/>
                            </a:rPr>
                            <m:t>𝑄𝑜𝐸</m:t>
                          </m:r>
                        </m:e>
                        <m:sub>
                          <m:r>
                            <a:rPr kumimoji="1" lang="en-US" altLang="zh-CN" sz="1800" b="0" i="1" smtClean="0">
                              <a:latin typeface="Cambria Math" panose="02040503050406030204" pitchFamily="18" charset="0"/>
                            </a:rPr>
                            <m:t>𝑖</m:t>
                          </m:r>
                        </m:sub>
                      </m:sSub>
                      <m:r>
                        <a:rPr kumimoji="1" lang="en-US" altLang="zh-CN" sz="1800" b="0" i="1" smtClean="0">
                          <a:latin typeface="Cambria Math" panose="02040503050406030204" pitchFamily="18" charset="0"/>
                        </a:rPr>
                        <m:t>=−</m:t>
                      </m:r>
                      <m:d>
                        <m:dPr>
                          <m:ctrlPr>
                            <a:rPr kumimoji="1" lang="en-US" altLang="zh-CN" sz="1800" b="0" i="1" smtClean="0">
                              <a:latin typeface="Cambria Math" panose="02040503050406030204" pitchFamily="18" charset="0"/>
                            </a:rPr>
                          </m:ctrlPr>
                        </m:dPr>
                        <m:e>
                          <m:sSub>
                            <m:sSubPr>
                              <m:ctrlPr>
                                <a:rPr kumimoji="1" lang="en-US" altLang="zh-CN" sz="1800" i="1">
                                  <a:latin typeface="Cambria Math" panose="02040503050406030204" pitchFamily="18" charset="0"/>
                                </a:rPr>
                              </m:ctrlPr>
                            </m:sSubPr>
                            <m:e>
                              <m:r>
                                <a:rPr kumimoji="1" lang="en-US" altLang="zh-CN" sz="1800" i="1">
                                  <a:latin typeface="Cambria Math" panose="02040503050406030204" pitchFamily="18" charset="0"/>
                                </a:rPr>
                                <m:t>𝐿</m:t>
                              </m:r>
                            </m:e>
                            <m:sub>
                              <m:r>
                                <a:rPr kumimoji="1" lang="en-US" altLang="zh-CN" sz="1800" i="1">
                                  <a:latin typeface="Cambria Math" panose="02040503050406030204" pitchFamily="18" charset="0"/>
                                </a:rPr>
                                <m:t>𝑎𝑐𝑐𝑢𝑟𝑎𝑐</m:t>
                              </m:r>
                              <m:sSub>
                                <m:sSubPr>
                                  <m:ctrlPr>
                                    <a:rPr kumimoji="1" lang="en-US" altLang="zh-CN" sz="1800" b="0" i="1" smtClean="0">
                                      <a:latin typeface="Cambria Math" panose="02040503050406030204" pitchFamily="18" charset="0"/>
                                    </a:rPr>
                                  </m:ctrlPr>
                                </m:sSubPr>
                                <m:e>
                                  <m:r>
                                    <a:rPr kumimoji="1" lang="en-US" altLang="zh-CN" sz="1800" i="1">
                                      <a:latin typeface="Cambria Math" panose="02040503050406030204" pitchFamily="18" charset="0"/>
                                    </a:rPr>
                                    <m:t>𝑦</m:t>
                                  </m:r>
                                </m:e>
                                <m:sub>
                                  <m:r>
                                    <a:rPr kumimoji="1" lang="en-US" altLang="zh-CN" sz="1800" b="0" i="1" smtClean="0">
                                      <a:latin typeface="Cambria Math" panose="02040503050406030204" pitchFamily="18" charset="0"/>
                                    </a:rPr>
                                    <m:t>𝑖</m:t>
                                  </m:r>
                                </m:sub>
                              </m:sSub>
                            </m:sub>
                          </m:sSub>
                          <m:r>
                            <a:rPr kumimoji="1" lang="en-US" altLang="zh-CN" sz="1800" b="0" i="1" smtClean="0">
                              <a:latin typeface="Cambria Math" panose="02040503050406030204" pitchFamily="18" charset="0"/>
                            </a:rPr>
                            <m:t>+</m:t>
                          </m:r>
                          <m:r>
                            <a:rPr kumimoji="1" lang="en-US" altLang="zh-CN" sz="1800" b="0" i="1" smtClean="0">
                              <a:latin typeface="Cambria Math" panose="02040503050406030204" pitchFamily="18" charset="0"/>
                              <a:ea typeface="Cambria Math" panose="02040503050406030204" pitchFamily="18" charset="0"/>
                            </a:rPr>
                            <m:t>𝜏</m:t>
                          </m:r>
                          <m:r>
                            <a:rPr kumimoji="1" lang="en-US" altLang="zh-CN" sz="1800" b="0" i="1" smtClean="0">
                              <a:latin typeface="Cambria Math" panose="02040503050406030204" pitchFamily="18" charset="0"/>
                              <a:ea typeface="Cambria Math" panose="02040503050406030204" pitchFamily="18" charset="0"/>
                            </a:rPr>
                            <m:t>∗</m:t>
                          </m:r>
                          <m:sSub>
                            <m:sSubPr>
                              <m:ctrlPr>
                                <a:rPr kumimoji="1" lang="en-US" altLang="zh-CN" sz="1800" i="1">
                                  <a:latin typeface="Cambria Math" panose="02040503050406030204" pitchFamily="18" charset="0"/>
                                </a:rPr>
                              </m:ctrlPr>
                            </m:sSubPr>
                            <m:e>
                              <m:r>
                                <a:rPr kumimoji="1" lang="en-US" altLang="zh-CN" sz="1800" i="1">
                                  <a:latin typeface="Cambria Math" panose="02040503050406030204" pitchFamily="18" charset="0"/>
                                </a:rPr>
                                <m:t>𝐿</m:t>
                              </m:r>
                            </m:e>
                            <m:sub>
                              <m:r>
                                <a:rPr kumimoji="1" lang="en-US" altLang="zh-CN" sz="1800" i="1">
                                  <a:latin typeface="Cambria Math" panose="02040503050406030204" pitchFamily="18" charset="0"/>
                                </a:rPr>
                                <m:t>𝑙𝑎𝑡𝑒𝑛𝑐𝑦</m:t>
                              </m:r>
                            </m:sub>
                          </m:sSub>
                        </m:e>
                      </m:d>
                    </m:oMath>
                  </m:oMathPara>
                </a14:m>
                <a:endParaRPr kumimoji="1" lang="en-US" altLang="zh-CN" sz="1800" b="0" dirty="0">
                  <a:latin typeface="+mn-lt"/>
                </a:endParaRPr>
              </a:p>
              <a:p>
                <a:pPr marL="0" indent="0">
                  <a:buNone/>
                </a:pPr>
                <a:r>
                  <a:rPr kumimoji="1" lang="en-US" altLang="zh-CN" sz="1800" dirty="0">
                    <a:latin typeface="+mn-lt"/>
                  </a:rPr>
                  <a:t>In our experiment, </a:t>
                </a:r>
                <a:r>
                  <a:rPr kumimoji="1" lang="el-GR" altLang="zh-CN" sz="1800" dirty="0">
                    <a:latin typeface="+mn-lt"/>
                  </a:rPr>
                  <a:t>τ </a:t>
                </a:r>
                <a:r>
                  <a:rPr kumimoji="1" lang="en-US" altLang="zh-CN" sz="1800" dirty="0">
                    <a:latin typeface="+mn-lt"/>
                  </a:rPr>
                  <a:t>is set to 0.5 to show the impact to accuracy more clearly. </a:t>
                </a:r>
              </a:p>
            </p:txBody>
          </p:sp>
        </mc:Choice>
        <mc:Fallback xmlns="">
          <p:sp>
            <p:nvSpPr>
              <p:cNvPr id="7" name="内容占位符 2">
                <a:extLst>
                  <a:ext uri="{FF2B5EF4-FFF2-40B4-BE49-F238E27FC236}">
                    <a16:creationId xmlns:a16="http://schemas.microsoft.com/office/drawing/2014/main" id="{D5AD0244-E9C8-7D43-B6D9-0D02DB1AD775}"/>
                  </a:ext>
                </a:extLst>
              </p:cNvPr>
              <p:cNvSpPr txBox="1">
                <a:spLocks noRot="1" noChangeAspect="1" noMove="1" noResize="1" noEditPoints="1" noAdjustHandles="1" noChangeArrowheads="1" noChangeShapeType="1" noTextEdit="1"/>
              </p:cNvSpPr>
              <p:nvPr/>
            </p:nvSpPr>
            <p:spPr>
              <a:xfrm>
                <a:off x="417398" y="4643707"/>
                <a:ext cx="8408193" cy="1712643"/>
              </a:xfrm>
              <a:prstGeom prst="rect">
                <a:avLst/>
              </a:prstGeom>
              <a:blipFill>
                <a:blip r:embed="rId5"/>
                <a:stretch>
                  <a:fillRect l="-602" t="-294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27919CF6-B194-614B-94FC-CCD3DA43AF42}"/>
              </a:ext>
            </a:extLst>
          </p:cNvPr>
          <p:cNvPicPr>
            <a:picLocks noChangeAspect="1"/>
          </p:cNvPicPr>
          <p:nvPr/>
        </p:nvPicPr>
        <p:blipFill>
          <a:blip r:embed="rId6"/>
          <a:stretch>
            <a:fillRect/>
          </a:stretch>
        </p:blipFill>
        <p:spPr>
          <a:xfrm>
            <a:off x="0" y="1624268"/>
            <a:ext cx="9026195" cy="3019439"/>
          </a:xfrm>
          <a:prstGeom prst="rect">
            <a:avLst/>
          </a:prstGeom>
        </p:spPr>
      </p:pic>
    </p:spTree>
    <p:extLst>
      <p:ext uri="{BB962C8B-B14F-4D97-AF65-F5344CB8AC3E}">
        <p14:creationId xmlns:p14="http://schemas.microsoft.com/office/powerpoint/2010/main" val="1713074177"/>
      </p:ext>
    </p:extLst>
  </p:cSld>
  <p:clrMapOvr>
    <a:masterClrMapping/>
  </p:clrMapOvr>
  <mc:AlternateContent xmlns:mc="http://schemas.openxmlformats.org/markup-compatibility/2006" xmlns:p14="http://schemas.microsoft.com/office/powerpoint/2010/main">
    <mc:Choice Requires="p14">
      <p:transition spd="slow" p14:dur="2000" advTm="22363"/>
    </mc:Choice>
    <mc:Fallback xmlns="">
      <p:transition spd="slow" advTm="2236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55E0489-2A16-C740-AA1F-009D3A40BF19}"/>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kumimoji="1" lang="en-US" altLang="zh-CN" sz="2800" b="1" dirty="0">
                <a:solidFill>
                  <a:schemeClr val="bg1"/>
                </a:solidFill>
                <a:latin typeface="+mj-lt"/>
                <a:ea typeface="+mj-ea"/>
                <a:cs typeface="+mj-cs"/>
              </a:rPr>
              <a:t> </a:t>
            </a:r>
            <a:r>
              <a:rPr kumimoji="1" lang="en-US" altLang="zh-CN" sz="2800" b="1" dirty="0" err="1">
                <a:solidFill>
                  <a:schemeClr val="bg1"/>
                </a:solidFill>
                <a:latin typeface="+mj-lt"/>
                <a:ea typeface="+mj-ea"/>
                <a:cs typeface="+mj-cs"/>
              </a:rPr>
              <a:t>QoE</a:t>
            </a:r>
            <a:r>
              <a:rPr kumimoji="1" lang="en-US" altLang="zh-CN" sz="2800" b="1" dirty="0">
                <a:solidFill>
                  <a:schemeClr val="bg1"/>
                </a:solidFill>
                <a:latin typeface="+mj-lt"/>
                <a:ea typeface="+mj-ea"/>
                <a:cs typeface="+mj-cs"/>
              </a:rPr>
              <a:t> Performance Evaluation</a:t>
            </a:r>
            <a:endParaRPr kumimoji="1" lang="en-US" altLang="zh-CN" sz="2800" b="1" kern="1200" dirty="0">
              <a:solidFill>
                <a:schemeClr val="bg1"/>
              </a:solidFill>
              <a:latin typeface="+mj-lt"/>
              <a:ea typeface="+mj-ea"/>
              <a:cs typeface="+mj-cs"/>
            </a:endParaRPr>
          </a:p>
        </p:txBody>
      </p:sp>
      <p:sp>
        <p:nvSpPr>
          <p:cNvPr id="4" name="灯片编号占位符 3">
            <a:extLst>
              <a:ext uri="{FF2B5EF4-FFF2-40B4-BE49-F238E27FC236}">
                <a16:creationId xmlns:a16="http://schemas.microsoft.com/office/drawing/2014/main" id="{064FCB93-54E5-5A46-8B2E-BDACE4847006}"/>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pPr>
            <a:fld id="{63D8BFDD-45AA-4741-8714-A96034323422}" type="slidenum">
              <a:rPr lang="en-US" smtClean="0"/>
              <a:pPr>
                <a:spcAft>
                  <a:spcPts val="600"/>
                </a:spcAft>
              </a:pPr>
              <a:t>18</a:t>
            </a:fld>
            <a:endParaRPr lang="en-US"/>
          </a:p>
        </p:txBody>
      </p:sp>
      <p:sp>
        <p:nvSpPr>
          <p:cNvPr id="7" name="内容占位符 2">
            <a:extLst>
              <a:ext uri="{FF2B5EF4-FFF2-40B4-BE49-F238E27FC236}">
                <a16:creationId xmlns:a16="http://schemas.microsoft.com/office/drawing/2014/main" id="{D5AD0244-E9C8-7D43-B6D9-0D02DB1AD775}"/>
              </a:ext>
            </a:extLst>
          </p:cNvPr>
          <p:cNvSpPr txBox="1">
            <a:spLocks/>
          </p:cNvSpPr>
          <p:nvPr/>
        </p:nvSpPr>
        <p:spPr>
          <a:xfrm>
            <a:off x="417398" y="4643707"/>
            <a:ext cx="8408193" cy="17126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aramond" charset="0"/>
                <a:ea typeface="Garamond" charset="0"/>
                <a:cs typeface="Garamond"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aramond" charset="0"/>
                <a:ea typeface="Garamond" charset="0"/>
                <a:cs typeface="Garamond"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aramond" charset="0"/>
                <a:ea typeface="Garamond" charset="0"/>
                <a:cs typeface="Garamond"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charset="0"/>
                <a:ea typeface="Garamond" charset="0"/>
                <a:cs typeface="Garamond"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charset="0"/>
                <a:ea typeface="Garamond" charset="0"/>
                <a:cs typeface="Garamond"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1800" dirty="0">
                <a:latin typeface="+mn-lt"/>
              </a:rPr>
              <a:t>Pedestrian Detection </a:t>
            </a:r>
            <a:r>
              <a:rPr kumimoji="1" lang="en-US" altLang="zh-CN" sz="1800" dirty="0" err="1">
                <a:latin typeface="+mn-lt"/>
              </a:rPr>
              <a:t>QoE</a:t>
            </a:r>
            <a:r>
              <a:rPr kumimoji="1" lang="en-US" altLang="zh-CN" sz="1800" dirty="0">
                <a:latin typeface="+mn-lt"/>
              </a:rPr>
              <a:t>: Average 20% Improvement Compared to State-of-the-art Method. </a:t>
            </a:r>
          </a:p>
        </p:txBody>
      </p:sp>
      <p:pic>
        <p:nvPicPr>
          <p:cNvPr id="5" name="图片 4">
            <a:extLst>
              <a:ext uri="{FF2B5EF4-FFF2-40B4-BE49-F238E27FC236}">
                <a16:creationId xmlns:a16="http://schemas.microsoft.com/office/drawing/2014/main" id="{27919CF6-B194-614B-94FC-CCD3DA43AF42}"/>
              </a:ext>
            </a:extLst>
          </p:cNvPr>
          <p:cNvPicPr>
            <a:picLocks noChangeAspect="1"/>
          </p:cNvPicPr>
          <p:nvPr/>
        </p:nvPicPr>
        <p:blipFill>
          <a:blip r:embed="rId3"/>
          <a:stretch>
            <a:fillRect/>
          </a:stretch>
        </p:blipFill>
        <p:spPr>
          <a:xfrm>
            <a:off x="0" y="1624268"/>
            <a:ext cx="9026195" cy="3019439"/>
          </a:xfrm>
          <a:prstGeom prst="rect">
            <a:avLst/>
          </a:prstGeom>
        </p:spPr>
      </p:pic>
    </p:spTree>
    <p:extLst>
      <p:ext uri="{BB962C8B-B14F-4D97-AF65-F5344CB8AC3E}">
        <p14:creationId xmlns:p14="http://schemas.microsoft.com/office/powerpoint/2010/main" val="316231012"/>
      </p:ext>
    </p:extLst>
  </p:cSld>
  <p:clrMapOvr>
    <a:masterClrMapping/>
  </p:clrMapOvr>
  <mc:AlternateContent xmlns:mc="http://schemas.openxmlformats.org/markup-compatibility/2006" xmlns:p14="http://schemas.microsoft.com/office/powerpoint/2010/main">
    <mc:Choice Requires="p14">
      <p:transition spd="slow" p14:dur="2000" advTm="14093"/>
    </mc:Choice>
    <mc:Fallback xmlns="">
      <p:transition spd="slow" advTm="14093"/>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55E0489-2A16-C740-AA1F-009D3A40BF19}"/>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kumimoji="1" lang="en-US" altLang="zh-CN" sz="2800" b="1" dirty="0">
                <a:solidFill>
                  <a:schemeClr val="bg1"/>
                </a:solidFill>
                <a:latin typeface="+mj-lt"/>
                <a:ea typeface="+mj-ea"/>
                <a:cs typeface="+mj-cs"/>
              </a:rPr>
              <a:t>Conclusion</a:t>
            </a:r>
            <a:endParaRPr kumimoji="1" lang="en-US" altLang="zh-CN" sz="2800" b="1" kern="1200" dirty="0">
              <a:solidFill>
                <a:schemeClr val="bg1"/>
              </a:solidFill>
              <a:latin typeface="+mj-lt"/>
              <a:ea typeface="+mj-ea"/>
              <a:cs typeface="+mj-cs"/>
            </a:endParaRPr>
          </a:p>
        </p:txBody>
      </p:sp>
      <p:sp>
        <p:nvSpPr>
          <p:cNvPr id="4" name="灯片编号占位符 3">
            <a:extLst>
              <a:ext uri="{FF2B5EF4-FFF2-40B4-BE49-F238E27FC236}">
                <a16:creationId xmlns:a16="http://schemas.microsoft.com/office/drawing/2014/main" id="{064FCB93-54E5-5A46-8B2E-BDACE4847006}"/>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pPr>
            <a:fld id="{63D8BFDD-45AA-4741-8714-A96034323422}" type="slidenum">
              <a:rPr lang="en-US" smtClean="0"/>
              <a:pPr>
                <a:spcAft>
                  <a:spcPts val="600"/>
                </a:spcAft>
              </a:pPr>
              <a:t>19</a:t>
            </a:fld>
            <a:endParaRPr lang="en-US"/>
          </a:p>
        </p:txBody>
      </p:sp>
      <p:sp>
        <p:nvSpPr>
          <p:cNvPr id="7" name="内容占位符 2">
            <a:extLst>
              <a:ext uri="{FF2B5EF4-FFF2-40B4-BE49-F238E27FC236}">
                <a16:creationId xmlns:a16="http://schemas.microsoft.com/office/drawing/2014/main" id="{D5AD0244-E9C8-7D43-B6D9-0D02DB1AD775}"/>
              </a:ext>
            </a:extLst>
          </p:cNvPr>
          <p:cNvSpPr txBox="1">
            <a:spLocks/>
          </p:cNvSpPr>
          <p:nvPr/>
        </p:nvSpPr>
        <p:spPr>
          <a:xfrm>
            <a:off x="417398" y="1716357"/>
            <a:ext cx="8408193" cy="40504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aramond" charset="0"/>
                <a:ea typeface="Garamond" charset="0"/>
                <a:cs typeface="Garamond"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aramond" charset="0"/>
                <a:ea typeface="Garamond" charset="0"/>
                <a:cs typeface="Garamond"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aramond" charset="0"/>
                <a:ea typeface="Garamond" charset="0"/>
                <a:cs typeface="Garamond"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charset="0"/>
                <a:ea typeface="Garamond" charset="0"/>
                <a:cs typeface="Garamond"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charset="0"/>
                <a:ea typeface="Garamond" charset="0"/>
                <a:cs typeface="Garamond"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1800" dirty="0">
                <a:latin typeface="+mn-lt"/>
              </a:rPr>
              <a:t>We present RL-Adapt, an adaptive IoT streaming system that generates adaption policies using reinforcement learning (RL) and provides declarative APIs for efficient development.</a:t>
            </a:r>
          </a:p>
          <a:p>
            <a:r>
              <a:rPr kumimoji="1" lang="en-US" altLang="zh-CN" sz="1800" dirty="0">
                <a:latin typeface="+mn-lt"/>
              </a:rPr>
              <a:t>We implement the prototype of RL-Adapt and evaluate its performance extensively on three representative real-world IoT applications. Our results show that RL-Adapt outperforms the state-of-the-art scheme, with 20% improvements on average </a:t>
            </a:r>
            <a:r>
              <a:rPr kumimoji="1" lang="en-US" altLang="zh-CN" sz="1800" dirty="0" err="1">
                <a:latin typeface="+mn-lt"/>
              </a:rPr>
              <a:t>QoE</a:t>
            </a:r>
            <a:r>
              <a:rPr kumimoji="1" lang="en-US" altLang="zh-CN" sz="1800" dirty="0">
                <a:latin typeface="+mn-lt"/>
              </a:rPr>
              <a:t>.</a:t>
            </a:r>
          </a:p>
          <a:p>
            <a:r>
              <a:rPr kumimoji="1" lang="en-US" altLang="zh-CN" sz="1800" dirty="0">
                <a:latin typeface="+mn-lt"/>
              </a:rPr>
              <a:t>For more questions:</a:t>
            </a:r>
          </a:p>
          <a:p>
            <a:pPr lvl="1"/>
            <a:r>
              <a:rPr kumimoji="1" lang="en-US" altLang="zh-CN" sz="1800" dirty="0">
                <a:latin typeface="+mn-lt"/>
              </a:rPr>
              <a:t>Contact: </a:t>
            </a:r>
            <a:r>
              <a:rPr kumimoji="1" lang="en-US" altLang="zh-CN" sz="1800" dirty="0" err="1">
                <a:latin typeface="+mn-lt"/>
              </a:rPr>
              <a:t>Bonan</a:t>
            </a:r>
            <a:r>
              <a:rPr kumimoji="1" lang="en-US" altLang="zh-CN" sz="1800" dirty="0">
                <a:latin typeface="+mn-lt"/>
              </a:rPr>
              <a:t> Shen, </a:t>
            </a:r>
            <a:r>
              <a:rPr kumimoji="1" lang="en-US" altLang="zh-CN" sz="1800" dirty="0">
                <a:latin typeface="+mn-lt"/>
                <a:hlinkClick r:id="rId3"/>
              </a:rPr>
              <a:t>shenbonan2@gmail.com</a:t>
            </a:r>
            <a:endParaRPr kumimoji="1" lang="en-US" altLang="zh-CN" sz="1800" dirty="0">
              <a:latin typeface="+mn-lt"/>
            </a:endParaRPr>
          </a:p>
          <a:p>
            <a:pPr lvl="1"/>
            <a:r>
              <a:rPr kumimoji="1" lang="en-US" altLang="zh-CN" sz="1800" dirty="0">
                <a:latin typeface="+mn-lt"/>
              </a:rPr>
              <a:t>Slides: </a:t>
            </a:r>
            <a:r>
              <a:rPr kumimoji="1" lang="en-US" altLang="zh-CN" sz="1800" dirty="0">
                <a:latin typeface="+mn-lt"/>
                <a:hlinkClick r:id="rId4"/>
              </a:rPr>
              <a:t>https://github.com/rladapt/rladapt/blob/master/rladapt.pptx</a:t>
            </a:r>
            <a:endParaRPr kumimoji="1" lang="en-US" altLang="zh-CN" sz="1800" dirty="0">
              <a:latin typeface="+mn-lt"/>
            </a:endParaRPr>
          </a:p>
          <a:p>
            <a:pPr lvl="1"/>
            <a:r>
              <a:rPr kumimoji="1" lang="en-US" altLang="zh-CN" sz="1800" dirty="0">
                <a:latin typeface="+mn-lt"/>
              </a:rPr>
              <a:t>Repository: </a:t>
            </a:r>
            <a:r>
              <a:rPr kumimoji="1" lang="en-US" altLang="zh-CN" sz="1800" dirty="0">
                <a:latin typeface="+mn-lt"/>
                <a:hlinkClick r:id="rId5"/>
              </a:rPr>
              <a:t>www.github.com/rladapt</a:t>
            </a:r>
            <a:endParaRPr kumimoji="1" lang="en-US" altLang="zh-CN" sz="1800" dirty="0">
              <a:latin typeface="+mn-lt"/>
            </a:endParaRPr>
          </a:p>
          <a:p>
            <a:pPr marL="457200" lvl="1" indent="0">
              <a:buNone/>
            </a:pPr>
            <a:endParaRPr kumimoji="1" lang="en-US" altLang="zh-CN" sz="1800" dirty="0">
              <a:latin typeface="+mn-lt"/>
            </a:endParaRPr>
          </a:p>
          <a:p>
            <a:endParaRPr kumimoji="1" lang="en-US" altLang="zh-CN" sz="1800" dirty="0">
              <a:latin typeface="+mn-lt"/>
            </a:endParaRPr>
          </a:p>
        </p:txBody>
      </p:sp>
    </p:spTree>
    <p:extLst>
      <p:ext uri="{BB962C8B-B14F-4D97-AF65-F5344CB8AC3E}">
        <p14:creationId xmlns:p14="http://schemas.microsoft.com/office/powerpoint/2010/main" val="1861299691"/>
      </p:ext>
    </p:extLst>
  </p:cSld>
  <p:clrMapOvr>
    <a:masterClrMapping/>
  </p:clrMapOvr>
  <mc:AlternateContent xmlns:mc="http://schemas.openxmlformats.org/markup-compatibility/2006" xmlns:p14="http://schemas.microsoft.com/office/powerpoint/2010/main">
    <mc:Choice Requires="p14">
      <p:transition spd="slow" p14:dur="2000" advTm="66078"/>
    </mc:Choice>
    <mc:Fallback xmlns="">
      <p:transition spd="slow" advTm="6607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p:cNvSpPr>
            <a:spLocks noGrp="1"/>
          </p:cNvSpPr>
          <p:nvPr>
            <p:ph type="title"/>
          </p:nvPr>
        </p:nvSpPr>
        <p:spPr>
          <a:xfrm>
            <a:off x="417399" y="643467"/>
            <a:ext cx="8408193" cy="744836"/>
          </a:xfrm>
        </p:spPr>
        <p:txBody>
          <a:bodyPr vert="horz" lIns="91440" tIns="45720" rIns="91440" bIns="45720" rtlCol="0" anchor="ctr">
            <a:normAutofit/>
          </a:bodyPr>
          <a:lstStyle/>
          <a:p>
            <a:pPr algn="ctr"/>
            <a:r>
              <a:rPr lang="en-US" sz="2800" b="1" kern="1200" dirty="0">
                <a:solidFill>
                  <a:schemeClr val="bg1"/>
                </a:solidFill>
                <a:latin typeface="+mj-lt"/>
                <a:ea typeface="+mj-ea"/>
                <a:cs typeface="+mj-cs"/>
              </a:rPr>
              <a:t>Trends in IoT Devices</a:t>
            </a:r>
          </a:p>
        </p:txBody>
      </p:sp>
      <p:graphicFrame>
        <p:nvGraphicFramePr>
          <p:cNvPr id="22" name="图表 21">
            <a:extLst>
              <a:ext uri="{FF2B5EF4-FFF2-40B4-BE49-F238E27FC236}">
                <a16:creationId xmlns:a16="http://schemas.microsoft.com/office/drawing/2014/main" id="{0F5C72B5-39AD-1D42-AD36-417FD2172DD3}"/>
              </a:ext>
            </a:extLst>
          </p:cNvPr>
          <p:cNvGraphicFramePr>
            <a:graphicFrameLocks/>
          </p:cNvGraphicFramePr>
          <p:nvPr>
            <p:extLst>
              <p:ext uri="{D42A27DB-BD31-4B8C-83A1-F6EECF244321}">
                <p14:modId xmlns:p14="http://schemas.microsoft.com/office/powerpoint/2010/main" val="3348084265"/>
              </p:ext>
            </p:extLst>
          </p:nvPr>
        </p:nvGraphicFramePr>
        <p:xfrm>
          <a:off x="482600" y="1675227"/>
          <a:ext cx="8178799" cy="4394199"/>
        </p:xfrm>
        <a:graphic>
          <a:graphicData uri="http://schemas.openxmlformats.org/drawingml/2006/chart">
            <c:chart xmlns:c="http://schemas.openxmlformats.org/drawingml/2006/chart" xmlns:r="http://schemas.openxmlformats.org/officeDocument/2006/relationships" r:id="rId4"/>
          </a:graphicData>
        </a:graphic>
      </p:graphicFrame>
      <p:sp>
        <p:nvSpPr>
          <p:cNvPr id="8" name="文本框 7">
            <a:extLst>
              <a:ext uri="{FF2B5EF4-FFF2-40B4-BE49-F238E27FC236}">
                <a16:creationId xmlns:a16="http://schemas.microsoft.com/office/drawing/2014/main" id="{FF9EB59D-C584-9E4F-A9FE-B6F5DAF4E8EA}"/>
              </a:ext>
            </a:extLst>
          </p:cNvPr>
          <p:cNvSpPr txBox="1"/>
          <p:nvPr/>
        </p:nvSpPr>
        <p:spPr>
          <a:xfrm>
            <a:off x="7154562" y="2780270"/>
            <a:ext cx="1297459" cy="276999"/>
          </a:xfrm>
          <a:prstGeom prst="rect">
            <a:avLst/>
          </a:prstGeom>
          <a:noFill/>
        </p:spPr>
        <p:txBody>
          <a:bodyPr wrap="square" rtlCol="0">
            <a:spAutoFit/>
          </a:bodyPr>
          <a:lstStyle/>
          <a:p>
            <a:r>
              <a:rPr lang="en" altLang="zh-CN" sz="1200" b="1" dirty="0"/>
              <a:t> 30 percent CAGR</a:t>
            </a:r>
            <a:endParaRPr kumimoji="1" lang="zh-CN" altLang="en-US" sz="1200" b="1" dirty="0"/>
          </a:p>
        </p:txBody>
      </p:sp>
      <p:sp>
        <p:nvSpPr>
          <p:cNvPr id="11" name="页脚占位符 10">
            <a:extLst>
              <a:ext uri="{FF2B5EF4-FFF2-40B4-BE49-F238E27FC236}">
                <a16:creationId xmlns:a16="http://schemas.microsoft.com/office/drawing/2014/main" id="{2AD98244-4D84-3F4C-A271-9A8797874529}"/>
              </a:ext>
            </a:extLst>
          </p:cNvPr>
          <p:cNvSpPr>
            <a:spLocks noGrp="1"/>
          </p:cNvSpPr>
          <p:nvPr>
            <p:ph type="ftr" sz="quarter" idx="11"/>
          </p:nvPr>
        </p:nvSpPr>
        <p:spPr>
          <a:xfrm>
            <a:off x="1966269" y="6206248"/>
            <a:ext cx="3569558" cy="365125"/>
          </a:xfrm>
        </p:spPr>
        <p:txBody>
          <a:bodyPr/>
          <a:lstStyle/>
          <a:p>
            <a:r>
              <a:rPr lang="en-US" b="1" dirty="0"/>
              <a:t>Source: Cisco Annual Internet Report, 2018–2023
</a:t>
            </a:r>
          </a:p>
        </p:txBody>
      </p:sp>
      <p:sp>
        <p:nvSpPr>
          <p:cNvPr id="12" name="文本框 11">
            <a:extLst>
              <a:ext uri="{FF2B5EF4-FFF2-40B4-BE49-F238E27FC236}">
                <a16:creationId xmlns:a16="http://schemas.microsoft.com/office/drawing/2014/main" id="{0D9CFD4B-F54B-E347-B343-3BCD3905BCDD}"/>
              </a:ext>
            </a:extLst>
          </p:cNvPr>
          <p:cNvSpPr txBox="1"/>
          <p:nvPr/>
        </p:nvSpPr>
        <p:spPr>
          <a:xfrm>
            <a:off x="6443112" y="4162312"/>
            <a:ext cx="2700888" cy="1077218"/>
          </a:xfrm>
          <a:prstGeom prst="rect">
            <a:avLst/>
          </a:prstGeom>
          <a:noFill/>
        </p:spPr>
        <p:txBody>
          <a:bodyPr wrap="square" rtlCol="0">
            <a:spAutoFit/>
          </a:bodyPr>
          <a:lstStyle/>
          <a:p>
            <a:r>
              <a:rPr lang="en" altLang="zh-CN" sz="1600" b="1" dirty="0"/>
              <a:t>Cisco estimates that by 2023 half of the networked devices will be IoT devices </a:t>
            </a:r>
          </a:p>
          <a:p>
            <a:endParaRPr kumimoji="1" lang="zh-CN" altLang="en-US" sz="1600" b="1" dirty="0"/>
          </a:p>
        </p:txBody>
      </p:sp>
    </p:spTree>
    <p:custDataLst>
      <p:tags r:id="rId1"/>
    </p:custDataLst>
    <p:extLst>
      <p:ext uri="{BB962C8B-B14F-4D97-AF65-F5344CB8AC3E}">
        <p14:creationId xmlns:p14="http://schemas.microsoft.com/office/powerpoint/2010/main" val="439499992"/>
      </p:ext>
    </p:extLst>
  </p:cSld>
  <p:clrMapOvr>
    <a:masterClrMapping/>
  </p:clrMapOvr>
  <mc:AlternateContent xmlns:mc="http://schemas.openxmlformats.org/markup-compatibility/2006" xmlns:p14="http://schemas.microsoft.com/office/powerpoint/2010/main">
    <mc:Choice Requires="p14">
      <p:transition spd="slow" p14:dur="2000" advTm="38735"/>
    </mc:Choice>
    <mc:Fallback xmlns="">
      <p:transition spd="slow" advTm="387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1" name="Rectangle 142">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descr="Cloud-Managed Systems: A More Cost-Effective Way to Leverage the Cloud for  Better Video Surveillance">
            <a:extLst>
              <a:ext uri="{FF2B5EF4-FFF2-40B4-BE49-F238E27FC236}">
                <a16:creationId xmlns:a16="http://schemas.microsoft.com/office/drawing/2014/main" id="{06B458F0-415E-FF46-9B6F-ACF45739EF98}"/>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642938" y="2166938"/>
            <a:ext cx="4202113" cy="1754188"/>
          </a:xfrm>
          <a:prstGeom prst="rect">
            <a:avLst/>
          </a:prstGeom>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65096CA6-1D1C-4042-8D7B-A3340B092304}"/>
              </a:ext>
            </a:extLst>
          </p:cNvPr>
          <p:cNvSpPr txBox="1"/>
          <p:nvPr/>
        </p:nvSpPr>
        <p:spPr>
          <a:xfrm>
            <a:off x="642938" y="3595688"/>
            <a:ext cx="4202113" cy="325438"/>
          </a:xfrm>
          <a:prstGeom prst="rect">
            <a:avLst/>
          </a:prstGeom>
          <a:solidFill>
            <a:srgbClr val="000000">
              <a:alpha val="50000"/>
            </a:srgbClr>
          </a:solidFill>
          <a:ln>
            <a:noFill/>
          </a:ln>
        </p:spPr>
        <p:txBody>
          <a:bodyPr wrap="square" rtlCol="0" anchor="ctr">
            <a:noAutofit/>
          </a:bodyPr>
          <a:lstStyle/>
          <a:p>
            <a:pPr algn="ctr">
              <a:spcAft>
                <a:spcPts val="600"/>
              </a:spcAft>
            </a:pPr>
            <a:r>
              <a:rPr kumimoji="1" lang="en-US" altLang="zh-CN" sz="1300" b="1">
                <a:solidFill>
                  <a:srgbClr val="FFFFFF"/>
                </a:solidFill>
              </a:rPr>
              <a:t>AI-Based Video Surveillance</a:t>
            </a:r>
            <a:endParaRPr kumimoji="1" lang="zh-CN" altLang="en-US" sz="1300" b="1">
              <a:solidFill>
                <a:srgbClr val="FFFFFF"/>
              </a:solidFill>
            </a:endParaRPr>
          </a:p>
        </p:txBody>
      </p:sp>
      <p:pic>
        <p:nvPicPr>
          <p:cNvPr id="2058" name="Picture 10" descr="Cloud over-the-air updates to offer future autonomous vehicles (AVs)  refreshed brains – Urgent Comms">
            <a:extLst>
              <a:ext uri="{FF2B5EF4-FFF2-40B4-BE49-F238E27FC236}">
                <a16:creationId xmlns:a16="http://schemas.microsoft.com/office/drawing/2014/main" id="{57530F6E-8ED0-FC4B-BD21-C14A246B20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6488" y="2166938"/>
            <a:ext cx="3582988" cy="1754188"/>
          </a:xfrm>
          <a:prstGeom prst="rect">
            <a:avLst/>
          </a:prstGeom>
          <a:extLst>
            <a:ext uri="{909E8E84-426E-40DD-AFC4-6F175D3DCCD1}">
              <a14:hiddenFill xmlns:a14="http://schemas.microsoft.com/office/drawing/2010/main">
                <a:solidFill>
                  <a:srgbClr val="FFFFFF"/>
                </a:solidFill>
              </a14:hiddenFill>
            </a:ext>
          </a:extLst>
        </p:spPr>
      </p:pic>
      <p:sp>
        <p:nvSpPr>
          <p:cNvPr id="15" name="文本框 14">
            <a:extLst>
              <a:ext uri="{FF2B5EF4-FFF2-40B4-BE49-F238E27FC236}">
                <a16:creationId xmlns:a16="http://schemas.microsoft.com/office/drawing/2014/main" id="{AD8A99F5-F0B4-A34D-82BB-949D672E49CA}"/>
              </a:ext>
            </a:extLst>
          </p:cNvPr>
          <p:cNvSpPr txBox="1"/>
          <p:nvPr/>
        </p:nvSpPr>
        <p:spPr>
          <a:xfrm>
            <a:off x="4916488" y="3595688"/>
            <a:ext cx="3582988" cy="325438"/>
          </a:xfrm>
          <a:prstGeom prst="rect">
            <a:avLst/>
          </a:prstGeom>
          <a:solidFill>
            <a:srgbClr val="000000">
              <a:alpha val="50000"/>
            </a:srgbClr>
          </a:solidFill>
          <a:ln>
            <a:noFill/>
          </a:ln>
        </p:spPr>
        <p:txBody>
          <a:bodyPr wrap="square" anchor="ctr">
            <a:noAutofit/>
          </a:bodyPr>
          <a:lstStyle/>
          <a:p>
            <a:pPr algn="ctr">
              <a:spcAft>
                <a:spcPts val="600"/>
              </a:spcAft>
            </a:pPr>
            <a:r>
              <a:rPr lang="zh-CN" altLang="en-US" sz="1300" b="1">
                <a:solidFill>
                  <a:srgbClr val="FFFFFF"/>
                </a:solidFill>
              </a:rPr>
              <a:t>Vehicular cloud applications</a:t>
            </a:r>
          </a:p>
        </p:txBody>
      </p:sp>
      <p:pic>
        <p:nvPicPr>
          <p:cNvPr id="2056" name="Picture 8" descr="Log Analysis | IBM">
            <a:extLst>
              <a:ext uri="{FF2B5EF4-FFF2-40B4-BE49-F238E27FC236}">
                <a16:creationId xmlns:a16="http://schemas.microsoft.com/office/drawing/2014/main" id="{8EE9F9CB-CAB6-5C4E-B7B8-E6EFC61B854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23694"/>
          <a:stretch/>
        </p:blipFill>
        <p:spPr bwMode="auto">
          <a:xfrm>
            <a:off x="642938" y="3992563"/>
            <a:ext cx="3897313" cy="1630363"/>
          </a:xfrm>
          <a:prstGeom prst="rect">
            <a:avLst/>
          </a:prstGeom>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988490A1-0F96-A74F-A781-D0C7A2FF1874}"/>
              </a:ext>
            </a:extLst>
          </p:cNvPr>
          <p:cNvSpPr txBox="1"/>
          <p:nvPr/>
        </p:nvSpPr>
        <p:spPr>
          <a:xfrm>
            <a:off x="642938" y="5297488"/>
            <a:ext cx="3897313" cy="325438"/>
          </a:xfrm>
          <a:prstGeom prst="rect">
            <a:avLst/>
          </a:prstGeom>
          <a:solidFill>
            <a:srgbClr val="000000">
              <a:alpha val="50000"/>
            </a:srgbClr>
          </a:solidFill>
          <a:ln>
            <a:noFill/>
          </a:ln>
        </p:spPr>
        <p:txBody>
          <a:bodyPr wrap="square" rtlCol="0" anchor="ctr">
            <a:noAutofit/>
          </a:bodyPr>
          <a:lstStyle/>
          <a:p>
            <a:pPr algn="ctr">
              <a:spcAft>
                <a:spcPts val="600"/>
              </a:spcAft>
            </a:pPr>
            <a:r>
              <a:rPr kumimoji="1" lang="en-US" altLang="zh-CN" sz="1300" b="1">
                <a:solidFill>
                  <a:srgbClr val="FFFFFF"/>
                </a:solidFill>
              </a:rPr>
              <a:t>Intelligent Log Analysis</a:t>
            </a:r>
            <a:endParaRPr kumimoji="1" lang="zh-CN" altLang="en-US" sz="1300" b="1">
              <a:solidFill>
                <a:srgbClr val="FFFFFF"/>
              </a:solidFill>
            </a:endParaRPr>
          </a:p>
        </p:txBody>
      </p:sp>
      <p:pic>
        <p:nvPicPr>
          <p:cNvPr id="2052" name="Picture 4" descr="A friendly chat on the Open AR Cloud and its advantages - The Ghost Howls">
            <a:extLst>
              <a:ext uri="{FF2B5EF4-FFF2-40B4-BE49-F238E27FC236}">
                <a16:creationId xmlns:a16="http://schemas.microsoft.com/office/drawing/2014/main" id="{C662FD43-F070-534C-B760-5486145C756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23470"/>
          <a:stretch/>
        </p:blipFill>
        <p:spPr bwMode="auto">
          <a:xfrm>
            <a:off x="4611688" y="3992563"/>
            <a:ext cx="3887788" cy="1630363"/>
          </a:xfrm>
          <a:prstGeom prst="rect">
            <a:avLst/>
          </a:prstGeom>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E6C6E47F-09F9-FA40-88DE-CC2F9646A70B}"/>
              </a:ext>
            </a:extLst>
          </p:cNvPr>
          <p:cNvSpPr txBox="1"/>
          <p:nvPr/>
        </p:nvSpPr>
        <p:spPr>
          <a:xfrm>
            <a:off x="4611688" y="5297488"/>
            <a:ext cx="3887788" cy="325438"/>
          </a:xfrm>
          <a:prstGeom prst="rect">
            <a:avLst/>
          </a:prstGeom>
          <a:solidFill>
            <a:srgbClr val="000000">
              <a:alpha val="50000"/>
            </a:srgbClr>
          </a:solidFill>
          <a:ln>
            <a:noFill/>
          </a:ln>
        </p:spPr>
        <p:txBody>
          <a:bodyPr wrap="square" rtlCol="0" anchor="ctr">
            <a:noAutofit/>
          </a:bodyPr>
          <a:lstStyle/>
          <a:p>
            <a:pPr algn="ctr">
              <a:spcAft>
                <a:spcPts val="600"/>
              </a:spcAft>
            </a:pPr>
            <a:r>
              <a:rPr kumimoji="1" lang="en-US" altLang="zh-CN" sz="1300" b="1">
                <a:solidFill>
                  <a:srgbClr val="FFFFFF"/>
                </a:solidFill>
              </a:rPr>
              <a:t>Augmented Reality in City</a:t>
            </a:r>
            <a:endParaRPr kumimoji="1" lang="zh-CN" altLang="en-US" sz="1300" b="1">
              <a:solidFill>
                <a:srgbClr val="FFFFFF"/>
              </a:solidFill>
            </a:endParaRPr>
          </a:p>
        </p:txBody>
      </p:sp>
      <p:sp>
        <p:nvSpPr>
          <p:cNvPr id="2" name="标题 1">
            <a:extLst>
              <a:ext uri="{FF2B5EF4-FFF2-40B4-BE49-F238E27FC236}">
                <a16:creationId xmlns:a16="http://schemas.microsoft.com/office/drawing/2014/main" id="{9BC4C6C3-1193-9548-BD72-7926C2BC61B4}"/>
              </a:ext>
            </a:extLst>
          </p:cNvPr>
          <p:cNvSpPr>
            <a:spLocks noGrp="1"/>
          </p:cNvSpPr>
          <p:nvPr>
            <p:ph type="title"/>
          </p:nvPr>
        </p:nvSpPr>
        <p:spPr>
          <a:xfrm>
            <a:off x="628650" y="672747"/>
            <a:ext cx="7886700" cy="715556"/>
          </a:xfrm>
        </p:spPr>
        <p:txBody>
          <a:bodyPr vert="horz" lIns="91440" tIns="45720" rIns="91440" bIns="45720" rtlCol="0">
            <a:normAutofit/>
          </a:bodyPr>
          <a:lstStyle/>
          <a:p>
            <a:pPr algn="ctr"/>
            <a:r>
              <a:rPr kumimoji="1" lang="en-US" altLang="zh-CN" sz="2800" b="1" kern="1200" dirty="0">
                <a:solidFill>
                  <a:schemeClr val="bg1"/>
                </a:solidFill>
                <a:latin typeface="+mj-lt"/>
                <a:ea typeface="+mj-ea"/>
                <a:cs typeface="+mj-cs"/>
              </a:rPr>
              <a:t>Advanced IoT Streaming Analytic Applications</a:t>
            </a:r>
          </a:p>
        </p:txBody>
      </p:sp>
      <p:sp>
        <p:nvSpPr>
          <p:cNvPr id="4" name="灯片编号占位符 3">
            <a:extLst>
              <a:ext uri="{FF2B5EF4-FFF2-40B4-BE49-F238E27FC236}">
                <a16:creationId xmlns:a16="http://schemas.microsoft.com/office/drawing/2014/main" id="{FAE4B062-9632-814F-8895-CEBE66919691}"/>
              </a:ext>
            </a:extLst>
          </p:cNvPr>
          <p:cNvSpPr>
            <a:spLocks noGrp="1"/>
          </p:cNvSpPr>
          <p:nvPr>
            <p:ph type="sldNum" sz="quarter" idx="12"/>
          </p:nvPr>
        </p:nvSpPr>
        <p:spPr>
          <a:xfrm>
            <a:off x="6457950" y="6356350"/>
            <a:ext cx="2057400" cy="365125"/>
          </a:xfrm>
        </p:spPr>
        <p:txBody>
          <a:bodyPr vert="horz" lIns="91440" tIns="45720" rIns="91440" bIns="45720" rtlCol="0">
            <a:normAutofit/>
          </a:bodyPr>
          <a:lstStyle/>
          <a:p>
            <a:pPr>
              <a:spcAft>
                <a:spcPts val="600"/>
              </a:spcAft>
            </a:pPr>
            <a:fld id="{63D8BFDD-45AA-4741-8714-A96034323422}" type="slidenum">
              <a:rPr lang="en-US" sz="1000">
                <a:solidFill>
                  <a:prstClr val="black">
                    <a:tint val="75000"/>
                  </a:prstClr>
                </a:solidFill>
              </a:rPr>
              <a:pPr>
                <a:spcAft>
                  <a:spcPts val="600"/>
                </a:spcAft>
              </a:pPr>
              <a:t>3</a:t>
            </a:fld>
            <a:endParaRPr lang="en-US" sz="1000">
              <a:solidFill>
                <a:prstClr val="black">
                  <a:tint val="75000"/>
                </a:prstClr>
              </a:solidFill>
            </a:endParaRPr>
          </a:p>
        </p:txBody>
      </p:sp>
    </p:spTree>
    <p:custDataLst>
      <p:tags r:id="rId1"/>
    </p:custDataLst>
    <p:extLst>
      <p:ext uri="{BB962C8B-B14F-4D97-AF65-F5344CB8AC3E}">
        <p14:creationId xmlns:p14="http://schemas.microsoft.com/office/powerpoint/2010/main" val="1531069951"/>
      </p:ext>
    </p:extLst>
  </p:cSld>
  <p:clrMapOvr>
    <a:masterClrMapping/>
  </p:clrMapOvr>
  <mc:AlternateContent xmlns:mc="http://schemas.openxmlformats.org/markup-compatibility/2006" xmlns:p14="http://schemas.microsoft.com/office/powerpoint/2010/main">
    <mc:Choice Requires="p14">
      <p:transition spd="slow" p14:dur="2000" advTm="53179"/>
    </mc:Choice>
    <mc:Fallback xmlns="">
      <p:transition spd="slow" advTm="5317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2"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9">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B55E0489-2A16-C740-AA1F-009D3A40BF19}"/>
              </a:ext>
            </a:extLst>
          </p:cNvPr>
          <p:cNvSpPr>
            <a:spLocks noGrp="1"/>
          </p:cNvSpPr>
          <p:nvPr>
            <p:ph type="title"/>
          </p:nvPr>
        </p:nvSpPr>
        <p:spPr>
          <a:xfrm>
            <a:off x="628650" y="672747"/>
            <a:ext cx="7886700" cy="715556"/>
          </a:xfrm>
        </p:spPr>
        <p:txBody>
          <a:bodyPr>
            <a:normAutofit/>
          </a:bodyPr>
          <a:lstStyle/>
          <a:p>
            <a:pPr algn="ctr"/>
            <a:r>
              <a:rPr kumimoji="1" lang="en-US" altLang="zh-CN" sz="2800" b="1" dirty="0">
                <a:solidFill>
                  <a:schemeClr val="bg1"/>
                </a:solidFill>
                <a:latin typeface="+mj-lt"/>
              </a:rPr>
              <a:t>Huge Volume of Data Streams</a:t>
            </a:r>
            <a:endParaRPr kumimoji="1" lang="zh-CN" altLang="en-US" sz="2800" b="1" dirty="0">
              <a:solidFill>
                <a:schemeClr val="bg1"/>
              </a:solidFill>
              <a:latin typeface="+mj-lt"/>
            </a:endParaRPr>
          </a:p>
        </p:txBody>
      </p:sp>
      <p:sp>
        <p:nvSpPr>
          <p:cNvPr id="4" name="灯片编号占位符 3">
            <a:extLst>
              <a:ext uri="{FF2B5EF4-FFF2-40B4-BE49-F238E27FC236}">
                <a16:creationId xmlns:a16="http://schemas.microsoft.com/office/drawing/2014/main" id="{064FCB93-54E5-5A46-8B2E-BDACE4847006}"/>
              </a:ext>
            </a:extLst>
          </p:cNvPr>
          <p:cNvSpPr>
            <a:spLocks noGrp="1"/>
          </p:cNvSpPr>
          <p:nvPr>
            <p:ph type="sldNum" sz="quarter" idx="12"/>
          </p:nvPr>
        </p:nvSpPr>
        <p:spPr>
          <a:xfrm>
            <a:off x="6457950" y="6356350"/>
            <a:ext cx="2057400" cy="365125"/>
          </a:xfrm>
        </p:spPr>
        <p:txBody>
          <a:bodyPr>
            <a:normAutofit/>
          </a:bodyPr>
          <a:lstStyle/>
          <a:p>
            <a:pPr>
              <a:spcAft>
                <a:spcPts val="600"/>
              </a:spcAft>
            </a:pPr>
            <a:fld id="{63D8BFDD-45AA-4741-8714-A96034323422}" type="slidenum">
              <a:rPr lang="en-US" sz="1000" smtClean="0">
                <a:solidFill>
                  <a:prstClr val="black">
                    <a:tint val="75000"/>
                  </a:prstClr>
                </a:solidFill>
              </a:rPr>
              <a:pPr>
                <a:spcAft>
                  <a:spcPts val="600"/>
                </a:spcAft>
              </a:pPr>
              <a:t>4</a:t>
            </a:fld>
            <a:endParaRPr lang="en-US" sz="1000">
              <a:solidFill>
                <a:prstClr val="black">
                  <a:tint val="75000"/>
                </a:prstClr>
              </a:solidFill>
            </a:endParaRPr>
          </a:p>
        </p:txBody>
      </p:sp>
      <p:graphicFrame>
        <p:nvGraphicFramePr>
          <p:cNvPr id="22" name="内容占位符 2">
            <a:extLst>
              <a:ext uri="{FF2B5EF4-FFF2-40B4-BE49-F238E27FC236}">
                <a16:creationId xmlns:a16="http://schemas.microsoft.com/office/drawing/2014/main" id="{661531DD-9471-4AFC-9EEB-5E7B90DECDD3}"/>
              </a:ext>
            </a:extLst>
          </p:cNvPr>
          <p:cNvGraphicFramePr>
            <a:graphicFrameLocks noGrp="1"/>
          </p:cNvGraphicFramePr>
          <p:nvPr>
            <p:ph idx="1"/>
            <p:extLst>
              <p:ext uri="{D42A27DB-BD31-4B8C-83A1-F6EECF244321}">
                <p14:modId xmlns:p14="http://schemas.microsoft.com/office/powerpoint/2010/main" val="2766078615"/>
              </p:ext>
            </p:extLst>
          </p:nvPr>
        </p:nvGraphicFramePr>
        <p:xfrm>
          <a:off x="628650" y="2166938"/>
          <a:ext cx="7886700" cy="34575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文本框 4">
            <a:extLst>
              <a:ext uri="{FF2B5EF4-FFF2-40B4-BE49-F238E27FC236}">
                <a16:creationId xmlns:a16="http://schemas.microsoft.com/office/drawing/2014/main" id="{CA514179-5D8D-F940-8D60-C0CCFDD8D514}"/>
              </a:ext>
            </a:extLst>
          </p:cNvPr>
          <p:cNvSpPr txBox="1"/>
          <p:nvPr/>
        </p:nvSpPr>
        <p:spPr>
          <a:xfrm>
            <a:off x="628650" y="5923735"/>
            <a:ext cx="7568610" cy="369332"/>
          </a:xfrm>
          <a:prstGeom prst="rect">
            <a:avLst/>
          </a:prstGeom>
          <a:noFill/>
        </p:spPr>
        <p:txBody>
          <a:bodyPr wrap="none" rtlCol="0">
            <a:spAutoFit/>
          </a:bodyPr>
          <a:lstStyle/>
          <a:p>
            <a:r>
              <a:rPr lang="en" altLang="zh-CN" dirty="0"/>
              <a:t>How can we analyze data streams in a timely and resource-efficient manner? </a:t>
            </a:r>
          </a:p>
        </p:txBody>
      </p:sp>
      <p:pic>
        <p:nvPicPr>
          <p:cNvPr id="7" name="Picture 2">
            <a:extLst>
              <a:ext uri="{FF2B5EF4-FFF2-40B4-BE49-F238E27FC236}">
                <a16:creationId xmlns:a16="http://schemas.microsoft.com/office/drawing/2014/main" id="{A9E0C7BE-7D39-7F40-AF3C-16756B902B4A}"/>
              </a:ext>
            </a:extLst>
          </p:cNvPr>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6457951" y="2166938"/>
            <a:ext cx="2100958" cy="877053"/>
          </a:xfrm>
          <a:prstGeom prst="rect">
            <a:avLst/>
          </a:prstGeom>
          <a:extLst>
            <a:ext uri="{909E8E84-426E-40DD-AFC4-6F175D3DCCD1}">
              <a14:hiddenFill xmlns:a14="http://schemas.microsoft.com/office/drawing/2010/main">
                <a:solidFill>
                  <a:srgbClr val="FFFFFF"/>
                </a:solidFill>
              </a14:hiddenFill>
            </a:ext>
          </a:extLst>
        </p:spPr>
      </p:pic>
      <p:pic>
        <p:nvPicPr>
          <p:cNvPr id="8" name="Picture 4" descr="A friendly chat on the Open AR Cloud and its advantages - The Ghost Howls">
            <a:extLst>
              <a:ext uri="{FF2B5EF4-FFF2-40B4-BE49-F238E27FC236}">
                <a16:creationId xmlns:a16="http://schemas.microsoft.com/office/drawing/2014/main" id="{276E6B9F-9672-084C-9153-7E88FAAE97C2}"/>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b="23470"/>
          <a:stretch/>
        </p:blipFill>
        <p:spPr bwMode="auto">
          <a:xfrm>
            <a:off x="6457950" y="3066543"/>
            <a:ext cx="2051722" cy="860400"/>
          </a:xfrm>
          <a:prstGeom prst="rect">
            <a:avLst/>
          </a:prstGeom>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52017125-7415-8A4B-BA5E-90DF88CE0859}"/>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b="23694"/>
          <a:stretch/>
        </p:blipFill>
        <p:spPr bwMode="auto">
          <a:xfrm>
            <a:off x="6457950" y="3978853"/>
            <a:ext cx="2100958" cy="878894"/>
          </a:xfrm>
          <a:prstGeom prst="rect">
            <a:avLst/>
          </a:prstGeom>
          <a:extLst>
            <a:ext uri="{909E8E84-426E-40DD-AFC4-6F175D3DCCD1}">
              <a14:hiddenFill xmlns:a14="http://schemas.microsoft.com/office/drawing/2010/main">
                <a:solidFill>
                  <a:srgbClr val="FFFFFF"/>
                </a:solidFill>
              </a14:hiddenFill>
            </a:ext>
          </a:extLst>
        </p:spPr>
      </p:pic>
      <p:pic>
        <p:nvPicPr>
          <p:cNvPr id="10" name="Picture 10">
            <a:extLst>
              <a:ext uri="{FF2B5EF4-FFF2-40B4-BE49-F238E27FC236}">
                <a16:creationId xmlns:a16="http://schemas.microsoft.com/office/drawing/2014/main" id="{877FD6F4-2206-2342-A734-FA3E5116D0F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57950" y="4873245"/>
            <a:ext cx="2114006" cy="1034992"/>
          </a:xfrm>
          <a:prstGeom prst="rect">
            <a:avLst/>
          </a:prstGeom>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293079562"/>
      </p:ext>
    </p:extLst>
  </p:cSld>
  <p:clrMapOvr>
    <a:masterClrMapping/>
  </p:clrMapOvr>
  <mc:AlternateContent xmlns:mc="http://schemas.openxmlformats.org/markup-compatibility/2006" xmlns:p14="http://schemas.microsoft.com/office/powerpoint/2010/main">
    <mc:Choice Requires="p14">
      <p:transition spd="slow" p14:dur="2000" advTm="68348"/>
    </mc:Choice>
    <mc:Fallback xmlns="">
      <p:transition spd="slow" advTm="683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9">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B55E0489-2A16-C740-AA1F-009D3A40BF19}"/>
              </a:ext>
            </a:extLst>
          </p:cNvPr>
          <p:cNvSpPr>
            <a:spLocks noGrp="1"/>
          </p:cNvSpPr>
          <p:nvPr>
            <p:ph type="title"/>
          </p:nvPr>
        </p:nvSpPr>
        <p:spPr>
          <a:xfrm>
            <a:off x="628650" y="672747"/>
            <a:ext cx="7886700" cy="715556"/>
          </a:xfrm>
        </p:spPr>
        <p:txBody>
          <a:bodyPr>
            <a:normAutofit/>
          </a:bodyPr>
          <a:lstStyle/>
          <a:p>
            <a:pPr algn="ctr"/>
            <a:r>
              <a:rPr kumimoji="1" lang="en-US" altLang="zh-CN" sz="2800" b="1">
                <a:solidFill>
                  <a:schemeClr val="bg1"/>
                </a:solidFill>
                <a:latin typeface="+mj-lt"/>
              </a:rPr>
              <a:t>Trade-Off Bandwidth with Latency</a:t>
            </a:r>
            <a:endParaRPr kumimoji="1" lang="zh-CN" altLang="en-US" sz="2800" b="1" dirty="0">
              <a:solidFill>
                <a:schemeClr val="bg1"/>
              </a:solidFill>
              <a:latin typeface="+mj-lt"/>
            </a:endParaRPr>
          </a:p>
        </p:txBody>
      </p:sp>
      <p:sp>
        <p:nvSpPr>
          <p:cNvPr id="4" name="灯片编号占位符 3">
            <a:extLst>
              <a:ext uri="{FF2B5EF4-FFF2-40B4-BE49-F238E27FC236}">
                <a16:creationId xmlns:a16="http://schemas.microsoft.com/office/drawing/2014/main" id="{064FCB93-54E5-5A46-8B2E-BDACE4847006}"/>
              </a:ext>
            </a:extLst>
          </p:cNvPr>
          <p:cNvSpPr>
            <a:spLocks noGrp="1"/>
          </p:cNvSpPr>
          <p:nvPr>
            <p:ph type="sldNum" sz="quarter" idx="12"/>
          </p:nvPr>
        </p:nvSpPr>
        <p:spPr>
          <a:xfrm>
            <a:off x="6457950" y="6356350"/>
            <a:ext cx="2057400" cy="365125"/>
          </a:xfrm>
        </p:spPr>
        <p:txBody>
          <a:bodyPr>
            <a:normAutofit/>
          </a:bodyPr>
          <a:lstStyle/>
          <a:p>
            <a:pPr>
              <a:spcAft>
                <a:spcPts val="600"/>
              </a:spcAft>
            </a:pPr>
            <a:fld id="{63D8BFDD-45AA-4741-8714-A96034323422}" type="slidenum">
              <a:rPr lang="en-US" sz="1000" smtClean="0">
                <a:solidFill>
                  <a:prstClr val="black">
                    <a:tint val="75000"/>
                  </a:prstClr>
                </a:solidFill>
              </a:rPr>
              <a:pPr>
                <a:spcAft>
                  <a:spcPts val="600"/>
                </a:spcAft>
              </a:pPr>
              <a:t>5</a:t>
            </a:fld>
            <a:endParaRPr lang="en-US" sz="1000">
              <a:solidFill>
                <a:prstClr val="black">
                  <a:tint val="75000"/>
                </a:prstClr>
              </a:solidFill>
            </a:endParaRPr>
          </a:p>
        </p:txBody>
      </p:sp>
      <p:graphicFrame>
        <p:nvGraphicFramePr>
          <p:cNvPr id="27" name="内容占位符 2">
            <a:extLst>
              <a:ext uri="{FF2B5EF4-FFF2-40B4-BE49-F238E27FC236}">
                <a16:creationId xmlns:a16="http://schemas.microsoft.com/office/drawing/2014/main" id="{20A006CC-0E87-4D7E-9E50-532E2B9B29E3}"/>
              </a:ext>
            </a:extLst>
          </p:cNvPr>
          <p:cNvGraphicFramePr>
            <a:graphicFrameLocks noGrp="1"/>
          </p:cNvGraphicFramePr>
          <p:nvPr>
            <p:ph idx="1"/>
            <p:extLst>
              <p:ext uri="{D42A27DB-BD31-4B8C-83A1-F6EECF244321}">
                <p14:modId xmlns:p14="http://schemas.microsoft.com/office/powerpoint/2010/main" val="240281272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Apache Storm - Wikipedia">
            <a:extLst>
              <a:ext uri="{FF2B5EF4-FFF2-40B4-BE49-F238E27FC236}">
                <a16:creationId xmlns:a16="http://schemas.microsoft.com/office/drawing/2014/main" id="{6C7D5AD1-3B43-DE4B-B3DD-C1AC01EE742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8650" y="2299854"/>
            <a:ext cx="2888673" cy="9628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pache Spark - Wikipedia">
            <a:extLst>
              <a:ext uri="{FF2B5EF4-FFF2-40B4-BE49-F238E27FC236}">
                <a16:creationId xmlns:a16="http://schemas.microsoft.com/office/drawing/2014/main" id="{F8997956-67B4-E244-899E-91B8309B814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1732" y="2249592"/>
            <a:ext cx="1951759" cy="101315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pache Flink: Stateful Computations over Data Streams">
            <a:extLst>
              <a:ext uri="{FF2B5EF4-FFF2-40B4-BE49-F238E27FC236}">
                <a16:creationId xmlns:a16="http://schemas.microsoft.com/office/drawing/2014/main" id="{E0EE6B85-A094-864F-8C23-311A9A89AAF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81251" y="2105890"/>
            <a:ext cx="2216493" cy="114011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Edge Computing A Building Block for Smart Applications">
            <a:extLst>
              <a:ext uri="{FF2B5EF4-FFF2-40B4-BE49-F238E27FC236}">
                <a16:creationId xmlns:a16="http://schemas.microsoft.com/office/drawing/2014/main" id="{33281F26-209A-614A-A731-C527F7ED1E6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8650" y="3700067"/>
            <a:ext cx="2073831" cy="101315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Edge is Near: An Introduction to Edge Computing! - inovex GmbH">
            <a:extLst>
              <a:ext uri="{FF2B5EF4-FFF2-40B4-BE49-F238E27FC236}">
                <a16:creationId xmlns:a16="http://schemas.microsoft.com/office/drawing/2014/main" id="{579E0C9B-7673-A248-AC15-B6F9C56814F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09951" y="3642195"/>
            <a:ext cx="1951759" cy="1092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846037"/>
      </p:ext>
    </p:extLst>
  </p:cSld>
  <p:clrMapOvr>
    <a:masterClrMapping/>
  </p:clrMapOvr>
  <mc:AlternateContent xmlns:mc="http://schemas.openxmlformats.org/markup-compatibility/2006" xmlns:p14="http://schemas.microsoft.com/office/powerpoint/2010/main">
    <mc:Choice Requires="p14">
      <p:transition spd="slow" p14:dur="2000" advTm="42083"/>
    </mc:Choice>
    <mc:Fallback xmlns="">
      <p:transition spd="slow" advTm="4208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9">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B55E0489-2A16-C740-AA1F-009D3A40BF19}"/>
              </a:ext>
            </a:extLst>
          </p:cNvPr>
          <p:cNvSpPr>
            <a:spLocks noGrp="1"/>
          </p:cNvSpPr>
          <p:nvPr>
            <p:ph type="title"/>
          </p:nvPr>
        </p:nvSpPr>
        <p:spPr>
          <a:xfrm>
            <a:off x="628650" y="672747"/>
            <a:ext cx="7886700" cy="715556"/>
          </a:xfrm>
        </p:spPr>
        <p:txBody>
          <a:bodyPr>
            <a:normAutofit/>
          </a:bodyPr>
          <a:lstStyle/>
          <a:p>
            <a:pPr algn="ctr"/>
            <a:r>
              <a:rPr kumimoji="1" lang="en-US" altLang="zh-CN" sz="2800" b="1" dirty="0">
                <a:solidFill>
                  <a:schemeClr val="bg1"/>
                </a:solidFill>
                <a:latin typeface="+mj-lt"/>
              </a:rPr>
              <a:t>Motivation for Adaptive Streaming</a:t>
            </a:r>
            <a:endParaRPr kumimoji="1" lang="zh-CN" altLang="en-US" sz="2800" b="1" dirty="0">
              <a:solidFill>
                <a:schemeClr val="bg1"/>
              </a:solidFill>
              <a:latin typeface="+mj-lt"/>
            </a:endParaRPr>
          </a:p>
        </p:txBody>
      </p:sp>
      <p:sp>
        <p:nvSpPr>
          <p:cNvPr id="4" name="灯片编号占位符 3">
            <a:extLst>
              <a:ext uri="{FF2B5EF4-FFF2-40B4-BE49-F238E27FC236}">
                <a16:creationId xmlns:a16="http://schemas.microsoft.com/office/drawing/2014/main" id="{064FCB93-54E5-5A46-8B2E-BDACE4847006}"/>
              </a:ext>
            </a:extLst>
          </p:cNvPr>
          <p:cNvSpPr>
            <a:spLocks noGrp="1"/>
          </p:cNvSpPr>
          <p:nvPr>
            <p:ph type="sldNum" sz="quarter" idx="12"/>
          </p:nvPr>
        </p:nvSpPr>
        <p:spPr>
          <a:xfrm>
            <a:off x="6457950" y="6356350"/>
            <a:ext cx="2057400" cy="365125"/>
          </a:xfrm>
        </p:spPr>
        <p:txBody>
          <a:bodyPr>
            <a:normAutofit/>
          </a:bodyPr>
          <a:lstStyle/>
          <a:p>
            <a:pPr>
              <a:spcAft>
                <a:spcPts val="600"/>
              </a:spcAft>
            </a:pPr>
            <a:fld id="{63D8BFDD-45AA-4741-8714-A96034323422}" type="slidenum">
              <a:rPr lang="en-US" sz="1000" smtClean="0">
                <a:solidFill>
                  <a:prstClr val="black">
                    <a:tint val="75000"/>
                  </a:prstClr>
                </a:solidFill>
              </a:rPr>
              <a:pPr>
                <a:spcAft>
                  <a:spcPts val="600"/>
                </a:spcAft>
              </a:pPr>
              <a:t>6</a:t>
            </a:fld>
            <a:endParaRPr lang="en-US" sz="1000">
              <a:solidFill>
                <a:prstClr val="black">
                  <a:tint val="75000"/>
                </a:prstClr>
              </a:solidFill>
            </a:endParaRPr>
          </a:p>
        </p:txBody>
      </p:sp>
      <p:sp>
        <p:nvSpPr>
          <p:cNvPr id="5" name="内容占位符 4">
            <a:extLst>
              <a:ext uri="{FF2B5EF4-FFF2-40B4-BE49-F238E27FC236}">
                <a16:creationId xmlns:a16="http://schemas.microsoft.com/office/drawing/2014/main" id="{6F561A04-CDED-EC48-86CD-369354E79A31}"/>
              </a:ext>
            </a:extLst>
          </p:cNvPr>
          <p:cNvSpPr>
            <a:spLocks noGrp="1"/>
          </p:cNvSpPr>
          <p:nvPr>
            <p:ph idx="1"/>
          </p:nvPr>
        </p:nvSpPr>
        <p:spPr>
          <a:xfrm>
            <a:off x="628650" y="1714414"/>
            <a:ext cx="7886700" cy="4351338"/>
          </a:xfrm>
        </p:spPr>
        <p:txBody>
          <a:bodyPr>
            <a:normAutofit/>
          </a:bodyPr>
          <a:lstStyle/>
          <a:p>
            <a:r>
              <a:rPr lang="en-US" altLang="zh-CN" sz="2000" b="1" dirty="0">
                <a:latin typeface="+mn-lt"/>
              </a:rPr>
              <a:t>Take pedestrian detection as an example, when we lower the frames per second by 50 percent, we still get a 90% performance, but when we lower the resolution by 50% percent, we get only 60% performance. </a:t>
            </a:r>
            <a:endParaRPr lang="zh-CN" altLang="en-US" sz="2000" b="1" dirty="0">
              <a:latin typeface="+mn-lt"/>
            </a:endParaRPr>
          </a:p>
        </p:txBody>
      </p:sp>
      <p:graphicFrame>
        <p:nvGraphicFramePr>
          <p:cNvPr id="16" name="表格 9">
            <a:extLst>
              <a:ext uri="{FF2B5EF4-FFF2-40B4-BE49-F238E27FC236}">
                <a16:creationId xmlns:a16="http://schemas.microsoft.com/office/drawing/2014/main" id="{561D28F7-F62C-4640-BF9E-E9ED202D7B8F}"/>
              </a:ext>
            </a:extLst>
          </p:cNvPr>
          <p:cNvGraphicFramePr>
            <a:graphicFrameLocks noGrp="1"/>
          </p:cNvGraphicFramePr>
          <p:nvPr>
            <p:extLst>
              <p:ext uri="{D42A27DB-BD31-4B8C-83A1-F6EECF244321}">
                <p14:modId xmlns:p14="http://schemas.microsoft.com/office/powerpoint/2010/main" val="862108532"/>
              </p:ext>
            </p:extLst>
          </p:nvPr>
        </p:nvGraphicFramePr>
        <p:xfrm>
          <a:off x="385190" y="2900137"/>
          <a:ext cx="8373620" cy="3165615"/>
        </p:xfrm>
        <a:graphic>
          <a:graphicData uri="http://schemas.openxmlformats.org/drawingml/2006/table">
            <a:tbl>
              <a:tblPr firstRow="1" bandRow="1">
                <a:tableStyleId>{EB344D84-9AFB-497E-A393-DC336BA19D2E}</a:tableStyleId>
              </a:tblPr>
              <a:tblGrid>
                <a:gridCol w="2107140">
                  <a:extLst>
                    <a:ext uri="{9D8B030D-6E8A-4147-A177-3AD203B41FA5}">
                      <a16:colId xmlns:a16="http://schemas.microsoft.com/office/drawing/2014/main" val="295984002"/>
                    </a:ext>
                  </a:extLst>
                </a:gridCol>
                <a:gridCol w="2347038">
                  <a:extLst>
                    <a:ext uri="{9D8B030D-6E8A-4147-A177-3AD203B41FA5}">
                      <a16:colId xmlns:a16="http://schemas.microsoft.com/office/drawing/2014/main" val="2402800506"/>
                    </a:ext>
                  </a:extLst>
                </a:gridCol>
                <a:gridCol w="1826762">
                  <a:extLst>
                    <a:ext uri="{9D8B030D-6E8A-4147-A177-3AD203B41FA5}">
                      <a16:colId xmlns:a16="http://schemas.microsoft.com/office/drawing/2014/main" val="1789225566"/>
                    </a:ext>
                  </a:extLst>
                </a:gridCol>
                <a:gridCol w="2092680">
                  <a:extLst>
                    <a:ext uri="{9D8B030D-6E8A-4147-A177-3AD203B41FA5}">
                      <a16:colId xmlns:a16="http://schemas.microsoft.com/office/drawing/2014/main" val="281012853"/>
                    </a:ext>
                  </a:extLst>
                </a:gridCol>
              </a:tblGrid>
              <a:tr h="633123">
                <a:tc>
                  <a:txBody>
                    <a:bodyPr/>
                    <a:lstStyle/>
                    <a:p>
                      <a:r>
                        <a:rPr lang="en" altLang="zh-CN" sz="1700" dirty="0"/>
                        <a:t>Application Name</a:t>
                      </a:r>
                    </a:p>
                  </a:txBody>
                  <a:tcPr marL="85557" marR="85557" marT="42779" marB="4277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700" dirty="0"/>
                        <a:t>Adaption Method</a:t>
                      </a:r>
                    </a:p>
                    <a:p>
                      <a:endParaRPr lang="zh-CN" altLang="en-US" sz="1700" dirty="0"/>
                    </a:p>
                  </a:txBody>
                  <a:tcPr marL="85557" marR="85557" marT="42779" marB="4277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700"/>
                        <a:t>Data Reduced</a:t>
                      </a:r>
                    </a:p>
                  </a:txBody>
                  <a:tcPr marL="85557" marR="85557" marT="42779" marB="4277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700" dirty="0"/>
                        <a:t>Final Performance</a:t>
                      </a:r>
                    </a:p>
                  </a:txBody>
                  <a:tcPr marL="85557" marR="85557" marT="42779" marB="42779"/>
                </a:tc>
                <a:extLst>
                  <a:ext uri="{0D108BD9-81ED-4DB2-BD59-A6C34878D82A}">
                    <a16:rowId xmlns:a16="http://schemas.microsoft.com/office/drawing/2014/main" val="1521013561"/>
                  </a:ext>
                </a:extLst>
              </a:tr>
              <a:tr h="633123">
                <a:tc>
                  <a:txBody>
                    <a:bodyPr/>
                    <a:lstStyle/>
                    <a:p>
                      <a:r>
                        <a:rPr lang="en-US" altLang="zh-CN" sz="1700"/>
                        <a:t>Pedestrian Detection</a:t>
                      </a:r>
                      <a:endParaRPr lang="zh-CN" altLang="en-US" sz="1700"/>
                    </a:p>
                  </a:txBody>
                  <a:tcPr marL="85557" marR="85557" marT="42779" marB="42779"/>
                </a:tc>
                <a:tc>
                  <a:txBody>
                    <a:bodyPr/>
                    <a:lstStyle/>
                    <a:p>
                      <a:r>
                        <a:rPr lang="en-US" altLang="zh-CN" sz="1700" dirty="0"/>
                        <a:t>N/A</a:t>
                      </a:r>
                      <a:endParaRPr lang="zh-CN" altLang="en-US" sz="1700" dirty="0"/>
                    </a:p>
                  </a:txBody>
                  <a:tcPr marL="85557" marR="85557" marT="42779" marB="42779"/>
                </a:tc>
                <a:tc>
                  <a:txBody>
                    <a:bodyPr/>
                    <a:lstStyle/>
                    <a:p>
                      <a:r>
                        <a:rPr lang="en-US" altLang="zh-CN" sz="1700" dirty="0"/>
                        <a:t>0%</a:t>
                      </a:r>
                      <a:endParaRPr lang="zh-CN" altLang="en-US" sz="1700" dirty="0"/>
                    </a:p>
                  </a:txBody>
                  <a:tcPr marL="85557" marR="85557" marT="42779" marB="42779"/>
                </a:tc>
                <a:tc>
                  <a:txBody>
                    <a:bodyPr/>
                    <a:lstStyle/>
                    <a:p>
                      <a:r>
                        <a:rPr lang="en-US" altLang="zh-CN" sz="1700"/>
                        <a:t>100%</a:t>
                      </a:r>
                      <a:endParaRPr lang="zh-CN" altLang="en-US" sz="1700"/>
                    </a:p>
                  </a:txBody>
                  <a:tcPr marL="85557" marR="85557" marT="42779" marB="42779"/>
                </a:tc>
                <a:extLst>
                  <a:ext uri="{0D108BD9-81ED-4DB2-BD59-A6C34878D82A}">
                    <a16:rowId xmlns:a16="http://schemas.microsoft.com/office/drawing/2014/main" val="4019265189"/>
                  </a:ext>
                </a:extLst>
              </a:tr>
              <a:tr h="6331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700" dirty="0"/>
                        <a:t>Pedestrian Detection</a:t>
                      </a:r>
                      <a:endParaRPr lang="zh-CN" altLang="en-US" sz="1700" dirty="0"/>
                    </a:p>
                  </a:txBody>
                  <a:tcPr marL="85557" marR="85557" marT="42779" marB="42779"/>
                </a:tc>
                <a:tc>
                  <a:txBody>
                    <a:bodyPr/>
                    <a:lstStyle/>
                    <a:p>
                      <a:r>
                        <a:rPr lang="en-US" altLang="zh-CN" sz="1700"/>
                        <a:t>Reduce 50% Fps</a:t>
                      </a:r>
                      <a:endParaRPr lang="zh-CN" altLang="en-US" sz="1700"/>
                    </a:p>
                  </a:txBody>
                  <a:tcPr marL="85557" marR="85557" marT="42779" marB="42779"/>
                </a:tc>
                <a:tc>
                  <a:txBody>
                    <a:bodyPr/>
                    <a:lstStyle/>
                    <a:p>
                      <a:r>
                        <a:rPr lang="en-US" altLang="zh-CN" sz="1700"/>
                        <a:t>~50%</a:t>
                      </a:r>
                      <a:endParaRPr lang="zh-CN" altLang="en-US" sz="1700"/>
                    </a:p>
                  </a:txBody>
                  <a:tcPr marL="85557" marR="85557" marT="42779" marB="42779"/>
                </a:tc>
                <a:tc>
                  <a:txBody>
                    <a:bodyPr/>
                    <a:lstStyle/>
                    <a:p>
                      <a:r>
                        <a:rPr lang="en-US" altLang="zh-CN" sz="1700" dirty="0"/>
                        <a:t>90%</a:t>
                      </a:r>
                      <a:endParaRPr lang="zh-CN" altLang="en-US" sz="1700" dirty="0"/>
                    </a:p>
                  </a:txBody>
                  <a:tcPr marL="85557" marR="85557" marT="42779" marB="42779"/>
                </a:tc>
                <a:extLst>
                  <a:ext uri="{0D108BD9-81ED-4DB2-BD59-A6C34878D82A}">
                    <a16:rowId xmlns:a16="http://schemas.microsoft.com/office/drawing/2014/main" val="2686869575"/>
                  </a:ext>
                </a:extLst>
              </a:tr>
              <a:tr h="6331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700"/>
                        <a:t>Pedestrian Detection</a:t>
                      </a:r>
                      <a:endParaRPr lang="zh-CN" altLang="en-US" sz="1700"/>
                    </a:p>
                  </a:txBody>
                  <a:tcPr marL="85557" marR="85557" marT="42779" marB="42779"/>
                </a:tc>
                <a:tc>
                  <a:txBody>
                    <a:bodyPr/>
                    <a:lstStyle/>
                    <a:p>
                      <a:r>
                        <a:rPr lang="en-US" altLang="zh-CN" sz="1700"/>
                        <a:t>Reduce 50% Resolution</a:t>
                      </a:r>
                      <a:endParaRPr lang="zh-CN" altLang="en-US" sz="1700"/>
                    </a:p>
                  </a:txBody>
                  <a:tcPr marL="85557" marR="85557" marT="42779" marB="42779"/>
                </a:tc>
                <a:tc>
                  <a:txBody>
                    <a:bodyPr/>
                    <a:lstStyle/>
                    <a:p>
                      <a:r>
                        <a:rPr lang="en-US" altLang="zh-CN" sz="1700"/>
                        <a:t>~50%</a:t>
                      </a:r>
                      <a:endParaRPr lang="zh-CN" altLang="en-US" sz="1700"/>
                    </a:p>
                  </a:txBody>
                  <a:tcPr marL="85557" marR="85557" marT="42779" marB="42779"/>
                </a:tc>
                <a:tc>
                  <a:txBody>
                    <a:bodyPr/>
                    <a:lstStyle/>
                    <a:p>
                      <a:r>
                        <a:rPr lang="en-US" altLang="zh-CN" sz="1700"/>
                        <a:t>60%</a:t>
                      </a:r>
                      <a:endParaRPr lang="zh-CN" altLang="en-US" sz="1700"/>
                    </a:p>
                  </a:txBody>
                  <a:tcPr marL="85557" marR="85557" marT="42779" marB="42779"/>
                </a:tc>
                <a:extLst>
                  <a:ext uri="{0D108BD9-81ED-4DB2-BD59-A6C34878D82A}">
                    <a16:rowId xmlns:a16="http://schemas.microsoft.com/office/drawing/2014/main" val="1401822774"/>
                  </a:ext>
                </a:extLst>
              </a:tr>
              <a:tr h="6331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700" b="0" dirty="0">
                          <a:solidFill>
                            <a:schemeClr val="tx1"/>
                          </a:solidFill>
                        </a:rPr>
                        <a:t>Pedestrian Detection</a:t>
                      </a:r>
                      <a:endParaRPr lang="zh-CN" altLang="en-US" sz="1700" b="0" dirty="0">
                        <a:solidFill>
                          <a:schemeClr val="tx1"/>
                        </a:solidFill>
                      </a:endParaRPr>
                    </a:p>
                  </a:txBody>
                  <a:tcPr marL="85557" marR="85557" marT="42779" marB="42779"/>
                </a:tc>
                <a:tc>
                  <a:txBody>
                    <a:bodyPr/>
                    <a:lstStyle/>
                    <a:p>
                      <a:r>
                        <a:rPr lang="en-US" altLang="zh-CN" sz="1700" b="1" dirty="0">
                          <a:solidFill>
                            <a:srgbClr val="FF0000"/>
                          </a:solidFill>
                        </a:rPr>
                        <a:t>Reduce 25% Fps, 25% Resolution</a:t>
                      </a:r>
                      <a:endParaRPr lang="zh-CN" altLang="en-US" sz="1700" b="1" dirty="0">
                        <a:solidFill>
                          <a:srgbClr val="FF0000"/>
                        </a:solidFill>
                      </a:endParaRPr>
                    </a:p>
                  </a:txBody>
                  <a:tcPr marL="85557" marR="85557" marT="42779" marB="42779"/>
                </a:tc>
                <a:tc>
                  <a:txBody>
                    <a:bodyPr/>
                    <a:lstStyle/>
                    <a:p>
                      <a:r>
                        <a:rPr lang="en-US" altLang="zh-CN" sz="1700" b="1" dirty="0">
                          <a:solidFill>
                            <a:srgbClr val="FF0000"/>
                          </a:solidFill>
                        </a:rPr>
                        <a:t>~50%</a:t>
                      </a:r>
                      <a:endParaRPr lang="zh-CN" altLang="en-US" sz="1700" b="1" dirty="0">
                        <a:solidFill>
                          <a:srgbClr val="FF0000"/>
                        </a:solidFill>
                      </a:endParaRPr>
                    </a:p>
                  </a:txBody>
                  <a:tcPr marL="85557" marR="85557" marT="42779" marB="42779"/>
                </a:tc>
                <a:tc>
                  <a:txBody>
                    <a:bodyPr/>
                    <a:lstStyle/>
                    <a:p>
                      <a:r>
                        <a:rPr lang="en-US" altLang="zh-CN" sz="1700" b="1" dirty="0">
                          <a:solidFill>
                            <a:srgbClr val="FF0000"/>
                          </a:solidFill>
                        </a:rPr>
                        <a:t>95%</a:t>
                      </a:r>
                      <a:endParaRPr lang="zh-CN" altLang="en-US" sz="1700" b="1" dirty="0">
                        <a:solidFill>
                          <a:srgbClr val="FF0000"/>
                        </a:solidFill>
                      </a:endParaRPr>
                    </a:p>
                  </a:txBody>
                  <a:tcPr marL="85557" marR="85557" marT="42779" marB="42779"/>
                </a:tc>
                <a:extLst>
                  <a:ext uri="{0D108BD9-81ED-4DB2-BD59-A6C34878D82A}">
                    <a16:rowId xmlns:a16="http://schemas.microsoft.com/office/drawing/2014/main" val="839757049"/>
                  </a:ext>
                </a:extLst>
              </a:tr>
            </a:tbl>
          </a:graphicData>
        </a:graphic>
      </p:graphicFrame>
    </p:spTree>
    <p:extLst>
      <p:ext uri="{BB962C8B-B14F-4D97-AF65-F5344CB8AC3E}">
        <p14:creationId xmlns:p14="http://schemas.microsoft.com/office/powerpoint/2010/main" val="2120624147"/>
      </p:ext>
    </p:extLst>
  </p:cSld>
  <p:clrMapOvr>
    <a:masterClrMapping/>
  </p:clrMapOvr>
  <mc:AlternateContent xmlns:mc="http://schemas.openxmlformats.org/markup-compatibility/2006" xmlns:p14="http://schemas.microsoft.com/office/powerpoint/2010/main">
    <mc:Choice Requires="p14">
      <p:transition spd="slow" p14:dur="2000" advTm="47340"/>
    </mc:Choice>
    <mc:Fallback xmlns="">
      <p:transition spd="slow" advTm="4734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55E0489-2A16-C740-AA1F-009D3A40BF19}"/>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kumimoji="1" lang="en-US" altLang="zh-CN" sz="2800" b="1" kern="1200" dirty="0">
                <a:solidFill>
                  <a:schemeClr val="bg1"/>
                </a:solidFill>
                <a:latin typeface="+mj-lt"/>
                <a:ea typeface="+mj-ea"/>
                <a:cs typeface="+mj-cs"/>
              </a:rPr>
              <a:t> Adaptive Streaming Approaches</a:t>
            </a:r>
          </a:p>
        </p:txBody>
      </p:sp>
      <p:sp>
        <p:nvSpPr>
          <p:cNvPr id="4" name="灯片编号占位符 3">
            <a:extLst>
              <a:ext uri="{FF2B5EF4-FFF2-40B4-BE49-F238E27FC236}">
                <a16:creationId xmlns:a16="http://schemas.microsoft.com/office/drawing/2014/main" id="{064FCB93-54E5-5A46-8B2E-BDACE4847006}"/>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pPr>
            <a:fld id="{63D8BFDD-45AA-4741-8714-A96034323422}" type="slidenum">
              <a:rPr lang="en-US" smtClean="0"/>
              <a:pPr>
                <a:spcAft>
                  <a:spcPts val="600"/>
                </a:spcAft>
              </a:pPr>
              <a:t>7</a:t>
            </a:fld>
            <a:endParaRPr lang="en-US"/>
          </a:p>
        </p:txBody>
      </p:sp>
      <p:graphicFrame>
        <p:nvGraphicFramePr>
          <p:cNvPr id="27" name="内容占位符 2">
            <a:extLst>
              <a:ext uri="{FF2B5EF4-FFF2-40B4-BE49-F238E27FC236}">
                <a16:creationId xmlns:a16="http://schemas.microsoft.com/office/drawing/2014/main" id="{20A006CC-0E87-4D7E-9E50-532E2B9B29E3}"/>
              </a:ext>
            </a:extLst>
          </p:cNvPr>
          <p:cNvGraphicFramePr>
            <a:graphicFrameLocks noGrp="1"/>
          </p:cNvGraphicFramePr>
          <p:nvPr>
            <p:ph idx="1"/>
            <p:extLst>
              <p:ext uri="{D42A27DB-BD31-4B8C-83A1-F6EECF244321}">
                <p14:modId xmlns:p14="http://schemas.microsoft.com/office/powerpoint/2010/main" val="1474784387"/>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8681975"/>
      </p:ext>
    </p:extLst>
  </p:cSld>
  <p:clrMapOvr>
    <a:masterClrMapping/>
  </p:clrMapOvr>
  <mc:AlternateContent xmlns:mc="http://schemas.openxmlformats.org/markup-compatibility/2006" xmlns:p14="http://schemas.microsoft.com/office/powerpoint/2010/main">
    <mc:Choice Requires="p14">
      <p:transition spd="slow" p14:dur="2000" advTm="93624"/>
    </mc:Choice>
    <mc:Fallback xmlns="">
      <p:transition spd="slow" advTm="9362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55E0489-2A16-C740-AA1F-009D3A40BF19}"/>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kumimoji="1" lang="en-US" altLang="zh-CN" sz="2800" b="1" kern="1200" dirty="0">
                <a:solidFill>
                  <a:schemeClr val="bg1"/>
                </a:solidFill>
                <a:latin typeface="+mj-lt"/>
                <a:ea typeface="+mj-ea"/>
                <a:cs typeface="+mj-cs"/>
              </a:rPr>
              <a:t>Let Reinforcement Learning Do All the Work</a:t>
            </a:r>
          </a:p>
        </p:txBody>
      </p:sp>
      <p:sp>
        <p:nvSpPr>
          <p:cNvPr id="4" name="灯片编号占位符 3">
            <a:extLst>
              <a:ext uri="{FF2B5EF4-FFF2-40B4-BE49-F238E27FC236}">
                <a16:creationId xmlns:a16="http://schemas.microsoft.com/office/drawing/2014/main" id="{064FCB93-54E5-5A46-8B2E-BDACE4847006}"/>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pPr>
            <a:fld id="{63D8BFDD-45AA-4741-8714-A96034323422}" type="slidenum">
              <a:rPr lang="en-US" smtClean="0"/>
              <a:pPr>
                <a:spcAft>
                  <a:spcPts val="600"/>
                </a:spcAft>
              </a:pPr>
              <a:t>8</a:t>
            </a:fld>
            <a:endParaRPr lang="en-US"/>
          </a:p>
        </p:txBody>
      </p:sp>
      <p:pic>
        <p:nvPicPr>
          <p:cNvPr id="8" name="内容占位符 7">
            <a:extLst>
              <a:ext uri="{FF2B5EF4-FFF2-40B4-BE49-F238E27FC236}">
                <a16:creationId xmlns:a16="http://schemas.microsoft.com/office/drawing/2014/main" id="{0009E689-CEA5-A147-9B24-44BA904D59C2}"/>
              </a:ext>
            </a:extLst>
          </p:cNvPr>
          <p:cNvPicPr>
            <a:picLocks noGrp="1" noChangeAspect="1"/>
          </p:cNvPicPr>
          <p:nvPr>
            <p:ph idx="1"/>
          </p:nvPr>
        </p:nvPicPr>
        <p:blipFill>
          <a:blip r:embed="rId4"/>
          <a:stretch>
            <a:fillRect/>
          </a:stretch>
        </p:blipFill>
        <p:spPr>
          <a:xfrm>
            <a:off x="-16950" y="1396588"/>
            <a:ext cx="9177899" cy="2844520"/>
          </a:xfrm>
        </p:spPr>
      </p:pic>
      <p:sp>
        <p:nvSpPr>
          <p:cNvPr id="11" name="内容占位符 2">
            <a:extLst>
              <a:ext uri="{FF2B5EF4-FFF2-40B4-BE49-F238E27FC236}">
                <a16:creationId xmlns:a16="http://schemas.microsoft.com/office/drawing/2014/main" id="{2AC5BBE8-2A6F-F845-86BB-E01B21F54B32}"/>
              </a:ext>
            </a:extLst>
          </p:cNvPr>
          <p:cNvSpPr txBox="1">
            <a:spLocks/>
          </p:cNvSpPr>
          <p:nvPr/>
        </p:nvSpPr>
        <p:spPr>
          <a:xfrm>
            <a:off x="92597" y="4658964"/>
            <a:ext cx="9051403" cy="15555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aramond" charset="0"/>
                <a:ea typeface="Garamond" charset="0"/>
                <a:cs typeface="Garamond"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aramond" charset="0"/>
                <a:ea typeface="Garamond" charset="0"/>
                <a:cs typeface="Garamond"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aramond" charset="0"/>
                <a:ea typeface="Garamond" charset="0"/>
                <a:cs typeface="Garamond"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charset="0"/>
                <a:ea typeface="Garamond" charset="0"/>
                <a:cs typeface="Garamond"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charset="0"/>
                <a:ea typeface="Garamond" charset="0"/>
                <a:cs typeface="Garamond"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1800" dirty="0">
                <a:latin typeface="+mn-lt"/>
              </a:rPr>
              <a:t>Main Parts: Developing, RL Model Training, Runtime</a:t>
            </a:r>
          </a:p>
          <a:p>
            <a:r>
              <a:rPr kumimoji="1" lang="en-US" altLang="zh-CN" sz="1800" dirty="0">
                <a:latin typeface="+mn-lt"/>
              </a:rPr>
              <a:t>Developing: Using declarative APIs and supporting libraries to build a RL model</a:t>
            </a:r>
          </a:p>
          <a:p>
            <a:r>
              <a:rPr kumimoji="1" lang="en-US" altLang="zh-CN" sz="1800" dirty="0">
                <a:latin typeface="+mn-lt"/>
              </a:rPr>
              <a:t>RL Model Training: System automatic trains a RL model</a:t>
            </a:r>
          </a:p>
          <a:p>
            <a:r>
              <a:rPr kumimoji="1" lang="en-US" altLang="zh-CN" sz="1800" dirty="0">
                <a:latin typeface="+mn-lt"/>
              </a:rPr>
              <a:t>Runtime: Generate adaption policy using RL model in the runtime</a:t>
            </a:r>
          </a:p>
          <a:p>
            <a:endParaRPr kumimoji="1" lang="zh-CN" altLang="en-US" sz="1800" dirty="0">
              <a:latin typeface="+mn-lt"/>
            </a:endParaRPr>
          </a:p>
        </p:txBody>
      </p:sp>
    </p:spTree>
    <p:custDataLst>
      <p:tags r:id="rId1"/>
    </p:custDataLst>
    <p:extLst>
      <p:ext uri="{BB962C8B-B14F-4D97-AF65-F5344CB8AC3E}">
        <p14:creationId xmlns:p14="http://schemas.microsoft.com/office/powerpoint/2010/main" val="934193713"/>
      </p:ext>
    </p:extLst>
  </p:cSld>
  <p:clrMapOvr>
    <a:masterClrMapping/>
  </p:clrMapOvr>
  <mc:AlternateContent xmlns:mc="http://schemas.openxmlformats.org/markup-compatibility/2006" xmlns:p14="http://schemas.microsoft.com/office/powerpoint/2010/main">
    <mc:Choice Requires="p14">
      <p:transition spd="slow" p14:dur="2000" advTm="54171"/>
    </mc:Choice>
    <mc:Fallback xmlns="">
      <p:transition spd="slow" advTm="5417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55E0489-2A16-C740-AA1F-009D3A40BF19}"/>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kumimoji="1" lang="en-US" altLang="zh-CN" sz="2800" b="1" kern="1200" dirty="0">
                <a:solidFill>
                  <a:schemeClr val="bg1"/>
                </a:solidFill>
                <a:latin typeface="+mj-lt"/>
                <a:ea typeface="+mj-ea"/>
                <a:cs typeface="+mj-cs"/>
              </a:rPr>
              <a:t>Declarative APIs</a:t>
            </a:r>
          </a:p>
        </p:txBody>
      </p:sp>
      <p:sp>
        <p:nvSpPr>
          <p:cNvPr id="4" name="灯片编号占位符 3">
            <a:extLst>
              <a:ext uri="{FF2B5EF4-FFF2-40B4-BE49-F238E27FC236}">
                <a16:creationId xmlns:a16="http://schemas.microsoft.com/office/drawing/2014/main" id="{064FCB93-54E5-5A46-8B2E-BDACE4847006}"/>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pPr>
            <a:fld id="{63D8BFDD-45AA-4741-8714-A96034323422}" type="slidenum">
              <a:rPr lang="en-US" smtClean="0"/>
              <a:pPr>
                <a:spcAft>
                  <a:spcPts val="600"/>
                </a:spcAft>
              </a:pPr>
              <a:t>9</a:t>
            </a:fld>
            <a:endParaRPr lang="en-US"/>
          </a:p>
        </p:txBody>
      </p:sp>
      <p:pic>
        <p:nvPicPr>
          <p:cNvPr id="6" name="内容占位符 5">
            <a:extLst>
              <a:ext uri="{FF2B5EF4-FFF2-40B4-BE49-F238E27FC236}">
                <a16:creationId xmlns:a16="http://schemas.microsoft.com/office/drawing/2014/main" id="{0A8FB2C6-B701-1748-8C54-289138CCB654}"/>
              </a:ext>
            </a:extLst>
          </p:cNvPr>
          <p:cNvPicPr>
            <a:picLocks noGrp="1" noChangeAspect="1"/>
          </p:cNvPicPr>
          <p:nvPr>
            <p:ph idx="1"/>
          </p:nvPr>
        </p:nvPicPr>
        <p:blipFill>
          <a:blip r:embed="rId3"/>
          <a:stretch>
            <a:fillRect/>
          </a:stretch>
        </p:blipFill>
        <p:spPr>
          <a:xfrm>
            <a:off x="632848" y="3681623"/>
            <a:ext cx="7977294" cy="2809654"/>
          </a:xfrm>
          <a:prstGeom prst="rect">
            <a:avLst/>
          </a:prstGeom>
        </p:spPr>
      </p:pic>
      <p:sp>
        <p:nvSpPr>
          <p:cNvPr id="11" name="文本框 10">
            <a:extLst>
              <a:ext uri="{FF2B5EF4-FFF2-40B4-BE49-F238E27FC236}">
                <a16:creationId xmlns:a16="http://schemas.microsoft.com/office/drawing/2014/main" id="{3AF81358-ED35-8B4D-A44D-5C51722EE00F}"/>
              </a:ext>
            </a:extLst>
          </p:cNvPr>
          <p:cNvSpPr txBox="1"/>
          <p:nvPr/>
        </p:nvSpPr>
        <p:spPr>
          <a:xfrm>
            <a:off x="1545771" y="1396588"/>
            <a:ext cx="6618514" cy="2308324"/>
          </a:xfrm>
          <a:prstGeom prst="rect">
            <a:avLst/>
          </a:prstGeom>
          <a:noFill/>
        </p:spPr>
        <p:txBody>
          <a:bodyPr wrap="square">
            <a:spAutoFit/>
          </a:bodyPr>
          <a:lstStyle/>
          <a:p>
            <a:r>
              <a:rPr lang="en-US" altLang="zh-CN" b="0" dirty="0">
                <a:solidFill>
                  <a:srgbClr val="001080"/>
                </a:solidFill>
                <a:effectLst/>
                <a:latin typeface="Menlo" panose="020B0609030804020204" pitchFamily="49" charset="0"/>
              </a:rPr>
              <a:t>a</a:t>
            </a:r>
            <a:r>
              <a:rPr lang="en-US" altLang="zh-CN" b="0" dirty="0">
                <a:solidFill>
                  <a:srgbClr val="000000"/>
                </a:solidFill>
                <a:effectLst/>
                <a:latin typeface="Menlo" panose="020B0609030804020204" pitchFamily="49" charset="0"/>
              </a:rPr>
              <a:t> = </a:t>
            </a:r>
            <a:r>
              <a:rPr lang="en-US" altLang="zh-CN" b="0" dirty="0" err="1">
                <a:solidFill>
                  <a:srgbClr val="267F99"/>
                </a:solidFill>
                <a:effectLst/>
                <a:latin typeface="Menlo" panose="020B0609030804020204" pitchFamily="49" charset="0"/>
              </a:rPr>
              <a:t>AdaptModel</a:t>
            </a:r>
            <a:r>
              <a:rPr lang="en-US" altLang="zh-CN" b="0" dirty="0">
                <a:solidFill>
                  <a:srgbClr val="000000"/>
                </a:solidFill>
                <a:effectLst/>
                <a:latin typeface="Menlo" panose="020B0609030804020204" pitchFamily="49" charset="0"/>
              </a:rPr>
              <a:t>(</a:t>
            </a:r>
            <a:r>
              <a:rPr lang="en-US" altLang="zh-CN" b="0" dirty="0">
                <a:solidFill>
                  <a:srgbClr val="098658"/>
                </a:solidFill>
                <a:effectLst/>
                <a:latin typeface="Menlo" panose="020B0609030804020204" pitchFamily="49" charset="0"/>
              </a:rPr>
              <a:t>0</a:t>
            </a:r>
            <a:r>
              <a:rPr lang="en-US" altLang="zh-CN" b="0" dirty="0">
                <a:solidFill>
                  <a:srgbClr val="000000"/>
                </a:solidFill>
                <a:effectLst/>
                <a:latin typeface="Menlo" panose="020B0609030804020204" pitchFamily="49" charset="0"/>
              </a:rPr>
              <a:t>,</a:t>
            </a:r>
            <a:r>
              <a:rPr lang="en-US" altLang="zh-CN" b="0" dirty="0">
                <a:solidFill>
                  <a:srgbClr val="098658"/>
                </a:solidFill>
                <a:effectLst/>
                <a:latin typeface="Menlo" panose="020B0609030804020204" pitchFamily="49" charset="0"/>
              </a:rPr>
              <a:t>40</a:t>
            </a:r>
            <a:r>
              <a:rPr lang="en-US" altLang="zh-CN" b="0" dirty="0">
                <a:solidFill>
                  <a:srgbClr val="000000"/>
                </a:solidFill>
                <a:effectLst/>
                <a:latin typeface="Menlo" panose="020B0609030804020204" pitchFamily="49" charset="0"/>
              </a:rPr>
              <a:t>)</a:t>
            </a:r>
          </a:p>
          <a:p>
            <a:r>
              <a:rPr lang="en-US" altLang="zh-CN" b="0" dirty="0">
                <a:solidFill>
                  <a:srgbClr val="000000"/>
                </a:solidFill>
                <a:effectLst/>
                <a:latin typeface="Menlo" panose="020B0609030804020204" pitchFamily="49" charset="0"/>
              </a:rPr>
              <a:t>.</a:t>
            </a:r>
            <a:r>
              <a:rPr lang="en-US" altLang="zh-CN" b="0" dirty="0">
                <a:solidFill>
                  <a:srgbClr val="795E26"/>
                </a:solidFill>
                <a:effectLst/>
                <a:latin typeface="Menlo" panose="020B0609030804020204" pitchFamily="49" charset="0"/>
              </a:rPr>
              <a:t>add</a:t>
            </a:r>
            <a:r>
              <a:rPr lang="en-US" altLang="zh-CN" b="0" dirty="0">
                <a:solidFill>
                  <a:srgbClr val="000000"/>
                </a:solidFill>
                <a:effectLst/>
                <a:latin typeface="Menlo" panose="020B0609030804020204" pitchFamily="49" charset="0"/>
              </a:rPr>
              <a:t>(</a:t>
            </a:r>
            <a:r>
              <a:rPr lang="en-US" altLang="zh-CN" b="0" dirty="0">
                <a:solidFill>
                  <a:srgbClr val="A31515"/>
                </a:solidFill>
                <a:effectLst/>
                <a:latin typeface="Menlo" panose="020B0609030804020204" pitchFamily="49" charset="0"/>
              </a:rPr>
              <a:t>"resolution"</a:t>
            </a:r>
            <a:r>
              <a:rPr lang="en-US" altLang="zh-CN" b="0" dirty="0">
                <a:solidFill>
                  <a:srgbClr val="000000"/>
                </a:solidFill>
                <a:effectLst/>
                <a:latin typeface="Menlo" panose="020B0609030804020204" pitchFamily="49" charset="0"/>
              </a:rPr>
              <a:t>,(</a:t>
            </a:r>
            <a:r>
              <a:rPr lang="en-US" altLang="zh-CN" b="0" dirty="0">
                <a:solidFill>
                  <a:srgbClr val="098658"/>
                </a:solidFill>
                <a:effectLst/>
                <a:latin typeface="Menlo" panose="020B0609030804020204" pitchFamily="49" charset="0"/>
              </a:rPr>
              <a:t>0.15</a:t>
            </a:r>
            <a:r>
              <a:rPr lang="en-US" altLang="zh-CN" b="0" dirty="0">
                <a:solidFill>
                  <a:srgbClr val="000000"/>
                </a:solidFill>
                <a:effectLst/>
                <a:latin typeface="Menlo" panose="020B0609030804020204" pitchFamily="49" charset="0"/>
              </a:rPr>
              <a:t>,</a:t>
            </a:r>
            <a:r>
              <a:rPr lang="en-US" altLang="zh-CN" b="0" dirty="0">
                <a:solidFill>
                  <a:srgbClr val="098658"/>
                </a:solidFill>
                <a:effectLst/>
                <a:latin typeface="Menlo" panose="020B0609030804020204" pitchFamily="49" charset="0"/>
              </a:rPr>
              <a:t>1</a:t>
            </a:r>
            <a:r>
              <a:rPr lang="en-US" altLang="zh-CN" b="0" dirty="0">
                <a:solidFill>
                  <a:srgbClr val="000000"/>
                </a:solidFill>
                <a:effectLst/>
                <a:latin typeface="Menlo" panose="020B0609030804020204" pitchFamily="49" charset="0"/>
              </a:rPr>
              <a:t>),</a:t>
            </a:r>
            <a:r>
              <a:rPr lang="en-US" altLang="zh-CN" b="0" dirty="0">
                <a:solidFill>
                  <a:srgbClr val="A31515"/>
                </a:solidFill>
                <a:effectLst/>
                <a:latin typeface="Menlo" panose="020B0609030804020204" pitchFamily="49" charset="0"/>
              </a:rPr>
              <a:t>"continuous"</a:t>
            </a:r>
            <a:r>
              <a:rPr lang="en-US" altLang="zh-CN" b="0" dirty="0">
                <a:solidFill>
                  <a:srgbClr val="000000"/>
                </a:solidFill>
                <a:effectLst/>
                <a:latin typeface="Menlo" panose="020B0609030804020204" pitchFamily="49" charset="0"/>
              </a:rPr>
              <a:t>)</a:t>
            </a:r>
          </a:p>
          <a:p>
            <a:r>
              <a:rPr lang="en-US" altLang="zh-CN" b="0" dirty="0">
                <a:solidFill>
                  <a:srgbClr val="000000"/>
                </a:solidFill>
                <a:effectLst/>
                <a:latin typeface="Menlo" panose="020B0609030804020204" pitchFamily="49" charset="0"/>
              </a:rPr>
              <a:t>.</a:t>
            </a:r>
            <a:r>
              <a:rPr lang="en-US" altLang="zh-CN" b="0" dirty="0">
                <a:solidFill>
                  <a:srgbClr val="795E26"/>
                </a:solidFill>
                <a:effectLst/>
                <a:latin typeface="Menlo" panose="020B0609030804020204" pitchFamily="49" charset="0"/>
              </a:rPr>
              <a:t>add</a:t>
            </a:r>
            <a:r>
              <a:rPr lang="en-US" altLang="zh-CN" b="0" dirty="0">
                <a:solidFill>
                  <a:srgbClr val="000000"/>
                </a:solidFill>
                <a:effectLst/>
                <a:latin typeface="Menlo" panose="020B0609030804020204" pitchFamily="49" charset="0"/>
              </a:rPr>
              <a:t>(</a:t>
            </a:r>
            <a:r>
              <a:rPr lang="en-US" altLang="zh-CN" b="0" dirty="0">
                <a:solidFill>
                  <a:srgbClr val="A31515"/>
                </a:solidFill>
                <a:effectLst/>
                <a:latin typeface="Menlo" panose="020B0609030804020204" pitchFamily="49" charset="0"/>
              </a:rPr>
              <a:t>"frame rate"</a:t>
            </a:r>
            <a:r>
              <a:rPr lang="en-US" altLang="zh-CN" b="0" dirty="0">
                <a:solidFill>
                  <a:srgbClr val="000000"/>
                </a:solidFill>
                <a:effectLst/>
                <a:latin typeface="Menlo" panose="020B0609030804020204" pitchFamily="49" charset="0"/>
              </a:rPr>
              <a:t>,</a:t>
            </a:r>
            <a:r>
              <a:rPr lang="en-US" altLang="zh-CN" b="0" dirty="0">
                <a:solidFill>
                  <a:srgbClr val="098658"/>
                </a:solidFill>
                <a:effectLst/>
                <a:latin typeface="Menlo" panose="020B0609030804020204" pitchFamily="49" charset="0"/>
              </a:rPr>
              <a:t>7</a:t>
            </a:r>
            <a:r>
              <a:rPr lang="en-US" altLang="zh-CN" b="0" dirty="0">
                <a:solidFill>
                  <a:srgbClr val="000000"/>
                </a:solidFill>
                <a:effectLst/>
                <a:latin typeface="Menlo" panose="020B0609030804020204" pitchFamily="49" charset="0"/>
              </a:rPr>
              <a:t>,</a:t>
            </a:r>
            <a:r>
              <a:rPr lang="en-US" altLang="zh-CN" b="0" dirty="0">
                <a:solidFill>
                  <a:srgbClr val="A31515"/>
                </a:solidFill>
                <a:effectLst/>
                <a:latin typeface="Menlo" panose="020B0609030804020204" pitchFamily="49" charset="0"/>
              </a:rPr>
              <a:t>"discrete"</a:t>
            </a:r>
            <a:r>
              <a:rPr lang="en-US" altLang="zh-CN" b="0" dirty="0">
                <a:solidFill>
                  <a:srgbClr val="000000"/>
                </a:solidFill>
                <a:effectLst/>
                <a:latin typeface="Menlo" panose="020B0609030804020204" pitchFamily="49" charset="0"/>
              </a:rPr>
              <a:t>)</a:t>
            </a:r>
          </a:p>
          <a:p>
            <a:r>
              <a:rPr lang="en-US" altLang="zh-CN" b="0" dirty="0">
                <a:solidFill>
                  <a:srgbClr val="000000"/>
                </a:solidFill>
                <a:effectLst/>
                <a:latin typeface="Menlo" panose="020B0609030804020204" pitchFamily="49" charset="0"/>
              </a:rPr>
              <a:t>.</a:t>
            </a:r>
            <a:r>
              <a:rPr lang="en-US" altLang="zh-CN" b="0" dirty="0">
                <a:solidFill>
                  <a:srgbClr val="795E26"/>
                </a:solidFill>
                <a:effectLst/>
                <a:latin typeface="Menlo" panose="020B0609030804020204" pitchFamily="49" charset="0"/>
              </a:rPr>
              <a:t>add</a:t>
            </a:r>
            <a:r>
              <a:rPr lang="en-US" altLang="zh-CN" b="0" dirty="0">
                <a:solidFill>
                  <a:srgbClr val="000000"/>
                </a:solidFill>
                <a:effectLst/>
                <a:latin typeface="Menlo" panose="020B0609030804020204" pitchFamily="49" charset="0"/>
              </a:rPr>
              <a:t>(</a:t>
            </a:r>
            <a:r>
              <a:rPr lang="en-US" altLang="zh-CN" b="0" dirty="0">
                <a:solidFill>
                  <a:srgbClr val="A31515"/>
                </a:solidFill>
                <a:effectLst/>
                <a:latin typeface="Menlo" panose="020B0609030804020204" pitchFamily="49" charset="0"/>
              </a:rPr>
              <a:t>"quantization"</a:t>
            </a:r>
            <a:r>
              <a:rPr lang="en-US" altLang="zh-CN" b="0" dirty="0">
                <a:solidFill>
                  <a:srgbClr val="000000"/>
                </a:solidFill>
                <a:effectLst/>
                <a:latin typeface="Menlo" panose="020B0609030804020204" pitchFamily="49" charset="0"/>
              </a:rPr>
              <a:t>,</a:t>
            </a:r>
            <a:r>
              <a:rPr lang="en-US" altLang="zh-CN" b="0" dirty="0">
                <a:solidFill>
                  <a:srgbClr val="098658"/>
                </a:solidFill>
                <a:effectLst/>
                <a:latin typeface="Menlo" panose="020B0609030804020204" pitchFamily="49" charset="0"/>
              </a:rPr>
              <a:t>50</a:t>
            </a:r>
            <a:r>
              <a:rPr lang="en-US" altLang="zh-CN" b="0" dirty="0">
                <a:solidFill>
                  <a:srgbClr val="000000"/>
                </a:solidFill>
                <a:effectLst/>
                <a:latin typeface="Menlo" panose="020B0609030804020204" pitchFamily="49" charset="0"/>
              </a:rPr>
              <a:t>,</a:t>
            </a:r>
            <a:r>
              <a:rPr lang="en-US" altLang="zh-CN" b="0" dirty="0">
                <a:solidFill>
                  <a:srgbClr val="A31515"/>
                </a:solidFill>
                <a:effectLst/>
                <a:latin typeface="Menlo" panose="020B0609030804020204" pitchFamily="49" charset="0"/>
              </a:rPr>
              <a:t>"discrete"</a:t>
            </a:r>
            <a:r>
              <a:rPr lang="en-US" altLang="zh-CN" b="0" dirty="0">
                <a:solidFill>
                  <a:srgbClr val="000000"/>
                </a:solidFill>
                <a:effectLst/>
                <a:latin typeface="Menlo" panose="020B0609030804020204" pitchFamily="49" charset="0"/>
              </a:rPr>
              <a:t>)</a:t>
            </a:r>
          </a:p>
          <a:p>
            <a:r>
              <a:rPr lang="en-US" altLang="zh-CN" b="0" dirty="0">
                <a:solidFill>
                  <a:srgbClr val="000000"/>
                </a:solidFill>
                <a:effectLst/>
                <a:latin typeface="Menlo" panose="020B0609030804020204" pitchFamily="49" charset="0"/>
              </a:rPr>
              <a:t>.</a:t>
            </a:r>
            <a:r>
              <a:rPr lang="en-US" altLang="zh-CN" b="0" dirty="0" err="1">
                <a:solidFill>
                  <a:srgbClr val="795E26"/>
                </a:solidFill>
                <a:effectLst/>
                <a:latin typeface="Menlo" panose="020B0609030804020204" pitchFamily="49" charset="0"/>
              </a:rPr>
              <a:t>add_degrade</a:t>
            </a:r>
            <a:r>
              <a:rPr lang="en-US" altLang="zh-CN" b="0" dirty="0">
                <a:solidFill>
                  <a:srgbClr val="000000"/>
                </a:solidFill>
                <a:effectLst/>
                <a:latin typeface="Menlo" panose="020B0609030804020204" pitchFamily="49" charset="0"/>
              </a:rPr>
              <a:t>(</a:t>
            </a:r>
            <a:r>
              <a:rPr lang="en-US" altLang="zh-CN" b="0" dirty="0" err="1">
                <a:solidFill>
                  <a:srgbClr val="795E26"/>
                </a:solidFill>
                <a:effectLst/>
                <a:latin typeface="Menlo" panose="020B0609030804020204" pitchFamily="49" charset="0"/>
              </a:rPr>
              <a:t>degrade_func</a:t>
            </a:r>
            <a:r>
              <a:rPr lang="en-US" altLang="zh-CN" b="0" dirty="0">
                <a:solidFill>
                  <a:srgbClr val="000000"/>
                </a:solidFill>
                <a:effectLst/>
                <a:latin typeface="Menlo" panose="020B0609030804020204" pitchFamily="49" charset="0"/>
              </a:rPr>
              <a:t>)</a:t>
            </a:r>
          </a:p>
          <a:p>
            <a:r>
              <a:rPr lang="en-US" altLang="zh-CN" b="0" dirty="0">
                <a:solidFill>
                  <a:srgbClr val="000000"/>
                </a:solidFill>
                <a:effectLst/>
                <a:latin typeface="Menlo" panose="020B0609030804020204" pitchFamily="49" charset="0"/>
              </a:rPr>
              <a:t>.</a:t>
            </a:r>
            <a:r>
              <a:rPr lang="en-US" altLang="zh-CN" b="0" dirty="0" err="1">
                <a:solidFill>
                  <a:srgbClr val="795E26"/>
                </a:solidFill>
                <a:effectLst/>
                <a:latin typeface="Menlo" panose="020B0609030804020204" pitchFamily="49" charset="0"/>
              </a:rPr>
              <a:t>add_evaluate</a:t>
            </a:r>
            <a:r>
              <a:rPr lang="en-US" altLang="zh-CN" b="0" dirty="0">
                <a:solidFill>
                  <a:srgbClr val="000000"/>
                </a:solidFill>
                <a:effectLst/>
                <a:latin typeface="Menlo" panose="020B0609030804020204" pitchFamily="49" charset="0"/>
              </a:rPr>
              <a:t>(</a:t>
            </a:r>
            <a:r>
              <a:rPr lang="en-US" altLang="zh-CN" b="0" dirty="0" err="1">
                <a:solidFill>
                  <a:srgbClr val="795E26"/>
                </a:solidFill>
                <a:effectLst/>
                <a:latin typeface="Menlo" panose="020B0609030804020204" pitchFamily="49" charset="0"/>
              </a:rPr>
              <a:t>evaluate_func</a:t>
            </a:r>
            <a:r>
              <a:rPr lang="en-US" altLang="zh-CN" b="0" dirty="0">
                <a:solidFill>
                  <a:srgbClr val="000000"/>
                </a:solidFill>
                <a:effectLst/>
                <a:latin typeface="Menlo" panose="020B0609030804020204" pitchFamily="49" charset="0"/>
              </a:rPr>
              <a:t>)</a:t>
            </a:r>
          </a:p>
          <a:p>
            <a:r>
              <a:rPr lang="en-US" altLang="zh-CN" b="0" dirty="0">
                <a:solidFill>
                  <a:srgbClr val="000000"/>
                </a:solidFill>
                <a:effectLst/>
                <a:latin typeface="Menlo" panose="020B0609030804020204" pitchFamily="49" charset="0"/>
              </a:rPr>
              <a:t>.</a:t>
            </a:r>
            <a:r>
              <a:rPr lang="en-US" altLang="zh-CN" b="0" dirty="0">
                <a:solidFill>
                  <a:srgbClr val="795E26"/>
                </a:solidFill>
                <a:effectLst/>
                <a:latin typeface="Menlo" panose="020B0609030804020204" pitchFamily="49" charset="0"/>
              </a:rPr>
              <a:t>build</a:t>
            </a:r>
            <a:r>
              <a:rPr lang="en-US" altLang="zh-CN" b="0" dirty="0">
                <a:solidFill>
                  <a:srgbClr val="000000"/>
                </a:solidFill>
                <a:effectLst/>
                <a:latin typeface="Menlo" panose="020B0609030804020204" pitchFamily="49" charset="0"/>
              </a:rPr>
              <a:t>()</a:t>
            </a:r>
          </a:p>
          <a:p>
            <a:r>
              <a:rPr lang="en-US" altLang="zh-CN" b="0" dirty="0">
                <a:solidFill>
                  <a:srgbClr val="000000"/>
                </a:solidFill>
                <a:effectLst/>
                <a:latin typeface="Menlo" panose="020B0609030804020204" pitchFamily="49" charset="0"/>
              </a:rPr>
              <a:t>.</a:t>
            </a:r>
            <a:r>
              <a:rPr lang="en-US" altLang="zh-CN" b="0" dirty="0">
                <a:solidFill>
                  <a:srgbClr val="795E26"/>
                </a:solidFill>
                <a:effectLst/>
                <a:latin typeface="Menlo" panose="020B0609030804020204" pitchFamily="49" charset="0"/>
              </a:rPr>
              <a:t>train</a:t>
            </a:r>
            <a:r>
              <a:rPr lang="en-US" altLang="zh-CN" b="0" dirty="0">
                <a:solidFill>
                  <a:srgbClr val="000000"/>
                </a:solidFill>
                <a:effectLst/>
                <a:latin typeface="Menlo" panose="020B0609030804020204" pitchFamily="49" charset="0"/>
              </a:rPr>
              <a:t>()</a:t>
            </a:r>
          </a:p>
        </p:txBody>
      </p:sp>
    </p:spTree>
    <p:extLst>
      <p:ext uri="{BB962C8B-B14F-4D97-AF65-F5344CB8AC3E}">
        <p14:creationId xmlns:p14="http://schemas.microsoft.com/office/powerpoint/2010/main" val="3047126245"/>
      </p:ext>
    </p:extLst>
  </p:cSld>
  <p:clrMapOvr>
    <a:masterClrMapping/>
  </p:clrMapOvr>
  <mc:AlternateContent xmlns:mc="http://schemas.openxmlformats.org/markup-compatibility/2006" xmlns:p14="http://schemas.microsoft.com/office/powerpoint/2010/main">
    <mc:Choice Requires="p14">
      <p:transition spd="slow" p14:dur="2000" advTm="61016"/>
    </mc:Choice>
    <mc:Fallback xmlns="">
      <p:transition spd="slow" advTm="61016"/>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6.9"/>
</p:tagLst>
</file>

<file path=ppt/tags/tag2.xml><?xml version="1.0" encoding="utf-8"?>
<p:tagLst xmlns:a="http://schemas.openxmlformats.org/drawingml/2006/main" xmlns:r="http://schemas.openxmlformats.org/officeDocument/2006/relationships" xmlns:p="http://schemas.openxmlformats.org/presentationml/2006/main">
  <p:tag name="TIMING" val="|19.8|9.8|8.7"/>
</p:tagLst>
</file>

<file path=ppt/tags/tag3.xml><?xml version="1.0" encoding="utf-8"?>
<p:tagLst xmlns:a="http://schemas.openxmlformats.org/drawingml/2006/main" xmlns:r="http://schemas.openxmlformats.org/officeDocument/2006/relationships" xmlns:p="http://schemas.openxmlformats.org/presentationml/2006/main">
  <p:tag name="TIMING" val="|52.3"/>
</p:tagLst>
</file>

<file path=ppt/tags/tag4.xml><?xml version="1.0" encoding="utf-8"?>
<p:tagLst xmlns:a="http://schemas.openxmlformats.org/drawingml/2006/main" xmlns:r="http://schemas.openxmlformats.org/officeDocument/2006/relationships" xmlns:p="http://schemas.openxmlformats.org/presentationml/2006/main">
  <p:tag name="TIMING" val="|17.5|1.5|8.6|15"/>
</p:tagLst>
</file>

<file path=ppt/tags/tag5.xml><?xml version="1.0" encoding="utf-8"?>
<p:tagLst xmlns:a="http://schemas.openxmlformats.org/drawingml/2006/main" xmlns:r="http://schemas.openxmlformats.org/officeDocument/2006/relationships" xmlns:p="http://schemas.openxmlformats.org/presentationml/2006/main">
  <p:tag name="TIMING" val="|42.8|18.1|15.5"/>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7364</TotalTime>
  <Words>3261</Words>
  <Application>Microsoft Macintosh PowerPoint</Application>
  <PresentationFormat>全屏显示(4:3)</PresentationFormat>
  <Paragraphs>229</Paragraphs>
  <Slides>19</Slides>
  <Notes>19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Arial</vt:lpstr>
      <vt:lpstr>Calibri</vt:lpstr>
      <vt:lpstr>Calibri Light</vt:lpstr>
      <vt:lpstr>Cambria Math</vt:lpstr>
      <vt:lpstr>Garamond</vt:lpstr>
      <vt:lpstr>Menlo</vt:lpstr>
      <vt:lpstr>Office Theme</vt:lpstr>
      <vt:lpstr>Neural Adaptive IoT Streaming Analytics with RL-Adapt</vt:lpstr>
      <vt:lpstr>Trends in IoT Devices</vt:lpstr>
      <vt:lpstr>Advanced IoT Streaming Analytic Applications</vt:lpstr>
      <vt:lpstr>Huge Volume of Data Streams</vt:lpstr>
      <vt:lpstr>Trade-Off Bandwidth with Latency</vt:lpstr>
      <vt:lpstr>Motivation for Adaptive Streaming</vt:lpstr>
      <vt:lpstr> Adaptive Streaming Approaches</vt:lpstr>
      <vt:lpstr>Let Reinforcement Learning Do All the Work</vt:lpstr>
      <vt:lpstr>Declarative APIs</vt:lpstr>
      <vt:lpstr>RL Algorithm for Parameter Adaptation</vt:lpstr>
      <vt:lpstr>Runtime system</vt:lpstr>
      <vt:lpstr>Applications and Datasets</vt:lpstr>
      <vt:lpstr>Implementation and Settings</vt:lpstr>
      <vt:lpstr>Implementation and Settings</vt:lpstr>
      <vt:lpstr>Policy Accuracy Evaluation</vt:lpstr>
      <vt:lpstr>Effectiveness of adaptive streaming</vt:lpstr>
      <vt:lpstr> QoE Performance Evaluation</vt:lpstr>
      <vt:lpstr> QoE Performance Evaluation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AWStream:  Adaptive Wide-Area Streaming Analytics</dc:title>
  <dc:creator>Ben Zhang</dc:creator>
  <cp:lastModifiedBy>Bonan Shen</cp:lastModifiedBy>
  <cp:revision>284</cp:revision>
  <cp:lastPrinted>2021-11-23T07:05:28Z</cp:lastPrinted>
  <dcterms:created xsi:type="dcterms:W3CDTF">2018-08-18T23:09:02Z</dcterms:created>
  <dcterms:modified xsi:type="dcterms:W3CDTF">2021-11-23T16:10:04Z</dcterms:modified>
</cp:coreProperties>
</file>