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0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3" r:id="rId16"/>
    <p:sldId id="274" r:id="rId17"/>
    <p:sldId id="275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5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2D53-A976-9F49-BCDD-674DA1F0A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9C6B3-E73B-F847-A833-E92B1B54E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7621-CCEE-054A-9BEE-715C0EBA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12-193F-9E4F-A15B-6DF997585185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A05BA-E055-7146-A018-513DD8ED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F16E6-7126-7742-AFB4-B533E323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583-8F93-7845-A8F8-0D9DA0C34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6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A47C-BE18-A147-97D6-26613F9E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91A24-73A0-B240-90B2-727CF522F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B8E90-8645-D24A-84B9-30DD3F93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12-193F-9E4F-A15B-6DF997585185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DEE3-A58D-3442-8290-30EF1EA9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59E18-8615-234E-8DCE-378A09C5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583-8F93-7845-A8F8-0D9DA0C34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5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2141E-C176-B043-A938-2C33B5354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5430F-BDBB-9044-A937-58F95C1A3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5E148-F771-1642-94CB-AFBCF274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12-193F-9E4F-A15B-6DF997585185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92297-19C4-1240-A4C3-F5F8366AA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92FCA-9D3D-054B-8751-13F4F306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583-8F93-7845-A8F8-0D9DA0C34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4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08D9-8317-5947-97BD-DD263BF5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D1347-CC80-B94D-9506-E5AB1095F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AADEB-8862-F04F-8A95-79F90A2C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12-193F-9E4F-A15B-6DF997585185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51A88-EBEB-624E-8D03-AD4FD0A7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A7003-3EDD-6944-8D19-6F48D44E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583-8F93-7845-A8F8-0D9DA0C34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8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60D3-955B-5B4C-8684-393B0C8B2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1BED0-D0D8-474D-840C-108F6E44B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EE269-B51A-1243-A470-9453E3DF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12-193F-9E4F-A15B-6DF997585185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9AFD7-AF7B-394E-8E80-CF0BC739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3E4EB-30B2-9B49-B323-E8D1DA85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583-8F93-7845-A8F8-0D9DA0C34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365F-C5BD-1E40-AE38-E407AABF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0ED8F-9464-C94E-B004-28897FB07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BE0D4-9004-3145-A3A8-C15123EF2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930BF-AC9D-474F-AD77-27D8B345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12-193F-9E4F-A15B-6DF997585185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C9124-7771-6F4D-ADF2-33A51E92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38EC7-4ADA-504B-B4FE-8535B849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583-8F93-7845-A8F8-0D9DA0C34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FFF5-0347-EB40-8BCE-B111E9AA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2FE8B-F5CB-2940-AA62-4E4CD605C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73401-7DA3-884D-9D3C-BCFE9B9EA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DF25C-61DB-1143-B516-8C6578D1A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1FD8E-387E-AA4A-B2CC-03DA34122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AC444-446C-6A4E-A575-CA425748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12-193F-9E4F-A15B-6DF997585185}" type="datetimeFigureOut">
              <a:rPr lang="en-US" smtClean="0"/>
              <a:t>2/9/20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C2EF69-CE66-D641-BF16-86C7EE73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EAAC6-CDDB-2A46-A843-868A938C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583-8F93-7845-A8F8-0D9DA0C34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9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CDD9-BDEE-134C-B808-B380ED05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436DF-F009-534F-8426-D5659F54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12-193F-9E4F-A15B-6DF997585185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B5903-B732-C640-8B06-D20A3AF5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9A283-F275-2D4F-B4CB-751F7BB7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583-8F93-7845-A8F8-0D9DA0C34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4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0955D-8FE8-634D-8424-C05C2BC0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12-193F-9E4F-A15B-6DF997585185}" type="datetimeFigureOut">
              <a:rPr lang="en-US" smtClean="0"/>
              <a:t>2/9/20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9E1DE-49D3-494B-A657-B087B6D7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4197B-2A30-2E47-AF1A-B1D058F2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583-8F93-7845-A8F8-0D9DA0C34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A3A7-7AC1-2C47-8C53-38E82FC6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75BBD-4A62-E145-A2C6-8BE9C13A6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54041-D346-CF4E-894C-B1C4E5A17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EB2D4-3F4D-3849-B4CE-5DDF16BB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12-193F-9E4F-A15B-6DF997585185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1B2F9-C82E-464A-ACEC-50651906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DF4D8-517E-E44A-A83F-D4C663C9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583-8F93-7845-A8F8-0D9DA0C34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1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CFDC-88B4-6643-8052-C8441746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0F5A6-3BF2-F846-BC13-7ED988107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E98D3-628C-1C4C-93CE-9B7A3B8C7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82B47-6432-FE49-84C9-3798842B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112-193F-9E4F-A15B-6DF997585185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6E73-AABC-DA41-9D7C-ECBED299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D381E-DE30-9543-9B1A-AF237901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583-8F93-7845-A8F8-0D9DA0C34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0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9D39E4-87AC-FE4C-B6D4-37E67915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8AF76-B7AA-5944-9597-B6807711C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49ECB-DE7C-3B42-999F-48E9B494E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77112-193F-9E4F-A15B-6DF997585185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15E9E-7543-0849-83A0-151878A36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8B05A-6EED-2A4D-B495-0C3A11371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4F583-8F93-7845-A8F8-0D9DA0C34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4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8CA0-5BCB-3345-B965-BE440371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1445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## let’s make a scatter plot…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## backbone code</a:t>
            </a:r>
          </a:p>
          <a:p>
            <a:pPr marL="0" indent="0">
              <a:buNone/>
            </a:pPr>
            <a:r>
              <a:rPr lang="en-US" sz="2200" dirty="0"/>
              <a:t>scatter &lt;-</a:t>
            </a:r>
          </a:p>
          <a:p>
            <a:pPr marL="0" indent="0">
              <a:buNone/>
            </a:pPr>
            <a:r>
              <a:rPr lang="en-US" sz="2200" dirty="0"/>
              <a:t> 	 </a:t>
            </a:r>
            <a:r>
              <a:rPr lang="en-US" sz="2200" dirty="0" err="1"/>
              <a:t>ggplot</a:t>
            </a:r>
            <a:r>
              <a:rPr lang="en-US" sz="2200" dirty="0"/>
              <a:t>(</a:t>
            </a:r>
            <a:r>
              <a:rPr lang="en-US" sz="2200" dirty="0" err="1"/>
              <a:t>gene_loc</a:t>
            </a:r>
            <a:r>
              <a:rPr lang="en-US" sz="2200" dirty="0"/>
              <a:t> ,</a:t>
            </a:r>
            <a:r>
              <a:rPr lang="en-US" sz="2200" dirty="0" err="1"/>
              <a:t>aes</a:t>
            </a:r>
            <a:r>
              <a:rPr lang="en-US" sz="2200" dirty="0"/>
              <a:t>(x = End-Start, y = Length, group=</a:t>
            </a:r>
            <a:r>
              <a:rPr lang="en-US" sz="2200" dirty="0" err="1"/>
              <a:t>Chr</a:t>
            </a:r>
            <a:r>
              <a:rPr lang="en-US" sz="2200" dirty="0"/>
              <a:t>, color=</a:t>
            </a:r>
            <a:r>
              <a:rPr lang="en-US" sz="2200" dirty="0" err="1"/>
              <a:t>Chr</a:t>
            </a:r>
            <a:r>
              <a:rPr lang="en-US" sz="2200" dirty="0"/>
              <a:t>)) +</a:t>
            </a:r>
          </a:p>
          <a:p>
            <a:pPr marL="0" indent="0">
              <a:buNone/>
            </a:pPr>
            <a:r>
              <a:rPr lang="en-US" sz="2200" dirty="0"/>
              <a:t>  	             </a:t>
            </a:r>
            <a:r>
              <a:rPr lang="en-US" sz="2200" dirty="0" err="1"/>
              <a:t>geom_point</a:t>
            </a:r>
            <a:r>
              <a:rPr lang="en-US" sz="2200" dirty="0"/>
              <a:t>()</a:t>
            </a:r>
          </a:p>
          <a:p>
            <a:pPr marL="0" indent="0">
              <a:buNone/>
            </a:pPr>
            <a:r>
              <a:rPr lang="en-US" sz="2200" dirty="0"/>
              <a:t>scatter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### it is hard to visualize all the data. Let’s pretend we are only interested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### in a small group of chromosomes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B050"/>
                </a:solidFill>
              </a:rPr>
              <a:t>### Let's subset the data and add some variables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900" dirty="0"/>
              <a:t>target &lt;-  c("</a:t>
            </a:r>
            <a:r>
              <a:rPr lang="en-US" sz="1900" dirty="0" err="1"/>
              <a:t>chrX</a:t>
            </a:r>
            <a:r>
              <a:rPr lang="en-US" sz="1900" dirty="0"/>
              <a:t>","</a:t>
            </a:r>
            <a:r>
              <a:rPr lang="en-US" sz="1900" dirty="0" err="1"/>
              <a:t>chrY</a:t>
            </a:r>
            <a:r>
              <a:rPr lang="en-US" sz="1900" dirty="0"/>
              <a:t>", "</a:t>
            </a:r>
            <a:r>
              <a:rPr lang="en-US" sz="1900" dirty="0" err="1"/>
              <a:t>chrM</a:t>
            </a:r>
            <a:r>
              <a:rPr lang="en-US" sz="1900" dirty="0"/>
              <a:t>", "chr17")</a:t>
            </a:r>
          </a:p>
          <a:p>
            <a:pPr marL="0" indent="0">
              <a:buNone/>
            </a:pPr>
            <a:r>
              <a:rPr lang="en-US" sz="1900" dirty="0"/>
              <a:t>gene_loc2 &lt;- filter(</a:t>
            </a:r>
            <a:r>
              <a:rPr lang="en-US" sz="1900" dirty="0" err="1"/>
              <a:t>gene_loc</a:t>
            </a:r>
            <a:r>
              <a:rPr lang="en-US" sz="1900" dirty="0"/>
              <a:t>, </a:t>
            </a:r>
            <a:r>
              <a:rPr lang="en-US" sz="1900" dirty="0" err="1"/>
              <a:t>Chr</a:t>
            </a:r>
            <a:r>
              <a:rPr lang="en-US" sz="1900" dirty="0"/>
              <a:t> %in% target)</a:t>
            </a:r>
          </a:p>
          <a:p>
            <a:pPr marL="0" indent="0">
              <a:buNone/>
            </a:pPr>
            <a:r>
              <a:rPr lang="en-US" sz="1900" dirty="0" err="1"/>
              <a:t>log_EndStart</a:t>
            </a:r>
            <a:r>
              <a:rPr lang="en-US" sz="1900" dirty="0"/>
              <a:t> &lt;- log10(gene_loc2$End-gene_loc2$Start)</a:t>
            </a:r>
          </a:p>
          <a:p>
            <a:pPr marL="0" indent="0">
              <a:buNone/>
            </a:pPr>
            <a:r>
              <a:rPr lang="en-US" sz="1900" dirty="0" err="1"/>
              <a:t>log_length</a:t>
            </a:r>
            <a:r>
              <a:rPr lang="en-US" sz="1900" dirty="0"/>
              <a:t> &lt;- log10(gene_loc2$Length)</a:t>
            </a:r>
          </a:p>
          <a:p>
            <a:pPr marL="0" indent="0">
              <a:buNone/>
            </a:pPr>
            <a:r>
              <a:rPr lang="en-US" sz="1900" dirty="0"/>
              <a:t>gene_loc2$log_length &lt;- </a:t>
            </a:r>
            <a:r>
              <a:rPr lang="en-US" sz="1900" dirty="0" err="1"/>
              <a:t>log_length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gene_loc2$log_EndStart &lt;- </a:t>
            </a:r>
            <a:r>
              <a:rPr lang="en-US" sz="1900" dirty="0" err="1"/>
              <a:t>log_EndStart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head(gene_loc2)</a:t>
            </a:r>
          </a:p>
        </p:txBody>
      </p:sp>
    </p:spTree>
    <p:extLst>
      <p:ext uri="{BB962C8B-B14F-4D97-AF65-F5344CB8AC3E}">
        <p14:creationId xmlns:p14="http://schemas.microsoft.com/office/powerpoint/2010/main" val="1848727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8CA0-5BCB-3345-B965-BE440371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0247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## Now, let’s add some numerical values to the graph. Like R^2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scatter&lt;-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ggplot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(gene_loc2,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aes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(x =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log_EndStart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, y =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log_length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, color =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Chr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))+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 	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geom_point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() 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 	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theme_bw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() 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 	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geom_smooth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(method =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lm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, se = FALSE)+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	</a:t>
            </a:r>
            <a:r>
              <a:rPr lang="en-US" sz="2000" dirty="0" err="1"/>
              <a:t>ggpubr</a:t>
            </a:r>
            <a:r>
              <a:rPr lang="en-US" sz="2000" dirty="0"/>
              <a:t>::</a:t>
            </a:r>
            <a:r>
              <a:rPr lang="en-US" sz="2000" dirty="0" err="1"/>
              <a:t>stat_cor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scatter</a:t>
            </a:r>
          </a:p>
        </p:txBody>
      </p:sp>
    </p:spTree>
    <p:extLst>
      <p:ext uri="{BB962C8B-B14F-4D97-AF65-F5344CB8AC3E}">
        <p14:creationId xmlns:p14="http://schemas.microsoft.com/office/powerpoint/2010/main" val="283872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8CA0-5BCB-3345-B965-BE440371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0247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## Now, let’s add some numerical values to the graph. Linear equation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scatter &lt;-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ggplot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(gene_loc2,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aes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(x =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log_EndStart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, y =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log_length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, color =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Chr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))+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 	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geom_point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() 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 	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theme_bw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() 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 	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geom_smooth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(method =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lm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, se = FALSE)+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	</a:t>
            </a:r>
            <a:r>
              <a:rPr lang="en-US" sz="2000" dirty="0"/>
              <a:t> </a:t>
            </a:r>
            <a:r>
              <a:rPr lang="en-US" sz="2000" dirty="0" err="1"/>
              <a:t>ggpubr</a:t>
            </a:r>
            <a:r>
              <a:rPr lang="en-US" sz="2000" dirty="0"/>
              <a:t>::</a:t>
            </a:r>
            <a:r>
              <a:rPr lang="en-US" sz="2000" dirty="0" err="1"/>
              <a:t>stat_regline_equation</a:t>
            </a:r>
            <a:r>
              <a:rPr lang="en-US" sz="2000" dirty="0"/>
              <a:t>() </a:t>
            </a:r>
          </a:p>
          <a:p>
            <a:pPr marL="0" indent="0">
              <a:buNone/>
            </a:pPr>
            <a:r>
              <a:rPr lang="en-US" sz="2000" dirty="0"/>
              <a:t>scatter</a:t>
            </a:r>
          </a:p>
        </p:txBody>
      </p:sp>
    </p:spTree>
    <p:extLst>
      <p:ext uri="{BB962C8B-B14F-4D97-AF65-F5344CB8AC3E}">
        <p14:creationId xmlns:p14="http://schemas.microsoft.com/office/powerpoint/2010/main" val="118830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8CA0-5BCB-3345-B965-BE440371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0247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## Your boss wants to see the lines in different plots!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## multiple regression with equation and r2 different plots</a:t>
            </a:r>
          </a:p>
          <a:p>
            <a:pPr marL="0" indent="0">
              <a:buNone/>
            </a:pPr>
            <a:r>
              <a:rPr lang="en-US" sz="2000" dirty="0" err="1"/>
              <a:t>ml_scatter</a:t>
            </a:r>
            <a:r>
              <a:rPr lang="en-US" sz="2000" dirty="0"/>
              <a:t>&lt;- </a:t>
            </a:r>
            <a:r>
              <a:rPr lang="en-US" sz="2000" dirty="0" err="1"/>
              <a:t>ggscatter</a:t>
            </a:r>
            <a:r>
              <a:rPr lang="en-US" sz="2000" dirty="0"/>
              <a:t>(gene_loc2, x = "</a:t>
            </a:r>
            <a:r>
              <a:rPr lang="en-US" sz="2000" dirty="0" err="1"/>
              <a:t>log_EndStart</a:t>
            </a:r>
            <a:r>
              <a:rPr lang="en-US" sz="2000" dirty="0"/>
              <a:t>", y = "</a:t>
            </a:r>
            <a:r>
              <a:rPr lang="en-US" sz="2000" dirty="0" err="1"/>
              <a:t>log_length</a:t>
            </a:r>
            <a:r>
              <a:rPr lang="en-US" sz="2000" dirty="0"/>
              <a:t>",</a:t>
            </a:r>
          </a:p>
          <a:p>
            <a:pPr marL="0" indent="0">
              <a:buNone/>
            </a:pPr>
            <a:r>
              <a:rPr lang="en-US" sz="2000" dirty="0"/>
              <a:t>  	color = "</a:t>
            </a:r>
            <a:r>
              <a:rPr lang="en-US" sz="2000" dirty="0" err="1"/>
              <a:t>Chr</a:t>
            </a:r>
            <a:r>
              <a:rPr lang="en-US" sz="2000" dirty="0"/>
              <a:t>", palette = "</a:t>
            </a:r>
            <a:r>
              <a:rPr lang="en-US" sz="2000" dirty="0" err="1"/>
              <a:t>jco</a:t>
            </a:r>
            <a:r>
              <a:rPr lang="en-US" sz="2000" dirty="0"/>
              <a:t>",</a:t>
            </a:r>
          </a:p>
          <a:p>
            <a:pPr marL="0" indent="0">
              <a:buNone/>
            </a:pPr>
            <a:r>
              <a:rPr lang="en-US" sz="2000" dirty="0"/>
              <a:t>  	add = "</a:t>
            </a:r>
            <a:r>
              <a:rPr lang="en-US" sz="2000" dirty="0" err="1"/>
              <a:t>reg.line</a:t>
            </a:r>
            <a:r>
              <a:rPr lang="en-US" sz="2000" dirty="0"/>
              <a:t>") +</a:t>
            </a:r>
          </a:p>
          <a:p>
            <a:pPr marL="0" indent="0">
              <a:buNone/>
            </a:pPr>
            <a:r>
              <a:rPr lang="en-US" sz="2000" dirty="0"/>
              <a:t>  	</a:t>
            </a:r>
            <a:r>
              <a:rPr lang="en-US" sz="2000" dirty="0" err="1"/>
              <a:t>facet_wrap</a:t>
            </a:r>
            <a:r>
              <a:rPr lang="en-US" sz="2000" dirty="0"/>
              <a:t>(~</a:t>
            </a:r>
            <a:r>
              <a:rPr lang="en-US" sz="2000" dirty="0" err="1"/>
              <a:t>Chr</a:t>
            </a:r>
            <a:r>
              <a:rPr lang="en-US" sz="2000" dirty="0"/>
              <a:t>) +</a:t>
            </a:r>
          </a:p>
          <a:p>
            <a:pPr marL="0" indent="0">
              <a:buNone/>
            </a:pPr>
            <a:r>
              <a:rPr lang="en-US" sz="2000" dirty="0"/>
              <a:t>  	</a:t>
            </a:r>
            <a:r>
              <a:rPr lang="en-US" sz="2000" dirty="0" err="1"/>
              <a:t>stat_cor</a:t>
            </a:r>
            <a:r>
              <a:rPr lang="en-US" sz="2000" dirty="0"/>
              <a:t>(</a:t>
            </a:r>
            <a:r>
              <a:rPr lang="en-US" sz="2000" dirty="0" err="1"/>
              <a:t>label.y</a:t>
            </a:r>
            <a:r>
              <a:rPr lang="en-US" sz="2000" dirty="0"/>
              <a:t> = 4.4) +</a:t>
            </a:r>
          </a:p>
          <a:p>
            <a:pPr marL="0" indent="0">
              <a:buNone/>
            </a:pPr>
            <a:r>
              <a:rPr lang="en-US" sz="2000" dirty="0"/>
              <a:t>  	</a:t>
            </a:r>
            <a:r>
              <a:rPr lang="en-US" sz="2000" dirty="0" err="1"/>
              <a:t>stat_regline_equation</a:t>
            </a:r>
            <a:r>
              <a:rPr lang="en-US" sz="2000" dirty="0"/>
              <a:t>(</a:t>
            </a:r>
            <a:r>
              <a:rPr lang="en-US" sz="2000" dirty="0" err="1"/>
              <a:t>label.y</a:t>
            </a:r>
            <a:r>
              <a:rPr lang="en-US" sz="2000" dirty="0"/>
              <a:t> = 4.2)</a:t>
            </a:r>
          </a:p>
          <a:p>
            <a:pPr marL="0" indent="0">
              <a:buNone/>
            </a:pPr>
            <a:r>
              <a:rPr lang="en-US" sz="2000" dirty="0" err="1"/>
              <a:t>ml_scatter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0777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8CA0-5BCB-3345-B965-BE440371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0247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## labeling a point in a scatterplot..</a:t>
            </a:r>
          </a:p>
          <a:p>
            <a:pPr marL="0" indent="0">
              <a:buNone/>
            </a:pPr>
            <a:r>
              <a:rPr lang="en-US" sz="2000" dirty="0"/>
              <a:t>scatter&lt;-</a:t>
            </a:r>
          </a:p>
          <a:p>
            <a:pPr marL="0" indent="0">
              <a:buNone/>
            </a:pPr>
            <a:r>
              <a:rPr lang="en-US" sz="2000" dirty="0"/>
              <a:t>  	</a:t>
            </a:r>
            <a:r>
              <a:rPr lang="en-US" sz="2000" dirty="0" err="1"/>
              <a:t>ggplot</a:t>
            </a:r>
            <a:r>
              <a:rPr lang="en-US" sz="2000" dirty="0"/>
              <a:t>(gene_loc2 ,</a:t>
            </a:r>
            <a:r>
              <a:rPr lang="en-US" sz="2000" dirty="0" err="1"/>
              <a:t>aes</a:t>
            </a:r>
            <a:r>
              <a:rPr lang="en-US" sz="2000" dirty="0"/>
              <a:t>(x = End-Start, y = Length, group=</a:t>
            </a:r>
            <a:r>
              <a:rPr lang="en-US" sz="2000" dirty="0" err="1"/>
              <a:t>Chr</a:t>
            </a:r>
            <a:r>
              <a:rPr lang="en-US" sz="2000" dirty="0"/>
              <a:t>, color=</a:t>
            </a:r>
            <a:r>
              <a:rPr lang="en-US" sz="2000" dirty="0" err="1"/>
              <a:t>Chr</a:t>
            </a:r>
            <a:r>
              <a:rPr lang="en-US" sz="2000" dirty="0"/>
              <a:t>)) +</a:t>
            </a:r>
          </a:p>
          <a:p>
            <a:pPr marL="0" indent="0">
              <a:buNone/>
            </a:pPr>
            <a:r>
              <a:rPr lang="en-US" sz="2000" dirty="0"/>
              <a:t>  	</a:t>
            </a:r>
            <a:r>
              <a:rPr lang="en-US" sz="2000" dirty="0" err="1"/>
              <a:t>geom_point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scatter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## that gene in the corner looks interesting!! What gene is it?</a:t>
            </a:r>
          </a:p>
          <a:p>
            <a:pPr marL="0" indent="0">
              <a:buNone/>
            </a:pPr>
            <a:r>
              <a:rPr lang="en-US" sz="2000" dirty="0"/>
              <a:t>scatter&lt;-</a:t>
            </a:r>
          </a:p>
          <a:p>
            <a:pPr marL="0" indent="0">
              <a:buNone/>
            </a:pPr>
            <a:r>
              <a:rPr lang="en-US" sz="2000" dirty="0"/>
              <a:t>  	</a:t>
            </a:r>
            <a:r>
              <a:rPr lang="en-US" sz="2000" dirty="0" err="1"/>
              <a:t>ggplot</a:t>
            </a:r>
            <a:r>
              <a:rPr lang="en-US" sz="2000" dirty="0"/>
              <a:t>(gene_loc2, </a:t>
            </a:r>
            <a:r>
              <a:rPr lang="en-US" sz="2000" dirty="0" err="1"/>
              <a:t>aes</a:t>
            </a:r>
            <a:r>
              <a:rPr lang="en-US" sz="2000" dirty="0"/>
              <a:t>(x = End-Start, y = Length, group=</a:t>
            </a:r>
            <a:r>
              <a:rPr lang="en-US" sz="2000" dirty="0" err="1"/>
              <a:t>Chr</a:t>
            </a:r>
            <a:r>
              <a:rPr lang="en-US" sz="2000" dirty="0"/>
              <a:t>, color=</a:t>
            </a:r>
            <a:r>
              <a:rPr lang="en-US" sz="2000" dirty="0" err="1"/>
              <a:t>Chr</a:t>
            </a:r>
            <a:r>
              <a:rPr lang="en-US" sz="2000" dirty="0"/>
              <a:t>)) +</a:t>
            </a:r>
          </a:p>
          <a:p>
            <a:pPr marL="0" indent="0">
              <a:buNone/>
            </a:pPr>
            <a:r>
              <a:rPr lang="en-US" sz="2000" dirty="0"/>
              <a:t>  	</a:t>
            </a:r>
            <a:r>
              <a:rPr lang="en-US" sz="2000" dirty="0" err="1"/>
              <a:t>geom_point</a:t>
            </a:r>
            <a:r>
              <a:rPr lang="en-US" sz="2000" dirty="0"/>
              <a:t>()+</a:t>
            </a:r>
          </a:p>
          <a:p>
            <a:pPr marL="0" indent="0">
              <a:buNone/>
            </a:pPr>
            <a:r>
              <a:rPr lang="en-US" sz="2000" dirty="0"/>
              <a:t>  	</a:t>
            </a:r>
            <a:r>
              <a:rPr lang="en-US" sz="2000" dirty="0" err="1"/>
              <a:t>geom_text</a:t>
            </a:r>
            <a:r>
              <a:rPr lang="en-US" sz="2000" dirty="0"/>
              <a:t>(label=gene_loc2$Geneid, size = 2, color="black")</a:t>
            </a:r>
          </a:p>
          <a:p>
            <a:pPr marL="0" indent="0">
              <a:buNone/>
            </a:pPr>
            <a:r>
              <a:rPr lang="en-US" sz="2000" dirty="0"/>
              <a:t>scatter</a:t>
            </a:r>
          </a:p>
        </p:txBody>
      </p:sp>
    </p:spTree>
    <p:extLst>
      <p:ext uri="{BB962C8B-B14F-4D97-AF65-F5344CB8AC3E}">
        <p14:creationId xmlns:p14="http://schemas.microsoft.com/office/powerpoint/2010/main" val="3581499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8CA0-5BCB-3345-B965-BE440371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144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## second example!! Labeling point and adding confidence interval to a regression.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## first, reorganize the data</a:t>
            </a:r>
          </a:p>
          <a:p>
            <a:pPr marL="0" indent="0">
              <a:buNone/>
            </a:pPr>
            <a:r>
              <a:rPr lang="en-US" sz="2200" dirty="0"/>
              <a:t>a&lt;-</a:t>
            </a:r>
            <a:r>
              <a:rPr lang="en-US" sz="2200" dirty="0" err="1"/>
              <a:t>gene_loc</a:t>
            </a:r>
            <a:r>
              <a:rPr lang="en-US" sz="2200" dirty="0"/>
              <a:t> %&gt;%</a:t>
            </a:r>
          </a:p>
          <a:p>
            <a:pPr marL="0" indent="0">
              <a:buNone/>
            </a:pPr>
            <a:r>
              <a:rPr lang="en-US" sz="2200" dirty="0"/>
              <a:t>  </a:t>
            </a:r>
            <a:r>
              <a:rPr lang="en-US" sz="2200" dirty="0" err="1"/>
              <a:t>group_by</a:t>
            </a:r>
            <a:r>
              <a:rPr lang="en-US" sz="2200" dirty="0"/>
              <a:t>(</a:t>
            </a:r>
            <a:r>
              <a:rPr lang="en-US" sz="2200" dirty="0" err="1"/>
              <a:t>Chr</a:t>
            </a:r>
            <a:r>
              <a:rPr lang="en-US" sz="2200" dirty="0"/>
              <a:t>) %&gt;%</a:t>
            </a:r>
          </a:p>
          <a:p>
            <a:pPr marL="0" indent="0">
              <a:buNone/>
            </a:pPr>
            <a:r>
              <a:rPr lang="en-US" sz="2200" dirty="0"/>
              <a:t>  summarize(</a:t>
            </a:r>
            <a:r>
              <a:rPr lang="en-US" sz="2200" dirty="0" err="1"/>
              <a:t>meanLength</a:t>
            </a:r>
            <a:r>
              <a:rPr lang="en-US" sz="2200" dirty="0"/>
              <a:t> = mean(Length), </a:t>
            </a:r>
            <a:r>
              <a:rPr lang="en-US" sz="2200" dirty="0" err="1"/>
              <a:t>numGenes</a:t>
            </a:r>
            <a:r>
              <a:rPr lang="en-US" sz="2200" dirty="0"/>
              <a:t> = n())</a:t>
            </a:r>
          </a:p>
          <a:p>
            <a:pPr marL="0" indent="0">
              <a:buNone/>
            </a:pPr>
            <a:r>
              <a:rPr lang="en-US" sz="2200" dirty="0"/>
              <a:t>head(a)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3760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8CA0-5BCB-3345-B965-BE440371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1445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## draw the regression</a:t>
            </a:r>
          </a:p>
          <a:p>
            <a:pPr marL="0" indent="0">
              <a:buNone/>
            </a:pPr>
            <a:r>
              <a:rPr lang="en-US" sz="2200" dirty="0"/>
              <a:t>scatter2&lt;-</a:t>
            </a:r>
            <a:r>
              <a:rPr lang="en-US" sz="2200" dirty="0" err="1"/>
              <a:t>ggplot</a:t>
            </a:r>
            <a:r>
              <a:rPr lang="en-US" sz="2200" dirty="0"/>
              <a:t>(a, </a:t>
            </a:r>
            <a:r>
              <a:rPr lang="en-US" sz="2200" dirty="0" err="1"/>
              <a:t>aes</a:t>
            </a:r>
            <a:r>
              <a:rPr lang="en-US" sz="2200" dirty="0"/>
              <a:t>(x = </a:t>
            </a:r>
            <a:r>
              <a:rPr lang="en-US" sz="2200" dirty="0" err="1"/>
              <a:t>numGenes</a:t>
            </a:r>
            <a:r>
              <a:rPr lang="en-US" sz="2200" dirty="0"/>
              <a:t>, y = </a:t>
            </a:r>
            <a:r>
              <a:rPr lang="en-US" sz="2200" dirty="0" err="1"/>
              <a:t>meanLength</a:t>
            </a:r>
            <a:r>
              <a:rPr lang="en-US" sz="2200" dirty="0"/>
              <a:t>)) +</a:t>
            </a:r>
          </a:p>
          <a:p>
            <a:pPr marL="0" indent="0">
              <a:buNone/>
            </a:pPr>
            <a:r>
              <a:rPr lang="en-US" sz="2200" dirty="0"/>
              <a:t>  	</a:t>
            </a:r>
            <a:r>
              <a:rPr lang="en-US" sz="2200" dirty="0" err="1"/>
              <a:t>geom_point</a:t>
            </a:r>
            <a:r>
              <a:rPr lang="en-US" sz="2200" dirty="0"/>
              <a:t>()+</a:t>
            </a:r>
          </a:p>
          <a:p>
            <a:pPr marL="0" indent="0">
              <a:buNone/>
            </a:pPr>
            <a:r>
              <a:rPr lang="en-US" sz="2200" dirty="0"/>
              <a:t>  	</a:t>
            </a:r>
            <a:r>
              <a:rPr lang="en-US" sz="2200" dirty="0" err="1"/>
              <a:t>theme_bw</a:t>
            </a:r>
            <a:r>
              <a:rPr lang="en-US" sz="2200" dirty="0"/>
              <a:t>()</a:t>
            </a:r>
          </a:p>
          <a:p>
            <a:pPr marL="0" indent="0">
              <a:buNone/>
            </a:pPr>
            <a:r>
              <a:rPr lang="en-US" sz="2200" dirty="0"/>
              <a:t>scatter2</a:t>
            </a:r>
          </a:p>
        </p:txBody>
      </p:sp>
    </p:spTree>
    <p:extLst>
      <p:ext uri="{BB962C8B-B14F-4D97-AF65-F5344CB8AC3E}">
        <p14:creationId xmlns:p14="http://schemas.microsoft.com/office/powerpoint/2010/main" val="4274569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8CA0-5BCB-3345-B965-BE440371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1445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## which chromosome is represented by which point?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scatter2&lt;-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ggplot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(a,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aes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(x =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numGenes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, y =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meanLength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)) +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  	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geom_point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()+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  	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theme_bw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()+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  	</a:t>
            </a:r>
            <a:r>
              <a:rPr lang="en-US" sz="2200" dirty="0" err="1"/>
              <a:t>geom_text</a:t>
            </a:r>
            <a:r>
              <a:rPr lang="en-US" sz="2200" dirty="0"/>
              <a:t>(label=</a:t>
            </a:r>
            <a:r>
              <a:rPr lang="en-US" sz="2200" dirty="0" err="1"/>
              <a:t>a$Chr</a:t>
            </a:r>
            <a:r>
              <a:rPr lang="en-US" sz="2200" dirty="0"/>
              <a:t>, size = 2, color="black")</a:t>
            </a:r>
          </a:p>
          <a:p>
            <a:pPr marL="0" indent="0">
              <a:buNone/>
            </a:pPr>
            <a:r>
              <a:rPr lang="en-US" sz="2200" dirty="0"/>
              <a:t>scatter2</a:t>
            </a:r>
          </a:p>
        </p:txBody>
      </p:sp>
    </p:spTree>
    <p:extLst>
      <p:ext uri="{BB962C8B-B14F-4D97-AF65-F5344CB8AC3E}">
        <p14:creationId xmlns:p14="http://schemas.microsoft.com/office/powerpoint/2010/main" val="23600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8CA0-5BCB-3345-B965-BE440371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1445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## </a:t>
            </a:r>
            <a:r>
              <a:rPr lang="en-US" sz="2200" dirty="0" err="1">
                <a:solidFill>
                  <a:srgbClr val="00B050"/>
                </a:solidFill>
              </a:rPr>
              <a:t>geom_text_repel</a:t>
            </a:r>
            <a:r>
              <a:rPr lang="en-US" sz="2200" dirty="0">
                <a:solidFill>
                  <a:srgbClr val="00B050"/>
                </a:solidFill>
              </a:rPr>
              <a:t> is a better function!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scatter2&lt;-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ggplot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(a,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aes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(x =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numGenes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, y =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meanLength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)) +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  	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geom_point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()+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  	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theme_bw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()+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 	</a:t>
            </a:r>
            <a:r>
              <a:rPr lang="en-US" sz="2200" dirty="0" err="1"/>
              <a:t>geom_text_repel</a:t>
            </a:r>
            <a:r>
              <a:rPr lang="en-US" sz="2200" dirty="0"/>
              <a:t>(</a:t>
            </a:r>
            <a:r>
              <a:rPr lang="en-US" sz="2200" dirty="0" err="1"/>
              <a:t>aes</a:t>
            </a:r>
            <a:r>
              <a:rPr lang="en-US" sz="2200" dirty="0"/>
              <a:t>(label = </a:t>
            </a:r>
            <a:r>
              <a:rPr lang="en-US" sz="2200" dirty="0" err="1"/>
              <a:t>Chr</a:t>
            </a:r>
            <a:r>
              <a:rPr lang="en-US" sz="2200" dirty="0"/>
              <a:t>), color="red", </a:t>
            </a:r>
            <a:r>
              <a:rPr lang="en-US" sz="2200" dirty="0" err="1"/>
              <a:t>segment.color</a:t>
            </a:r>
            <a:r>
              <a:rPr lang="en-US" sz="2200" dirty="0"/>
              <a:t>="blue") </a:t>
            </a:r>
          </a:p>
          <a:p>
            <a:pPr marL="0" indent="0">
              <a:buNone/>
            </a:pPr>
            <a:r>
              <a:rPr lang="en-US" sz="2200" dirty="0"/>
              <a:t>scatter2</a:t>
            </a:r>
          </a:p>
        </p:txBody>
      </p:sp>
    </p:spTree>
    <p:extLst>
      <p:ext uri="{BB962C8B-B14F-4D97-AF65-F5344CB8AC3E}">
        <p14:creationId xmlns:p14="http://schemas.microsoft.com/office/powerpoint/2010/main" val="1830151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8CA0-5BCB-3345-B965-BE440371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1445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## add a confidence interval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scatter2&lt;-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ggplot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(a,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aes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(x =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numGenes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, y =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meanLength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)) +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  	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geom_point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()+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  	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theme_bw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()+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  	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geom_text_repel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aes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(label =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Chr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), color="red", 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segment.color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="blue")+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 	</a:t>
            </a:r>
            <a:r>
              <a:rPr lang="en-US" sz="2200" dirty="0" err="1"/>
              <a:t>geom_smooth</a:t>
            </a:r>
            <a:r>
              <a:rPr lang="en-US" sz="2200" dirty="0"/>
              <a:t>(method = loess, color = "</a:t>
            </a:r>
            <a:r>
              <a:rPr lang="en-US" sz="2200" dirty="0" err="1"/>
              <a:t>lightblue</a:t>
            </a:r>
            <a:r>
              <a:rPr lang="en-US" sz="2200" dirty="0"/>
              <a:t>", alpha = 0.1)</a:t>
            </a:r>
          </a:p>
          <a:p>
            <a:pPr marL="0" indent="0">
              <a:buNone/>
            </a:pPr>
            <a:r>
              <a:rPr lang="en-US" sz="2200" dirty="0"/>
              <a:t>scatter2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55841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8CA0-5BCB-3345-B965-BE440371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## let’s try again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## backbone code </a:t>
            </a:r>
          </a:p>
          <a:p>
            <a:pPr marL="0" indent="0">
              <a:buNone/>
            </a:pPr>
            <a:r>
              <a:rPr lang="en-US" sz="2000" dirty="0"/>
              <a:t>scatter&lt;-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ggplot</a:t>
            </a:r>
            <a:r>
              <a:rPr lang="en-US" sz="2000" dirty="0"/>
              <a:t>(gene_loc2 ,</a:t>
            </a:r>
            <a:r>
              <a:rPr lang="en-US" sz="2000" dirty="0" err="1"/>
              <a:t>aes</a:t>
            </a:r>
            <a:r>
              <a:rPr lang="en-US" sz="2000" dirty="0"/>
              <a:t>(x = End-Start, y = Length, group=</a:t>
            </a:r>
            <a:r>
              <a:rPr lang="en-US" sz="2000" dirty="0" err="1"/>
              <a:t>Chr</a:t>
            </a:r>
            <a:r>
              <a:rPr lang="en-US" sz="2000" dirty="0"/>
              <a:t>, color=</a:t>
            </a:r>
            <a:r>
              <a:rPr lang="en-US" sz="2000" dirty="0" err="1"/>
              <a:t>Chr</a:t>
            </a:r>
            <a:r>
              <a:rPr lang="en-US" sz="2000" dirty="0"/>
              <a:t>)) +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geom_point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scatter</a:t>
            </a:r>
          </a:p>
        </p:txBody>
      </p:sp>
    </p:spTree>
    <p:extLst>
      <p:ext uri="{BB962C8B-B14F-4D97-AF65-F5344CB8AC3E}">
        <p14:creationId xmlns:p14="http://schemas.microsoft.com/office/powerpoint/2010/main" val="234745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8CA0-5BCB-3345-B965-BE440371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## the gray background is annoying ... Let’s remove it!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scatter&lt;-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ggplot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(gene_loc2 ,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aes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(x = End-Start, y = Length, group=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Chr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, color=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Chr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)) 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geom_point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() +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theme_bw</a:t>
            </a:r>
            <a:r>
              <a:rPr lang="en-US" sz="2000" dirty="0"/>
              <a:t>() </a:t>
            </a:r>
          </a:p>
          <a:p>
            <a:pPr marL="0" indent="0">
              <a:buNone/>
            </a:pPr>
            <a:r>
              <a:rPr lang="en-US" sz="2000" dirty="0"/>
              <a:t>scatter</a:t>
            </a:r>
          </a:p>
        </p:txBody>
      </p:sp>
    </p:spTree>
    <p:extLst>
      <p:ext uri="{BB962C8B-B14F-4D97-AF65-F5344CB8AC3E}">
        <p14:creationId xmlns:p14="http://schemas.microsoft.com/office/powerpoint/2010/main" val="18395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8CA0-5BCB-3345-B965-BE440371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## recap, try a different geometry... by yourself!</a:t>
            </a:r>
          </a:p>
          <a:p>
            <a:pPr marL="0" indent="0">
              <a:buNone/>
            </a:pPr>
            <a:r>
              <a:rPr lang="en-US" sz="2000" dirty="0"/>
              <a:t>scatter2&lt;-</a:t>
            </a:r>
          </a:p>
          <a:p>
            <a:pPr marL="0" indent="0">
              <a:buNone/>
            </a:pPr>
            <a:r>
              <a:rPr lang="en-US" sz="2000" dirty="0"/>
              <a:t> 	</a:t>
            </a:r>
            <a:r>
              <a:rPr lang="en-US" sz="2000" dirty="0" err="1"/>
              <a:t>ggplot</a:t>
            </a:r>
            <a:r>
              <a:rPr lang="en-US" sz="2000" dirty="0"/>
              <a:t>(gene_loc2 ,</a:t>
            </a:r>
            <a:r>
              <a:rPr lang="en-US" sz="2000" dirty="0" err="1"/>
              <a:t>aes</a:t>
            </a:r>
            <a:r>
              <a:rPr lang="en-US" sz="2000" dirty="0"/>
              <a:t>(x = </a:t>
            </a:r>
            <a:r>
              <a:rPr lang="en-US" sz="2000" dirty="0" err="1"/>
              <a:t>Chr</a:t>
            </a:r>
            <a:r>
              <a:rPr lang="en-US" sz="2000" dirty="0"/>
              <a:t>, y = Length, group=</a:t>
            </a:r>
            <a:r>
              <a:rPr lang="en-US" sz="2000" dirty="0" err="1"/>
              <a:t>Chr</a:t>
            </a:r>
            <a:r>
              <a:rPr lang="en-US" sz="2000" dirty="0"/>
              <a:t>, color=</a:t>
            </a:r>
            <a:r>
              <a:rPr lang="en-US" sz="2000" dirty="0" err="1"/>
              <a:t>Chr</a:t>
            </a:r>
            <a:r>
              <a:rPr lang="en-US" sz="2000" dirty="0"/>
              <a:t>)) +</a:t>
            </a:r>
          </a:p>
          <a:p>
            <a:pPr marL="0" indent="0">
              <a:buNone/>
            </a:pPr>
            <a:r>
              <a:rPr lang="en-US" sz="2000" dirty="0"/>
              <a:t>  	</a:t>
            </a:r>
            <a:r>
              <a:rPr lang="en-US" sz="2000" dirty="0" err="1"/>
              <a:t>geom_boxplot</a:t>
            </a:r>
            <a:r>
              <a:rPr lang="en-US" sz="2000" dirty="0"/>
              <a:t>() +</a:t>
            </a:r>
          </a:p>
          <a:p>
            <a:pPr marL="0" indent="0">
              <a:buNone/>
            </a:pPr>
            <a:r>
              <a:rPr lang="en-US" sz="2000" dirty="0"/>
              <a:t>  	</a:t>
            </a:r>
            <a:r>
              <a:rPr lang="en-US" sz="2000" dirty="0" err="1"/>
              <a:t>theme_bw</a:t>
            </a:r>
            <a:r>
              <a:rPr lang="en-US" sz="2000" dirty="0"/>
              <a:t>() </a:t>
            </a:r>
          </a:p>
          <a:p>
            <a:pPr marL="0" indent="0">
              <a:buNone/>
            </a:pPr>
            <a:r>
              <a:rPr lang="en-US" sz="2000" dirty="0"/>
              <a:t>scatter2</a:t>
            </a:r>
          </a:p>
        </p:txBody>
      </p:sp>
    </p:spTree>
    <p:extLst>
      <p:ext uri="{BB962C8B-B14F-4D97-AF65-F5344CB8AC3E}">
        <p14:creationId xmlns:p14="http://schemas.microsoft.com/office/powerpoint/2010/main" val="406161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8CA0-5BCB-3345-B965-BE440371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## adjusting the axes may help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scatter&lt;-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 	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ggplot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(gene_loc2 ,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aes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(x = End-Start, y = Length, group=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Chr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, color=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Chr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)) 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 	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geom_point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() 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 	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theme_bw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() +</a:t>
            </a:r>
          </a:p>
          <a:p>
            <a:pPr marL="0" indent="0">
              <a:buNone/>
            </a:pPr>
            <a:r>
              <a:rPr lang="en-US" sz="2000" dirty="0"/>
              <a:t>  	</a:t>
            </a:r>
            <a:r>
              <a:rPr lang="en-US" sz="2000" dirty="0" err="1"/>
              <a:t>xlim</a:t>
            </a:r>
            <a:r>
              <a:rPr lang="en-US" sz="2000" dirty="0"/>
              <a:t>(0, 2500)+ </a:t>
            </a:r>
            <a:r>
              <a:rPr lang="en-US" sz="2000" dirty="0" err="1"/>
              <a:t>ylim</a:t>
            </a:r>
            <a:r>
              <a:rPr lang="en-US" sz="2000" dirty="0"/>
              <a:t>(0, 10000)</a:t>
            </a:r>
          </a:p>
          <a:p>
            <a:pPr marL="0" indent="0">
              <a:buNone/>
            </a:pPr>
            <a:r>
              <a:rPr lang="en-US" sz="2000" dirty="0"/>
              <a:t>scatter</a:t>
            </a:r>
          </a:p>
        </p:txBody>
      </p:sp>
    </p:spTree>
    <p:extLst>
      <p:ext uri="{BB962C8B-B14F-4D97-AF65-F5344CB8AC3E}">
        <p14:creationId xmlns:p14="http://schemas.microsoft.com/office/powerpoint/2010/main" val="38538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8CA0-5BCB-3345-B965-BE440371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0247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### where are the green dots? Size and transparency</a:t>
            </a:r>
          </a:p>
          <a:p>
            <a:pPr marL="0" indent="0">
              <a:buNone/>
            </a:pPr>
            <a:r>
              <a:rPr lang="en-US" sz="2000" dirty="0"/>
              <a:t>scatter3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&lt;-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 	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ggplot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(gene_loc2 ,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aes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(x = End-Start, y = Length, group=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Chr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, color=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Chr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)) 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 	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geom_point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sz="2000" dirty="0"/>
              <a:t>alpha = 0.7, size =0.5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 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	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theme_bw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() 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 	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xlim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(0, 2500)+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ylim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(0, 10000)</a:t>
            </a:r>
          </a:p>
          <a:p>
            <a:pPr marL="0" indent="0">
              <a:buNone/>
            </a:pPr>
            <a:r>
              <a:rPr lang="en-US" sz="2000" dirty="0"/>
              <a:t>Scatter3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## Did it change? compare the plots side-by-side</a:t>
            </a:r>
          </a:p>
          <a:p>
            <a:pPr marL="0" indent="0">
              <a:buNone/>
            </a:pPr>
            <a:r>
              <a:rPr lang="en-US" sz="2000" dirty="0" err="1"/>
              <a:t>ggarrange</a:t>
            </a:r>
            <a:r>
              <a:rPr lang="en-US" sz="2000" dirty="0"/>
              <a:t>(scatter, scatter3,</a:t>
            </a:r>
          </a:p>
          <a:p>
            <a:pPr marL="0" indent="0">
              <a:buNone/>
            </a:pPr>
            <a:r>
              <a:rPr lang="en-US" sz="2000" dirty="0"/>
              <a:t>          labels = c("A", "B"),</a:t>
            </a:r>
          </a:p>
          <a:p>
            <a:pPr marL="0" indent="0">
              <a:buNone/>
            </a:pPr>
            <a:r>
              <a:rPr lang="en-US" sz="2000" dirty="0"/>
              <a:t>          </a:t>
            </a:r>
            <a:r>
              <a:rPr lang="en-US" sz="2000" dirty="0" err="1"/>
              <a:t>ncol</a:t>
            </a:r>
            <a:r>
              <a:rPr lang="en-US" sz="2000" dirty="0"/>
              <a:t> = 2, </a:t>
            </a:r>
            <a:r>
              <a:rPr lang="en-US" sz="2000" dirty="0" err="1"/>
              <a:t>nrow</a:t>
            </a:r>
            <a:r>
              <a:rPr lang="en-US" sz="2000" dirty="0"/>
              <a:t> = 1)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657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8CA0-5BCB-3345-B965-BE440371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0247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## transformed the axes… That's better… isn't it?</a:t>
            </a:r>
          </a:p>
          <a:p>
            <a:pPr marL="0" indent="0">
              <a:buNone/>
            </a:pPr>
            <a:r>
              <a:rPr lang="en-US" sz="2000" dirty="0" err="1"/>
              <a:t>trans_scatter</a:t>
            </a:r>
            <a:r>
              <a:rPr lang="en-US" sz="2000" dirty="0"/>
              <a:t> &lt;- scatter +</a:t>
            </a:r>
          </a:p>
          <a:p>
            <a:pPr marL="0" indent="0">
              <a:buNone/>
            </a:pPr>
            <a:r>
              <a:rPr lang="en-US" sz="2000" dirty="0"/>
              <a:t> 	 scale_x_log10("End-Start") +</a:t>
            </a:r>
          </a:p>
          <a:p>
            <a:pPr marL="0" indent="0">
              <a:buNone/>
            </a:pPr>
            <a:r>
              <a:rPr lang="en-US" sz="2000" dirty="0"/>
              <a:t>  	scale_y_log10("Gene length") +</a:t>
            </a:r>
          </a:p>
          <a:p>
            <a:pPr marL="0" indent="0">
              <a:buNone/>
            </a:pPr>
            <a:r>
              <a:rPr lang="en-US" sz="2000" dirty="0"/>
              <a:t> 	 </a:t>
            </a:r>
            <a:r>
              <a:rPr lang="en-US" sz="2000" dirty="0" err="1"/>
              <a:t>theme_minimal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 err="1"/>
              <a:t>trans_scatter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68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8CA0-5BCB-3345-B965-BE440371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0247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## You want to add the regression lines… So, let’s do a multiple regression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scatter1&lt;-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ggplot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(gene_loc2,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aes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(x =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log_EndStart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, y =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log_length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, color=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Chr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)) 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 	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geom_point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() 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 	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theme_bw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() 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	</a:t>
            </a:r>
            <a:r>
              <a:rPr lang="en-US" sz="2000" dirty="0" err="1"/>
              <a:t>geom_smooth</a:t>
            </a:r>
            <a:r>
              <a:rPr lang="en-US" sz="2000" dirty="0"/>
              <a:t>(method=</a:t>
            </a:r>
            <a:r>
              <a:rPr lang="en-US" sz="2000" dirty="0" err="1"/>
              <a:t>lm</a:t>
            </a:r>
            <a:r>
              <a:rPr lang="en-US" sz="2000" dirty="0"/>
              <a:t>,  se=FALSE) </a:t>
            </a:r>
          </a:p>
          <a:p>
            <a:pPr marL="0" indent="0">
              <a:buNone/>
            </a:pPr>
            <a:r>
              <a:rPr lang="en-US" sz="2000" dirty="0"/>
              <a:t>scatter1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485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8CA0-5BCB-3345-B965-BE440371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0247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## We can see the lines clearly. Can you think of a solution?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scatter2&lt;-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ggplot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(gene_loc2,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aes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(x =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log_EndStart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, y =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log_length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, color=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Chr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)) 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 	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geom_point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sz="2000" dirty="0"/>
              <a:t>size =1, alpha = 0.2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) +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theme_bw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() 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	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geom_smooth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(method=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lm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, se=FALSE)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scatter2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## Can you put them together in the same graph to compare? </a:t>
            </a:r>
          </a:p>
          <a:p>
            <a:pPr marL="0" indent="0">
              <a:buNone/>
            </a:pPr>
            <a:r>
              <a:rPr lang="en-US" sz="2000" dirty="0" err="1"/>
              <a:t>ggarrange</a:t>
            </a:r>
            <a:r>
              <a:rPr lang="en-US" sz="2000" dirty="0"/>
              <a:t>(scatter1, scatter2,</a:t>
            </a:r>
          </a:p>
          <a:p>
            <a:pPr marL="0" indent="0">
              <a:buNone/>
            </a:pPr>
            <a:r>
              <a:rPr lang="en-US" sz="2000" dirty="0"/>
              <a:t>          labels = c("A", "B"),</a:t>
            </a:r>
          </a:p>
          <a:p>
            <a:pPr marL="0" indent="0">
              <a:buNone/>
            </a:pPr>
            <a:r>
              <a:rPr lang="en-US" sz="2000" dirty="0"/>
              <a:t>          </a:t>
            </a:r>
            <a:r>
              <a:rPr lang="en-US" sz="2000" dirty="0" err="1"/>
              <a:t>ncol</a:t>
            </a:r>
            <a:r>
              <a:rPr lang="en-US" sz="2000" dirty="0"/>
              <a:t> = 2, </a:t>
            </a:r>
            <a:r>
              <a:rPr lang="en-US" sz="2000" dirty="0" err="1"/>
              <a:t>nrow</a:t>
            </a:r>
            <a:r>
              <a:rPr lang="en-US" sz="2000" dirty="0"/>
              <a:t> = 1)</a:t>
            </a:r>
          </a:p>
        </p:txBody>
      </p:sp>
    </p:spTree>
    <p:extLst>
      <p:ext uri="{BB962C8B-B14F-4D97-AF65-F5344CB8AC3E}">
        <p14:creationId xmlns:p14="http://schemas.microsoft.com/office/powerpoint/2010/main" val="1333714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1394</Words>
  <Application>Microsoft Macintosh PowerPoint</Application>
  <PresentationFormat>Widescreen</PresentationFormat>
  <Paragraphs>158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Bello Rodriguez, Julian Camilo</dc:creator>
  <cp:lastModifiedBy>Ravi, Janani</cp:lastModifiedBy>
  <cp:revision>8</cp:revision>
  <dcterms:created xsi:type="dcterms:W3CDTF">2020-02-08T19:47:44Z</dcterms:created>
  <dcterms:modified xsi:type="dcterms:W3CDTF">2020-02-09T23:54:09Z</dcterms:modified>
</cp:coreProperties>
</file>