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82" r:id="rId3"/>
    <p:sldId id="267" r:id="rId4"/>
    <p:sldId id="268" r:id="rId5"/>
    <p:sldId id="284" r:id="rId6"/>
    <p:sldId id="272" r:id="rId7"/>
    <p:sldId id="286" r:id="rId8"/>
    <p:sldId id="28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960" autoAdjust="0"/>
  </p:normalViewPr>
  <p:slideViewPr>
    <p:cSldViewPr>
      <p:cViewPr varScale="1">
        <p:scale>
          <a:sx n="81" d="100"/>
          <a:sy n="81" d="100"/>
        </p:scale>
        <p:origin x="248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64E716-81F8-4CD1-8673-75567EDB9360}" type="datetimeFigureOut">
              <a:rPr lang="en-US" smtClean="0"/>
              <a:t>6/12/2018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E8D2C3-E6D9-4CE9-BE34-BD8E9C47755C}" type="slidenum">
              <a:rPr lang="en-US" smtClean="0"/>
              <a:t>‹#›</a:t>
            </a:fld>
            <a:endParaRPr lang="en-US"/>
          </a:p>
        </p:txBody>
      </p:sp>
    </p:spTree>
    <p:extLst>
      <p:ext uri="{BB962C8B-B14F-4D97-AF65-F5344CB8AC3E}">
        <p14:creationId xmlns:p14="http://schemas.microsoft.com/office/powerpoint/2010/main" val="22774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R-Ladies NYC, for organizing this event. I’m very pleased to have the opportunity to present this work. </a:t>
            </a:r>
          </a:p>
          <a:p>
            <a:endParaRPr lang="en-US" dirty="0"/>
          </a:p>
          <a:p>
            <a:r>
              <a:rPr lang="en-US" dirty="0"/>
              <a:t>As a biostatistician at a cancer center, I get to work a lot with survival data as shown in these figures. Patients are followed up from a starting time and we observe how many of them have an event such as disease progression or death. Initially everyone is event-free. As time progresses, patients may die, which is indicated by repeated drop in the curve. Patients may also exit the study i.e., they are censored, as indicated  by tick marks on the curve, which is better visible in the right hand side plot. We typically have different patient groups such as patients receiving different treatments, as indicated by different colored lines in these figures. </a:t>
            </a:r>
          </a:p>
          <a:p>
            <a:endParaRPr lang="en-US" dirty="0"/>
          </a:p>
          <a:p>
            <a:r>
              <a:rPr lang="en-US" dirty="0"/>
              <a:t>The left side figure is a published figure based on a phase III clinical trial. Having access to individual patient-level data will be of significant use to pursue ancillary projects, especially to use these data to conduct empirical evaluations of new statistical methods. However, patient-level data from such studies may not be readily available to investigators from outside the study team. My colleague Alexia Iasonos were faced with this issue a couple of years ago. </a:t>
            </a:r>
          </a:p>
          <a:p>
            <a:endParaRPr lang="en-US" dirty="0"/>
          </a:p>
          <a:p>
            <a:r>
              <a:rPr lang="en-US" dirty="0"/>
              <a:t>To address this issue, we pursued a digital data extraction strategy and obtained the curve on the right hand side. I’m going to share this approach with you today. </a:t>
            </a:r>
          </a:p>
        </p:txBody>
      </p:sp>
      <p:sp>
        <p:nvSpPr>
          <p:cNvPr id="4" name="Slide Number Placeholder 3"/>
          <p:cNvSpPr>
            <a:spLocks noGrp="1"/>
          </p:cNvSpPr>
          <p:nvPr>
            <p:ph type="sldNum" sz="quarter" idx="10"/>
          </p:nvPr>
        </p:nvSpPr>
        <p:spPr/>
        <p:txBody>
          <a:bodyPr/>
          <a:lstStyle/>
          <a:p>
            <a:fld id="{B1E8D2C3-E6D9-4CE9-BE34-BD8E9C47755C}" type="slidenum">
              <a:rPr lang="en-US" smtClean="0"/>
              <a:t>1</a:t>
            </a:fld>
            <a:endParaRPr lang="en-US"/>
          </a:p>
        </p:txBody>
      </p:sp>
    </p:spTree>
    <p:extLst>
      <p:ext uri="{BB962C8B-B14F-4D97-AF65-F5344CB8AC3E}">
        <p14:creationId xmlns:p14="http://schemas.microsoft.com/office/powerpoint/2010/main" val="117404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right hand side figure, Alexia and I combined the strengths of 3 computer tools – Adobe Illustrator, </a:t>
            </a:r>
            <a:r>
              <a:rPr lang="en-US" dirty="0" err="1"/>
              <a:t>DigitizeIt</a:t>
            </a:r>
            <a:r>
              <a:rPr lang="en-US" dirty="0"/>
              <a:t> software and R - and collaborated with our graphics expert, Joey Kanik. </a:t>
            </a:r>
          </a:p>
        </p:txBody>
      </p:sp>
      <p:sp>
        <p:nvSpPr>
          <p:cNvPr id="4" name="Slide Number Placeholder 3"/>
          <p:cNvSpPr>
            <a:spLocks noGrp="1"/>
          </p:cNvSpPr>
          <p:nvPr>
            <p:ph type="sldNum" sz="quarter" idx="10"/>
          </p:nvPr>
        </p:nvSpPr>
        <p:spPr/>
        <p:txBody>
          <a:bodyPr/>
          <a:lstStyle/>
          <a:p>
            <a:fld id="{B1E8D2C3-E6D9-4CE9-BE34-BD8E9C47755C}" type="slidenum">
              <a:rPr lang="en-US" smtClean="0"/>
              <a:t>2</a:t>
            </a:fld>
            <a:endParaRPr lang="en-US"/>
          </a:p>
        </p:txBody>
      </p:sp>
    </p:spTree>
    <p:extLst>
      <p:ext uri="{BB962C8B-B14F-4D97-AF65-F5344CB8AC3E}">
        <p14:creationId xmlns:p14="http://schemas.microsoft.com/office/powerpoint/2010/main" val="3155356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extract individual lines from the figure we want to digitize. This can be done using Adobe Illustrator. Here I show a figure published by Larkin and colleagues. </a:t>
            </a:r>
          </a:p>
        </p:txBody>
      </p:sp>
      <p:sp>
        <p:nvSpPr>
          <p:cNvPr id="4" name="Slide Number Placeholder 3"/>
          <p:cNvSpPr>
            <a:spLocks noGrp="1"/>
          </p:cNvSpPr>
          <p:nvPr>
            <p:ph type="sldNum" sz="quarter" idx="10"/>
          </p:nvPr>
        </p:nvSpPr>
        <p:spPr/>
        <p:txBody>
          <a:bodyPr/>
          <a:lstStyle/>
          <a:p>
            <a:fld id="{B1E8D2C3-E6D9-4CE9-BE34-BD8E9C47755C}" type="slidenum">
              <a:rPr lang="en-US" smtClean="0"/>
              <a:t>3</a:t>
            </a:fld>
            <a:endParaRPr lang="en-US"/>
          </a:p>
        </p:txBody>
      </p:sp>
    </p:spTree>
    <p:extLst>
      <p:ext uri="{BB962C8B-B14F-4D97-AF65-F5344CB8AC3E}">
        <p14:creationId xmlns:p14="http://schemas.microsoft.com/office/powerpoint/2010/main" val="1313729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read the individual figures as pdf or jpeg image using a digitization software. Many </a:t>
            </a:r>
            <a:r>
              <a:rPr lang="en-US" dirty="0" err="1"/>
              <a:t>softwares</a:t>
            </a:r>
            <a:r>
              <a:rPr lang="en-US" dirty="0"/>
              <a:t> are available. We used </a:t>
            </a:r>
            <a:r>
              <a:rPr lang="en-US" dirty="0" err="1"/>
              <a:t>DigitizeIt</a:t>
            </a:r>
            <a:r>
              <a:rPr lang="en-US" dirty="0"/>
              <a:t>. Once we open the image and click on the line we want to digitize, this software immediately outputs the (</a:t>
            </a:r>
            <a:r>
              <a:rPr lang="en-US" dirty="0" err="1"/>
              <a:t>x,y</a:t>
            </a:r>
            <a:r>
              <a:rPr lang="en-US" dirty="0"/>
              <a:t>) coordinates. For each month (horizontal axis) on the first column in the oval, we get the corresponding survival probability (vertical axis) on the second column. This can be saved as a text or excel or csv file. </a:t>
            </a:r>
          </a:p>
        </p:txBody>
      </p:sp>
      <p:sp>
        <p:nvSpPr>
          <p:cNvPr id="4" name="Slide Number Placeholder 3"/>
          <p:cNvSpPr>
            <a:spLocks noGrp="1"/>
          </p:cNvSpPr>
          <p:nvPr>
            <p:ph type="sldNum" sz="quarter" idx="10"/>
          </p:nvPr>
        </p:nvSpPr>
        <p:spPr/>
        <p:txBody>
          <a:bodyPr/>
          <a:lstStyle/>
          <a:p>
            <a:fld id="{B1E8D2C3-E6D9-4CE9-BE34-BD8E9C47755C}" type="slidenum">
              <a:rPr lang="en-US" smtClean="0"/>
              <a:t>4</a:t>
            </a:fld>
            <a:endParaRPr lang="en-US"/>
          </a:p>
        </p:txBody>
      </p:sp>
    </p:spTree>
    <p:extLst>
      <p:ext uri="{BB962C8B-B14F-4D97-AF65-F5344CB8AC3E}">
        <p14:creationId xmlns:p14="http://schemas.microsoft.com/office/powerpoint/2010/main" val="2409306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used R to convert these (</a:t>
            </a:r>
            <a:r>
              <a:rPr lang="en-US" dirty="0" err="1"/>
              <a:t>x,y</a:t>
            </a:r>
            <a:r>
              <a:rPr lang="en-US" dirty="0"/>
              <a:t>) coordinates to patient-level data. First, we wrote an R program to pre-process the (</a:t>
            </a:r>
            <a:r>
              <a:rPr lang="en-US" dirty="0" err="1"/>
              <a:t>x,y</a:t>
            </a:r>
            <a:r>
              <a:rPr lang="en-US" dirty="0"/>
              <a:t>) data to clean it up for further use. This is because sometimes, the digitization software repeats certain rows multiple times. We haven’t figured out why this happens, but our R code cleans the data and prepares it for the next stage, which is the individual-level data extraction process. </a:t>
            </a:r>
          </a:p>
          <a:p>
            <a:endParaRPr lang="en-US" dirty="0"/>
          </a:p>
          <a:p>
            <a:r>
              <a:rPr lang="en-US" dirty="0"/>
              <a:t>To do this, we use the work of Guyot et al. These authors have derived linear equations to convert survival probabilities (the y-axis) to survival data, and provide an R program to do this. We converted this to an R function, which is easy to do. </a:t>
            </a:r>
          </a:p>
          <a:p>
            <a:endParaRPr lang="en-US" dirty="0"/>
          </a:p>
          <a:p>
            <a:r>
              <a:rPr lang="en-US" dirty="0"/>
              <a:t>When the published survival curves include the number of individuals at risk in the bottom, we can use this information along with the pre-processed data as inputs to the Guyot et al R function. </a:t>
            </a:r>
          </a:p>
          <a:p>
            <a:endParaRPr lang="en-US" dirty="0"/>
          </a:p>
          <a:p>
            <a:r>
              <a:rPr lang="en-US" dirty="0"/>
              <a:t>An R screen shot of the individual level data is shown here (point to the lower right hand side). </a:t>
            </a:r>
          </a:p>
        </p:txBody>
      </p:sp>
      <p:sp>
        <p:nvSpPr>
          <p:cNvPr id="4" name="Slide Number Placeholder 3"/>
          <p:cNvSpPr>
            <a:spLocks noGrp="1"/>
          </p:cNvSpPr>
          <p:nvPr>
            <p:ph type="sldNum" sz="quarter" idx="10"/>
          </p:nvPr>
        </p:nvSpPr>
        <p:spPr/>
        <p:txBody>
          <a:bodyPr/>
          <a:lstStyle/>
          <a:p>
            <a:fld id="{B1E8D2C3-E6D9-4CE9-BE34-BD8E9C47755C}" type="slidenum">
              <a:rPr lang="en-US" smtClean="0"/>
              <a:t>5</a:t>
            </a:fld>
            <a:endParaRPr lang="en-US"/>
          </a:p>
        </p:txBody>
      </p:sp>
    </p:spTree>
    <p:extLst>
      <p:ext uri="{BB962C8B-B14F-4D97-AF65-F5344CB8AC3E}">
        <p14:creationId xmlns:p14="http://schemas.microsoft.com/office/powerpoint/2010/main" val="375551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figures are the published graphs of Larkin et al. The bottom graphs are prepared using the the corresponding digitally extracted data. As we can see, the digital data provide a good approximation to the published data. </a:t>
            </a:r>
          </a:p>
          <a:p>
            <a:endParaRPr lang="en-US" dirty="0"/>
          </a:p>
          <a:p>
            <a:r>
              <a:rPr lang="en-US" dirty="0"/>
              <a:t>Other authors shown in the bottom have also used Guyot et </a:t>
            </a:r>
            <a:r>
              <a:rPr lang="en-US" dirty="0" err="1"/>
              <a:t>al’s</a:t>
            </a:r>
            <a:r>
              <a:rPr lang="en-US" dirty="0"/>
              <a:t> equations to extract data, and found that it gives good approximations. </a:t>
            </a:r>
          </a:p>
          <a:p>
            <a:endParaRPr lang="en-US" dirty="0"/>
          </a:p>
          <a:p>
            <a:r>
              <a:rPr lang="en-US" dirty="0"/>
              <a:t>Note from the figures that the published data gives information up to month 17, while we have only up to months 14 or 15. This is because there are only 1 or 2 people at risk at later times, which impacts how well data can be extracted at these time points. </a:t>
            </a:r>
          </a:p>
          <a:p>
            <a:endParaRPr lang="en-US" dirty="0"/>
          </a:p>
          <a:p>
            <a:r>
              <a:rPr lang="en-US" dirty="0"/>
              <a:t>Nonetheless, this is a good approach to obtain approximate data for use in methodological research. </a:t>
            </a:r>
          </a:p>
        </p:txBody>
      </p:sp>
      <p:sp>
        <p:nvSpPr>
          <p:cNvPr id="4" name="Slide Number Placeholder 3"/>
          <p:cNvSpPr>
            <a:spLocks noGrp="1"/>
          </p:cNvSpPr>
          <p:nvPr>
            <p:ph type="sldNum" sz="quarter" idx="10"/>
          </p:nvPr>
        </p:nvSpPr>
        <p:spPr/>
        <p:txBody>
          <a:bodyPr/>
          <a:lstStyle/>
          <a:p>
            <a:fld id="{B1E8D2C3-E6D9-4CE9-BE34-BD8E9C47755C}" type="slidenum">
              <a:rPr lang="en-US" smtClean="0"/>
              <a:t>6</a:t>
            </a:fld>
            <a:endParaRPr lang="en-US"/>
          </a:p>
        </p:txBody>
      </p:sp>
    </p:spTree>
    <p:extLst>
      <p:ext uri="{BB962C8B-B14F-4D97-AF65-F5344CB8AC3E}">
        <p14:creationId xmlns:p14="http://schemas.microsoft.com/office/powerpoint/2010/main" val="658383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huge and growing body of research about sharing medical data. </a:t>
            </a:r>
          </a:p>
          <a:p>
            <a:endParaRPr lang="en-US" dirty="0"/>
          </a:p>
          <a:p>
            <a:r>
              <a:rPr lang="en-US" dirty="0"/>
              <a:t>What we have done is to obtain a temporary or short-term solution to address our immediate needs while these discussions are underway. </a:t>
            </a:r>
          </a:p>
        </p:txBody>
      </p:sp>
      <p:sp>
        <p:nvSpPr>
          <p:cNvPr id="4" name="Slide Number Placeholder 3"/>
          <p:cNvSpPr>
            <a:spLocks noGrp="1"/>
          </p:cNvSpPr>
          <p:nvPr>
            <p:ph type="sldNum" sz="quarter" idx="10"/>
          </p:nvPr>
        </p:nvSpPr>
        <p:spPr/>
        <p:txBody>
          <a:bodyPr/>
          <a:lstStyle/>
          <a:p>
            <a:fld id="{B1E8D2C3-E6D9-4CE9-BE34-BD8E9C47755C}" type="slidenum">
              <a:rPr lang="en-US" smtClean="0"/>
              <a:t>7</a:t>
            </a:fld>
            <a:endParaRPr lang="en-US"/>
          </a:p>
        </p:txBody>
      </p:sp>
    </p:spTree>
    <p:extLst>
      <p:ext uri="{BB962C8B-B14F-4D97-AF65-F5344CB8AC3E}">
        <p14:creationId xmlns:p14="http://schemas.microsoft.com/office/powerpoint/2010/main" val="2807271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published these digital data extraction method. </a:t>
            </a:r>
          </a:p>
          <a:p>
            <a:endParaRPr lang="en-US" dirty="0"/>
          </a:p>
          <a:p>
            <a:r>
              <a:rPr lang="en-US" dirty="0"/>
              <a:t>The code and the extracted data are available from this web page. </a:t>
            </a:r>
          </a:p>
          <a:p>
            <a:endParaRPr lang="en-US" dirty="0"/>
          </a:p>
          <a:p>
            <a:r>
              <a:rPr lang="en-US"/>
              <a:t>Thank you. </a:t>
            </a:r>
            <a:endParaRPr lang="en-US" dirty="0"/>
          </a:p>
        </p:txBody>
      </p:sp>
      <p:sp>
        <p:nvSpPr>
          <p:cNvPr id="4" name="Slide Number Placeholder 3"/>
          <p:cNvSpPr>
            <a:spLocks noGrp="1"/>
          </p:cNvSpPr>
          <p:nvPr>
            <p:ph type="sldNum" sz="quarter" idx="10"/>
          </p:nvPr>
        </p:nvSpPr>
        <p:spPr/>
        <p:txBody>
          <a:bodyPr/>
          <a:lstStyle/>
          <a:p>
            <a:fld id="{B1E8D2C3-E6D9-4CE9-BE34-BD8E9C47755C}" type="slidenum">
              <a:rPr lang="en-US" smtClean="0"/>
              <a:t>8</a:t>
            </a:fld>
            <a:endParaRPr lang="en-US"/>
          </a:p>
        </p:txBody>
      </p:sp>
    </p:spTree>
    <p:extLst>
      <p:ext uri="{BB962C8B-B14F-4D97-AF65-F5344CB8AC3E}">
        <p14:creationId xmlns:p14="http://schemas.microsoft.com/office/powerpoint/2010/main" val="4274791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71CD31-1567-4172-94BF-62BA44A9420C}"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D3FCF-C3F3-40DA-A305-FDCF9552AB8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71CD31-1567-4172-94BF-62BA44A9420C}"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D3FCF-C3F3-40DA-A305-FDCF9552AB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71CD31-1567-4172-94BF-62BA44A9420C}"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D3FCF-C3F3-40DA-A305-FDCF9552AB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71CD31-1567-4172-94BF-62BA44A9420C}"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D3FCF-C3F3-40DA-A305-FDCF9552AB8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71CD31-1567-4172-94BF-62BA44A9420C}"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D3FCF-C3F3-40DA-A305-FDCF9552AB8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71CD31-1567-4172-94BF-62BA44A9420C}" type="datetimeFigureOut">
              <a:rPr lang="en-US" smtClean="0"/>
              <a:pPr/>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AD3FCF-C3F3-40DA-A305-FDCF9552AB8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71CD31-1567-4172-94BF-62BA44A9420C}" type="datetimeFigureOut">
              <a:rPr lang="en-US" smtClean="0"/>
              <a:pPr/>
              <a:t>6/12/2018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AD3FCF-C3F3-40DA-A305-FDCF9552AB8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71CD31-1567-4172-94BF-62BA44A9420C}" type="datetimeFigureOut">
              <a:rPr lang="en-US" smtClean="0"/>
              <a:pPr/>
              <a:t>6/12/2018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AD3FCF-C3F3-40DA-A305-FDCF9552AB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71CD31-1567-4172-94BF-62BA44A9420C}" type="datetimeFigureOut">
              <a:rPr lang="en-US" smtClean="0"/>
              <a:pPr/>
              <a:t>6/12/2018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AD3FCF-C3F3-40DA-A305-FDCF9552AB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71CD31-1567-4172-94BF-62BA44A9420C}" type="datetimeFigureOut">
              <a:rPr lang="en-US" smtClean="0"/>
              <a:pPr/>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AD3FCF-C3F3-40DA-A305-FDCF9552AB8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71CD31-1567-4172-94BF-62BA44A9420C}" type="datetimeFigureOut">
              <a:rPr lang="en-US" smtClean="0"/>
              <a:pPr/>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AD3FCF-C3F3-40DA-A305-FDCF9552AB8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1CD31-1567-4172-94BF-62BA44A9420C}" type="datetimeFigureOut">
              <a:rPr lang="en-US" smtClean="0"/>
              <a:pPr/>
              <a:t>6/12/2018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D3FCF-C3F3-40DA-A305-FDCF9552AB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tagopj@mskcc.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hyperlink" Target="https://www.adobe.com/products/illustrator.html" TargetMode="External"/><Relationship Id="rId3" Type="http://schemas.openxmlformats.org/officeDocument/2006/relationships/image" Target="../media/image3.pn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10" Type="http://schemas.openxmlformats.org/officeDocument/2006/relationships/image" Target="../media/image13.emf"/><Relationship Id="rId4" Type="http://schemas.openxmlformats.org/officeDocument/2006/relationships/image" Target="../media/image8.png"/><Relationship Id="rId9"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hyperlink" Target="https://www.digitizeit.de/"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2.png"/><Relationship Id="rId7" Type="http://schemas.openxmlformats.org/officeDocument/2006/relationships/image" Target="../media/image20.emf"/><Relationship Id="rId12" Type="http://schemas.openxmlformats.org/officeDocument/2006/relationships/image" Target="../media/image25.em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emf"/><Relationship Id="rId5" Type="http://schemas.openxmlformats.org/officeDocument/2006/relationships/image" Target="../media/image1.png"/><Relationship Id="rId10" Type="http://schemas.openxmlformats.org/officeDocument/2006/relationships/image" Target="../media/image23.emf"/><Relationship Id="rId4" Type="http://schemas.openxmlformats.org/officeDocument/2006/relationships/image" Target="../media/image18.png"/><Relationship Id="rId9" Type="http://schemas.openxmlformats.org/officeDocument/2006/relationships/image" Target="../media/image22.emf"/></Relationships>
</file>

<file path=ppt/slides/_rels/slide7.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30.e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 Id="rId9" Type="http://schemas.openxmlformats.org/officeDocument/2006/relationships/image" Target="../media/image32.emf"/></Relationships>
</file>

<file path=ppt/slides/_rels/slide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www.mskcc.org/departments/epidemiology-biostatistics/biostatistics/data-brief-full-data-s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437" y="76200"/>
            <a:ext cx="8801100" cy="762000"/>
          </a:xfrm>
        </p:spPr>
        <p:txBody>
          <a:bodyPr>
            <a:normAutofit/>
          </a:bodyPr>
          <a:lstStyle/>
          <a:p>
            <a:pPr algn="l"/>
            <a:r>
              <a:rPr lang="en-US" sz="3200" dirty="0">
                <a:latin typeface="Georgia" panose="02040502050405020303" pitchFamily="18" charset="0"/>
              </a:rPr>
              <a:t>Digital Data Extraction Using R &amp; Other Tools</a:t>
            </a:r>
          </a:p>
        </p:txBody>
      </p:sp>
      <p:sp>
        <p:nvSpPr>
          <p:cNvPr id="3" name="Rectangle 2">
            <a:extLst>
              <a:ext uri="{FF2B5EF4-FFF2-40B4-BE49-F238E27FC236}">
                <a16:creationId xmlns:a16="http://schemas.microsoft.com/office/drawing/2014/main" id="{62E8B99F-4F9D-450F-A32C-58C949870AE1}"/>
              </a:ext>
            </a:extLst>
          </p:cNvPr>
          <p:cNvSpPr/>
          <p:nvPr/>
        </p:nvSpPr>
        <p:spPr>
          <a:xfrm>
            <a:off x="152400" y="4343400"/>
            <a:ext cx="8686800" cy="2362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Georgia" panose="02040502050405020303" pitchFamily="18" charset="0"/>
              </a:rPr>
              <a:t>Jaya M. Satagopan</a:t>
            </a:r>
          </a:p>
          <a:p>
            <a:r>
              <a:rPr lang="en-US" sz="2400" dirty="0">
                <a:solidFill>
                  <a:schemeClr val="tx1"/>
                </a:solidFill>
                <a:latin typeface="Georgia" panose="02040502050405020303" pitchFamily="18" charset="0"/>
              </a:rPr>
              <a:t>Attending Biostatistician</a:t>
            </a:r>
          </a:p>
          <a:p>
            <a:r>
              <a:rPr lang="en-US" sz="2400" dirty="0">
                <a:solidFill>
                  <a:schemeClr val="tx1"/>
                </a:solidFill>
                <a:latin typeface="Georgia" panose="02040502050405020303" pitchFamily="18" charset="0"/>
              </a:rPr>
              <a:t>Memorial Sloan Kettering Cancer Center</a:t>
            </a:r>
          </a:p>
          <a:p>
            <a:endParaRPr lang="en-US" sz="2400" dirty="0">
              <a:solidFill>
                <a:schemeClr val="tx1"/>
              </a:solidFill>
              <a:latin typeface="Georgia" panose="02040502050405020303" pitchFamily="18" charset="0"/>
            </a:endParaRPr>
          </a:p>
          <a:p>
            <a:r>
              <a:rPr lang="en-US" sz="2400" dirty="0">
                <a:solidFill>
                  <a:schemeClr val="tx1"/>
                </a:solidFill>
                <a:latin typeface="Georgia" panose="02040502050405020303" pitchFamily="18" charset="0"/>
              </a:rPr>
              <a:t>@satagopj	</a:t>
            </a:r>
            <a:r>
              <a:rPr lang="en-US" sz="2400" dirty="0">
                <a:solidFill>
                  <a:schemeClr val="tx1"/>
                </a:solidFill>
                <a:latin typeface="Georgia" panose="02040502050405020303" pitchFamily="18" charset="0"/>
                <a:hlinkClick r:id="rId3"/>
              </a:rPr>
              <a:t>satagopj@mskcc.org</a:t>
            </a:r>
            <a:endParaRPr lang="en-US" sz="2400" dirty="0">
              <a:solidFill>
                <a:schemeClr val="tx1"/>
              </a:solidFill>
              <a:latin typeface="Georgia" panose="02040502050405020303" pitchFamily="18" charset="0"/>
            </a:endParaRPr>
          </a:p>
        </p:txBody>
      </p:sp>
      <p:pic>
        <p:nvPicPr>
          <p:cNvPr id="9" name="Picture 6">
            <a:extLst>
              <a:ext uri="{FF2B5EF4-FFF2-40B4-BE49-F238E27FC236}">
                <a16:creationId xmlns:a16="http://schemas.microsoft.com/office/drawing/2014/main" id="{D5172E6D-A33F-4A31-B502-394A3FFECC26}"/>
              </a:ext>
            </a:extLst>
          </p:cNvPr>
          <p:cNvPicPr>
            <a:picLocks noChangeAspect="1" noChangeArrowheads="1"/>
          </p:cNvPicPr>
          <p:nvPr/>
        </p:nvPicPr>
        <p:blipFill rotWithShape="1">
          <a:blip r:embed="rId4" cstate="print"/>
          <a:srcRect t="7982"/>
          <a:stretch/>
        </p:blipFill>
        <p:spPr bwMode="auto">
          <a:xfrm>
            <a:off x="228600" y="1900687"/>
            <a:ext cx="4267200" cy="1756913"/>
          </a:xfrm>
          <a:prstGeom prst="rect">
            <a:avLst/>
          </a:prstGeom>
          <a:noFill/>
          <a:ln w="9525">
            <a:solidFill>
              <a:schemeClr val="tx1"/>
            </a:solidFill>
            <a:miter lim="800000"/>
            <a:headEnd/>
            <a:tailEnd/>
          </a:ln>
        </p:spPr>
      </p:pic>
      <p:pic>
        <p:nvPicPr>
          <p:cNvPr id="10" name="Picture 4">
            <a:extLst>
              <a:ext uri="{FF2B5EF4-FFF2-40B4-BE49-F238E27FC236}">
                <a16:creationId xmlns:a16="http://schemas.microsoft.com/office/drawing/2014/main" id="{99FEB161-037D-4939-BE4D-E1AFA658AA47}"/>
              </a:ext>
            </a:extLst>
          </p:cNvPr>
          <p:cNvPicPr>
            <a:picLocks noChangeAspect="1" noChangeArrowheads="1"/>
          </p:cNvPicPr>
          <p:nvPr/>
        </p:nvPicPr>
        <p:blipFill rotWithShape="1">
          <a:blip r:embed="rId5" cstate="print"/>
          <a:srcRect t="12519" b="14653"/>
          <a:stretch/>
        </p:blipFill>
        <p:spPr bwMode="auto">
          <a:xfrm>
            <a:off x="5257800" y="1900687"/>
            <a:ext cx="3733800" cy="1756913"/>
          </a:xfrm>
          <a:prstGeom prst="rect">
            <a:avLst/>
          </a:prstGeom>
          <a:noFill/>
          <a:ln w="9525">
            <a:solidFill>
              <a:schemeClr val="tx1"/>
            </a:solidFill>
            <a:miter lim="800000"/>
            <a:headEnd/>
            <a:tailEnd/>
          </a:ln>
        </p:spPr>
      </p:pic>
      <p:cxnSp>
        <p:nvCxnSpPr>
          <p:cNvPr id="5" name="Straight Arrow Connector 4">
            <a:extLst>
              <a:ext uri="{FF2B5EF4-FFF2-40B4-BE49-F238E27FC236}">
                <a16:creationId xmlns:a16="http://schemas.microsoft.com/office/drawing/2014/main" id="{50B9ED6A-CCFE-4A83-8275-5FE532EE55F6}"/>
              </a:ext>
            </a:extLst>
          </p:cNvPr>
          <p:cNvCxnSpPr/>
          <p:nvPr/>
        </p:nvCxnSpPr>
        <p:spPr>
          <a:xfrm>
            <a:off x="4572000" y="2743200"/>
            <a:ext cx="609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2FC4B89-7D0D-49D3-AAA1-7A40EC5B1956}"/>
              </a:ext>
            </a:extLst>
          </p:cNvPr>
          <p:cNvGrpSpPr/>
          <p:nvPr/>
        </p:nvGrpSpPr>
        <p:grpSpPr>
          <a:xfrm>
            <a:off x="685800" y="2050345"/>
            <a:ext cx="7772400" cy="2438400"/>
            <a:chOff x="685800" y="2743200"/>
            <a:chExt cx="7772400" cy="2438400"/>
          </a:xfrm>
        </p:grpSpPr>
        <p:pic>
          <p:nvPicPr>
            <p:cNvPr id="4" name="Picture 3">
              <a:extLst>
                <a:ext uri="{FF2B5EF4-FFF2-40B4-BE49-F238E27FC236}">
                  <a16:creationId xmlns:a16="http://schemas.microsoft.com/office/drawing/2014/main" id="{F54888E8-CBB9-4042-BA73-A04E65728FE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743200"/>
              <a:ext cx="2133600" cy="1905000"/>
            </a:xfrm>
            <a:prstGeom prst="rect">
              <a:avLst/>
            </a:prstGeom>
            <a:noFill/>
            <a:ln>
              <a:noFill/>
            </a:ln>
          </p:spPr>
        </p:pic>
        <p:pic>
          <p:nvPicPr>
            <p:cNvPr id="6" name="Picture 5">
              <a:extLst>
                <a:ext uri="{FF2B5EF4-FFF2-40B4-BE49-F238E27FC236}">
                  <a16:creationId xmlns:a16="http://schemas.microsoft.com/office/drawing/2014/main" id="{0BAC2FF1-2CF9-4922-9043-3A2097DC784A}"/>
                </a:ext>
              </a:extLst>
            </p:cNvPr>
            <p:cNvPicPr/>
            <p:nvPr/>
          </p:nvPicPr>
          <p:blipFill rotWithShape="1">
            <a:blip r:embed="rId4" cstate="print">
              <a:extLst>
                <a:ext uri="{28A0092B-C50C-407E-A947-70E740481C1C}">
                  <a14:useLocalDpi xmlns:a14="http://schemas.microsoft.com/office/drawing/2010/main" val="0"/>
                </a:ext>
              </a:extLst>
            </a:blip>
            <a:srcRect l="22223" t="24000" r="25925" b="28000"/>
            <a:stretch/>
          </p:blipFill>
          <p:spPr bwMode="auto">
            <a:xfrm>
              <a:off x="6477000" y="2743200"/>
              <a:ext cx="1981200" cy="1752600"/>
            </a:xfrm>
            <a:prstGeom prst="rect">
              <a:avLst/>
            </a:prstGeom>
            <a:noFill/>
            <a:ln>
              <a:noFill/>
            </a:ln>
          </p:spPr>
        </p:pic>
        <p:grpSp>
          <p:nvGrpSpPr>
            <p:cNvPr id="11" name="Group 10">
              <a:extLst>
                <a:ext uri="{FF2B5EF4-FFF2-40B4-BE49-F238E27FC236}">
                  <a16:creationId xmlns:a16="http://schemas.microsoft.com/office/drawing/2014/main" id="{347DBC17-A848-415B-A568-86D1C545DF9E}"/>
                </a:ext>
              </a:extLst>
            </p:cNvPr>
            <p:cNvGrpSpPr/>
            <p:nvPr/>
          </p:nvGrpSpPr>
          <p:grpSpPr>
            <a:xfrm>
              <a:off x="3657600" y="2743200"/>
              <a:ext cx="1981200" cy="2438400"/>
              <a:chOff x="3657600" y="2743200"/>
              <a:chExt cx="1981200" cy="2438400"/>
            </a:xfrm>
          </p:grpSpPr>
          <p:pic>
            <p:nvPicPr>
              <p:cNvPr id="5" name="Picture 4">
                <a:extLst>
                  <a:ext uri="{FF2B5EF4-FFF2-40B4-BE49-F238E27FC236}">
                    <a16:creationId xmlns:a16="http://schemas.microsoft.com/office/drawing/2014/main" id="{8E4A7A86-4F80-4903-BBB5-44F205A61C1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7600" y="2743200"/>
                <a:ext cx="1981200" cy="1752600"/>
              </a:xfrm>
              <a:prstGeom prst="rect">
                <a:avLst/>
              </a:prstGeom>
              <a:noFill/>
              <a:ln>
                <a:solidFill>
                  <a:schemeClr val="tx1"/>
                </a:solidFill>
              </a:ln>
            </p:spPr>
          </p:pic>
          <p:sp>
            <p:nvSpPr>
              <p:cNvPr id="7" name="Rectangle 6">
                <a:extLst>
                  <a:ext uri="{FF2B5EF4-FFF2-40B4-BE49-F238E27FC236}">
                    <a16:creationId xmlns:a16="http://schemas.microsoft.com/office/drawing/2014/main" id="{16D9496E-B895-49D5-AE07-53F080B6333D}"/>
                  </a:ext>
                </a:extLst>
              </p:cNvPr>
              <p:cNvSpPr/>
              <p:nvPr/>
            </p:nvSpPr>
            <p:spPr>
              <a:xfrm>
                <a:off x="3810000" y="4267200"/>
                <a:ext cx="1676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Georgia" panose="02040502050405020303" pitchFamily="18" charset="0"/>
                  </a:rPr>
                  <a:t>DigitizeIt</a:t>
                </a:r>
                <a:endParaRPr lang="en-US" sz="2400" dirty="0">
                  <a:solidFill>
                    <a:schemeClr val="tx1"/>
                  </a:solidFill>
                  <a:latin typeface="Georgia" panose="02040502050405020303" pitchFamily="18" charset="0"/>
                </a:endParaRPr>
              </a:p>
            </p:txBody>
          </p:sp>
        </p:grpSp>
        <p:sp>
          <p:nvSpPr>
            <p:cNvPr id="8" name="TextBox 7">
              <a:extLst>
                <a:ext uri="{FF2B5EF4-FFF2-40B4-BE49-F238E27FC236}">
                  <a16:creationId xmlns:a16="http://schemas.microsoft.com/office/drawing/2014/main" id="{8FFD1127-C665-48BB-A428-8B71258C2E1C}"/>
                </a:ext>
              </a:extLst>
            </p:cNvPr>
            <p:cNvSpPr txBox="1"/>
            <p:nvPr/>
          </p:nvSpPr>
          <p:spPr>
            <a:xfrm>
              <a:off x="2895600" y="3276600"/>
              <a:ext cx="514885" cy="707886"/>
            </a:xfrm>
            <a:prstGeom prst="rect">
              <a:avLst/>
            </a:prstGeom>
            <a:noFill/>
          </p:spPr>
          <p:txBody>
            <a:bodyPr wrap="none" rtlCol="0">
              <a:spAutoFit/>
            </a:bodyPr>
            <a:lstStyle/>
            <a:p>
              <a:r>
                <a:rPr lang="en-US" sz="4000" dirty="0">
                  <a:latin typeface="Georgia" panose="02040502050405020303" pitchFamily="18" charset="0"/>
                </a:rPr>
                <a:t>+</a:t>
              </a:r>
            </a:p>
          </p:txBody>
        </p:sp>
        <p:sp>
          <p:nvSpPr>
            <p:cNvPr id="9" name="TextBox 8">
              <a:extLst>
                <a:ext uri="{FF2B5EF4-FFF2-40B4-BE49-F238E27FC236}">
                  <a16:creationId xmlns:a16="http://schemas.microsoft.com/office/drawing/2014/main" id="{60696A41-61A2-4868-B87F-B1ABE73ACA67}"/>
                </a:ext>
              </a:extLst>
            </p:cNvPr>
            <p:cNvSpPr txBox="1"/>
            <p:nvPr/>
          </p:nvSpPr>
          <p:spPr>
            <a:xfrm>
              <a:off x="5962115" y="3254514"/>
              <a:ext cx="514885" cy="707886"/>
            </a:xfrm>
            <a:prstGeom prst="rect">
              <a:avLst/>
            </a:prstGeom>
            <a:noFill/>
          </p:spPr>
          <p:txBody>
            <a:bodyPr wrap="none" rtlCol="0">
              <a:spAutoFit/>
            </a:bodyPr>
            <a:lstStyle/>
            <a:p>
              <a:r>
                <a:rPr lang="en-US" sz="4000" dirty="0">
                  <a:latin typeface="Georgia" panose="02040502050405020303" pitchFamily="18" charset="0"/>
                </a:rPr>
                <a:t>+</a:t>
              </a:r>
            </a:p>
          </p:txBody>
        </p:sp>
      </p:grpSp>
      <p:sp>
        <p:nvSpPr>
          <p:cNvPr id="10" name="Title 1">
            <a:extLst>
              <a:ext uri="{FF2B5EF4-FFF2-40B4-BE49-F238E27FC236}">
                <a16:creationId xmlns:a16="http://schemas.microsoft.com/office/drawing/2014/main" id="{E7302102-684B-40B4-8CA4-6E9DB04DC6C0}"/>
              </a:ext>
            </a:extLst>
          </p:cNvPr>
          <p:cNvSpPr txBox="1">
            <a:spLocks/>
          </p:cNvSpPr>
          <p:nvPr/>
        </p:nvSpPr>
        <p:spPr>
          <a:xfrm>
            <a:off x="304800" y="89517"/>
            <a:ext cx="7924800" cy="10668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latin typeface="Georgia" panose="02040502050405020303" pitchFamily="18" charset="0"/>
              </a:rPr>
              <a:t>Combine the strengths of 3 tools and collaboration</a:t>
            </a:r>
          </a:p>
        </p:txBody>
      </p:sp>
      <p:pic>
        <p:nvPicPr>
          <p:cNvPr id="13" name="Picture 12">
            <a:extLst>
              <a:ext uri="{FF2B5EF4-FFF2-40B4-BE49-F238E27FC236}">
                <a16:creationId xmlns:a16="http://schemas.microsoft.com/office/drawing/2014/main" id="{FE210479-1A0A-4628-9A3F-DBA0B4E3C6D0}"/>
              </a:ext>
            </a:extLst>
          </p:cNvPr>
          <p:cNvPicPr>
            <a:picLocks noChangeAspect="1"/>
          </p:cNvPicPr>
          <p:nvPr/>
        </p:nvPicPr>
        <p:blipFill>
          <a:blip r:embed="rId6" cstate="print"/>
          <a:stretch>
            <a:fillRect/>
          </a:stretch>
        </p:blipFill>
        <p:spPr>
          <a:xfrm>
            <a:off x="3048000" y="4815631"/>
            <a:ext cx="990600" cy="1228918"/>
          </a:xfrm>
          <a:prstGeom prst="rect">
            <a:avLst/>
          </a:prstGeom>
        </p:spPr>
      </p:pic>
      <p:pic>
        <p:nvPicPr>
          <p:cNvPr id="14" name="Picture 13">
            <a:extLst>
              <a:ext uri="{FF2B5EF4-FFF2-40B4-BE49-F238E27FC236}">
                <a16:creationId xmlns:a16="http://schemas.microsoft.com/office/drawing/2014/main" id="{95B5233D-FAE5-4BBF-9A68-07727CEFE4BF}"/>
              </a:ext>
            </a:extLst>
          </p:cNvPr>
          <p:cNvPicPr>
            <a:picLocks noChangeAspect="1"/>
          </p:cNvPicPr>
          <p:nvPr/>
        </p:nvPicPr>
        <p:blipFill>
          <a:blip r:embed="rId7" cstate="print"/>
          <a:stretch>
            <a:fillRect/>
          </a:stretch>
        </p:blipFill>
        <p:spPr>
          <a:xfrm>
            <a:off x="4762500" y="4815631"/>
            <a:ext cx="1752600" cy="1166276"/>
          </a:xfrm>
          <a:prstGeom prst="rect">
            <a:avLst/>
          </a:prstGeom>
        </p:spPr>
      </p:pic>
      <p:sp>
        <p:nvSpPr>
          <p:cNvPr id="16" name="Rectangle 15">
            <a:extLst>
              <a:ext uri="{FF2B5EF4-FFF2-40B4-BE49-F238E27FC236}">
                <a16:creationId xmlns:a16="http://schemas.microsoft.com/office/drawing/2014/main" id="{DC4FEC57-E077-4DA6-AC31-3B2D5BCD64AC}"/>
              </a:ext>
            </a:extLst>
          </p:cNvPr>
          <p:cNvSpPr/>
          <p:nvPr/>
        </p:nvSpPr>
        <p:spPr>
          <a:xfrm>
            <a:off x="2667000" y="5715000"/>
            <a:ext cx="1676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eorgia" panose="02040502050405020303" pitchFamily="18" charset="0"/>
              </a:rPr>
              <a:t>Joey Kanik</a:t>
            </a:r>
          </a:p>
        </p:txBody>
      </p:sp>
      <p:sp>
        <p:nvSpPr>
          <p:cNvPr id="17" name="Rectangle 16">
            <a:extLst>
              <a:ext uri="{FF2B5EF4-FFF2-40B4-BE49-F238E27FC236}">
                <a16:creationId xmlns:a16="http://schemas.microsoft.com/office/drawing/2014/main" id="{6DA1D08D-3534-4ABD-B979-5D048F186622}"/>
              </a:ext>
            </a:extLst>
          </p:cNvPr>
          <p:cNvSpPr/>
          <p:nvPr/>
        </p:nvSpPr>
        <p:spPr>
          <a:xfrm>
            <a:off x="4495800" y="5715000"/>
            <a:ext cx="2286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eorgia" panose="02040502050405020303" pitchFamily="18" charset="0"/>
              </a:rPr>
              <a:t>Alexia Iasonos</a:t>
            </a:r>
          </a:p>
        </p:txBody>
      </p:sp>
    </p:spTree>
    <p:extLst>
      <p:ext uri="{BB962C8B-B14F-4D97-AF65-F5344CB8AC3E}">
        <p14:creationId xmlns:p14="http://schemas.microsoft.com/office/powerpoint/2010/main" val="174720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3352800"/>
            <a:ext cx="1676400" cy="1447470"/>
          </a:xfrm>
          <a:prstGeom prst="rect">
            <a:avLst/>
          </a:prstGeom>
          <a:noFill/>
          <a:ln>
            <a:noFill/>
          </a:ln>
        </p:spPr>
      </p:pic>
      <p:pic>
        <p:nvPicPr>
          <p:cNvPr id="4099" name="Picture 3"/>
          <p:cNvPicPr>
            <a:picLocks noChangeAspect="1" noChangeArrowheads="1"/>
          </p:cNvPicPr>
          <p:nvPr/>
        </p:nvPicPr>
        <p:blipFill>
          <a:blip r:embed="rId4" cstate="print"/>
          <a:srcRect/>
          <a:stretch>
            <a:fillRect/>
          </a:stretch>
        </p:blipFill>
        <p:spPr bwMode="auto">
          <a:xfrm>
            <a:off x="460199" y="1295400"/>
            <a:ext cx="4066487" cy="1809750"/>
          </a:xfrm>
          <a:prstGeom prst="rect">
            <a:avLst/>
          </a:prstGeom>
          <a:noFill/>
          <a:ln w="9525">
            <a:solidFill>
              <a:schemeClr val="tx1"/>
            </a:solidFill>
            <a:miter lim="800000"/>
            <a:headEnd/>
            <a:tailEnd/>
          </a:ln>
        </p:spPr>
      </p:pic>
      <p:grpSp>
        <p:nvGrpSpPr>
          <p:cNvPr id="4" name="Group 3">
            <a:extLst>
              <a:ext uri="{FF2B5EF4-FFF2-40B4-BE49-F238E27FC236}">
                <a16:creationId xmlns:a16="http://schemas.microsoft.com/office/drawing/2014/main" id="{6A649A9E-0212-4304-A6D0-4DB9C6438C26}"/>
              </a:ext>
            </a:extLst>
          </p:cNvPr>
          <p:cNvGrpSpPr/>
          <p:nvPr/>
        </p:nvGrpSpPr>
        <p:grpSpPr>
          <a:xfrm>
            <a:off x="5105400" y="838200"/>
            <a:ext cx="3886201" cy="5791200"/>
            <a:chOff x="4876799" y="152400"/>
            <a:chExt cx="3886201" cy="6400800"/>
          </a:xfrm>
        </p:grpSpPr>
        <p:pic>
          <p:nvPicPr>
            <p:cNvPr id="4098" name="Picture 2" descr="H:\Biostatistics\Christine_Jaya_Alexia\MEASURES-SIMULATION-PAPER\DATA-EXTRACTION-DIGITIZE\figures-for-data-extraction-from-joey\pd-l1-positive-nivo.jpg"/>
            <p:cNvPicPr>
              <a:picLocks noChangeAspect="1" noChangeArrowheads="1"/>
            </p:cNvPicPr>
            <p:nvPr/>
          </p:nvPicPr>
          <p:blipFill>
            <a:blip r:embed="rId5" cstate="print"/>
            <a:srcRect/>
            <a:stretch>
              <a:fillRect/>
            </a:stretch>
          </p:blipFill>
          <p:spPr bwMode="auto">
            <a:xfrm>
              <a:off x="4953000" y="2282628"/>
              <a:ext cx="3733800" cy="2289372"/>
            </a:xfrm>
            <a:prstGeom prst="rect">
              <a:avLst/>
            </a:prstGeom>
            <a:noFill/>
          </p:spPr>
        </p:pic>
        <p:pic>
          <p:nvPicPr>
            <p:cNvPr id="4100" name="Picture 4" descr="H:\Biostatistics\Christine_Jaya_Alexia\MEASURES-SIMULATION-PAPER\DATA-EXTRACTION-DIGITIZE\figures-for-data-extraction-from-joey\pd-l1-positive-combo.jpg"/>
            <p:cNvPicPr>
              <a:picLocks noChangeAspect="1" noChangeArrowheads="1"/>
            </p:cNvPicPr>
            <p:nvPr/>
          </p:nvPicPr>
          <p:blipFill>
            <a:blip r:embed="rId6" cstate="print"/>
            <a:srcRect/>
            <a:stretch>
              <a:fillRect/>
            </a:stretch>
          </p:blipFill>
          <p:spPr bwMode="auto">
            <a:xfrm>
              <a:off x="4876799" y="152400"/>
              <a:ext cx="3852577" cy="2362200"/>
            </a:xfrm>
            <a:prstGeom prst="rect">
              <a:avLst/>
            </a:prstGeom>
            <a:noFill/>
          </p:spPr>
        </p:pic>
        <p:pic>
          <p:nvPicPr>
            <p:cNvPr id="4101" name="Picture 5" descr="H:\Biostatistics\Christine_Jaya_Alexia\MEASURES-SIMULATION-PAPER\DATA-EXTRACTION-DIGITIZE\figures-for-data-extraction-from-joey\pd-l1-positive-ipi.jpg"/>
            <p:cNvPicPr>
              <a:picLocks noChangeAspect="1" noChangeArrowheads="1"/>
            </p:cNvPicPr>
            <p:nvPr/>
          </p:nvPicPr>
          <p:blipFill>
            <a:blip r:embed="rId7" cstate="print"/>
            <a:srcRect/>
            <a:stretch>
              <a:fillRect/>
            </a:stretch>
          </p:blipFill>
          <p:spPr bwMode="auto">
            <a:xfrm>
              <a:off x="4944081" y="4211638"/>
              <a:ext cx="3818919" cy="2341562"/>
            </a:xfrm>
            <a:prstGeom prst="rect">
              <a:avLst/>
            </a:prstGeom>
            <a:noFill/>
          </p:spPr>
        </p:pic>
      </p:grpSp>
      <p:sp>
        <p:nvSpPr>
          <p:cNvPr id="10" name="Title 1">
            <a:extLst>
              <a:ext uri="{FF2B5EF4-FFF2-40B4-BE49-F238E27FC236}">
                <a16:creationId xmlns:a16="http://schemas.microsoft.com/office/drawing/2014/main" id="{B0FE6437-59C9-4E12-AAFC-888F25D63333}"/>
              </a:ext>
            </a:extLst>
          </p:cNvPr>
          <p:cNvSpPr txBox="1">
            <a:spLocks/>
          </p:cNvSpPr>
          <p:nvPr/>
        </p:nvSpPr>
        <p:spPr>
          <a:xfrm>
            <a:off x="240437" y="76200"/>
            <a:ext cx="8801100" cy="10668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latin typeface="Georgia" panose="02040502050405020303" pitchFamily="18" charset="0"/>
              </a:rPr>
              <a:t>Step 1: Extract individual lines from published figure</a:t>
            </a:r>
          </a:p>
        </p:txBody>
      </p:sp>
      <p:sp>
        <p:nvSpPr>
          <p:cNvPr id="5" name="Rectangle 4">
            <a:extLst>
              <a:ext uri="{FF2B5EF4-FFF2-40B4-BE49-F238E27FC236}">
                <a16:creationId xmlns:a16="http://schemas.microsoft.com/office/drawing/2014/main" id="{F75A2098-7E3C-44E9-8AB0-F0DFF69A34F7}"/>
              </a:ext>
            </a:extLst>
          </p:cNvPr>
          <p:cNvSpPr/>
          <p:nvPr/>
        </p:nvSpPr>
        <p:spPr>
          <a:xfrm>
            <a:off x="381000" y="4646381"/>
            <a:ext cx="4295087" cy="307777"/>
          </a:xfrm>
          <a:prstGeom prst="rect">
            <a:avLst/>
          </a:prstGeom>
        </p:spPr>
        <p:txBody>
          <a:bodyPr wrap="square">
            <a:spAutoFit/>
          </a:bodyPr>
          <a:lstStyle/>
          <a:p>
            <a:r>
              <a:rPr lang="en-US" sz="1400" dirty="0">
                <a:latin typeface="Georgia" panose="02040502050405020303" pitchFamily="18" charset="0"/>
                <a:hlinkClick r:id="rId8"/>
              </a:rPr>
              <a:t>https://www.adobe.com/products/illustrator.html</a:t>
            </a:r>
            <a:r>
              <a:rPr lang="en-US" sz="1400" dirty="0">
                <a:latin typeface="Georgia" panose="02040502050405020303" pitchFamily="18" charset="0"/>
              </a:rPr>
              <a:t> </a:t>
            </a:r>
          </a:p>
        </p:txBody>
      </p:sp>
      <p:grpSp>
        <p:nvGrpSpPr>
          <p:cNvPr id="8" name="Group 7">
            <a:extLst>
              <a:ext uri="{FF2B5EF4-FFF2-40B4-BE49-F238E27FC236}">
                <a16:creationId xmlns:a16="http://schemas.microsoft.com/office/drawing/2014/main" id="{8D53C0CF-0FE3-47C9-A52B-C499BD41D538}"/>
              </a:ext>
            </a:extLst>
          </p:cNvPr>
          <p:cNvGrpSpPr/>
          <p:nvPr/>
        </p:nvGrpSpPr>
        <p:grpSpPr>
          <a:xfrm>
            <a:off x="146958" y="5282482"/>
            <a:ext cx="4494029" cy="1176291"/>
            <a:chOff x="32657" y="5266439"/>
            <a:chExt cx="3167743" cy="1063328"/>
          </a:xfrm>
        </p:grpSpPr>
        <p:pic>
          <p:nvPicPr>
            <p:cNvPr id="3" name="Picture 2">
              <a:extLst>
                <a:ext uri="{FF2B5EF4-FFF2-40B4-BE49-F238E27FC236}">
                  <a16:creationId xmlns:a16="http://schemas.microsoft.com/office/drawing/2014/main" id="{48869B52-3E42-464B-A493-58633DE9CFE8}"/>
                </a:ext>
              </a:extLst>
            </p:cNvPr>
            <p:cNvPicPr>
              <a:picLocks noChangeAspect="1"/>
            </p:cNvPicPr>
            <p:nvPr/>
          </p:nvPicPr>
          <p:blipFill>
            <a:blip r:embed="rId9">
              <a:duotone>
                <a:prstClr val="black"/>
                <a:schemeClr val="accent1">
                  <a:tint val="45000"/>
                  <a:satMod val="400000"/>
                </a:schemeClr>
              </a:duotone>
            </a:blip>
            <a:stretch>
              <a:fillRect/>
            </a:stretch>
          </p:blipFill>
          <p:spPr>
            <a:xfrm>
              <a:off x="32657" y="5266439"/>
              <a:ext cx="3167743" cy="747953"/>
            </a:xfrm>
            <a:prstGeom prst="rect">
              <a:avLst/>
            </a:prstGeom>
          </p:spPr>
        </p:pic>
        <p:pic>
          <p:nvPicPr>
            <p:cNvPr id="6" name="Picture 5">
              <a:extLst>
                <a:ext uri="{FF2B5EF4-FFF2-40B4-BE49-F238E27FC236}">
                  <a16:creationId xmlns:a16="http://schemas.microsoft.com/office/drawing/2014/main" id="{DB356C00-210E-454D-86ED-DFC8AE9615AB}"/>
                </a:ext>
              </a:extLst>
            </p:cNvPr>
            <p:cNvPicPr>
              <a:picLocks noChangeAspect="1"/>
            </p:cNvPicPr>
            <p:nvPr/>
          </p:nvPicPr>
          <p:blipFill>
            <a:blip r:embed="rId10">
              <a:duotone>
                <a:prstClr val="black"/>
                <a:schemeClr val="accent1">
                  <a:tint val="45000"/>
                  <a:satMod val="400000"/>
                </a:schemeClr>
              </a:duotone>
            </a:blip>
            <a:stretch>
              <a:fillRect/>
            </a:stretch>
          </p:blipFill>
          <p:spPr>
            <a:xfrm>
              <a:off x="258665" y="6047493"/>
              <a:ext cx="2347363" cy="282274"/>
            </a:xfrm>
            <a:prstGeom prst="rect">
              <a:avLst/>
            </a:prstGeom>
          </p:spPr>
        </p:pic>
      </p:grpSp>
      <p:sp>
        <p:nvSpPr>
          <p:cNvPr id="9" name="Rectangle 8">
            <a:extLst>
              <a:ext uri="{FF2B5EF4-FFF2-40B4-BE49-F238E27FC236}">
                <a16:creationId xmlns:a16="http://schemas.microsoft.com/office/drawing/2014/main" id="{9DE9DD1F-B323-4F63-8CE1-7E68891F5021}"/>
              </a:ext>
            </a:extLst>
          </p:cNvPr>
          <p:cNvSpPr/>
          <p:nvPr/>
        </p:nvSpPr>
        <p:spPr>
          <a:xfrm>
            <a:off x="76200" y="5239411"/>
            <a:ext cx="4599887" cy="131378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344380" y="838200"/>
            <a:ext cx="6703158" cy="4055428"/>
          </a:xfrm>
          <a:prstGeom prst="rect">
            <a:avLst/>
          </a:prstGeom>
          <a:noFill/>
          <a:ln w="9525">
            <a:solidFill>
              <a:schemeClr val="tx1"/>
            </a:solidFill>
            <a:miter lim="800000"/>
            <a:headEnd/>
            <a:tailEnd/>
          </a:ln>
        </p:spPr>
      </p:pic>
      <p:pic>
        <p:nvPicPr>
          <p:cNvPr id="4" name="Picture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436" y="5572036"/>
            <a:ext cx="1676400" cy="1039724"/>
          </a:xfrm>
          <a:prstGeom prst="rect">
            <a:avLst/>
          </a:prstGeom>
          <a:noFill/>
          <a:ln>
            <a:solidFill>
              <a:schemeClr val="tx1"/>
            </a:solidFill>
          </a:ln>
        </p:spPr>
      </p:pic>
      <p:sp>
        <p:nvSpPr>
          <p:cNvPr id="6" name="Oval 5"/>
          <p:cNvSpPr/>
          <p:nvPr/>
        </p:nvSpPr>
        <p:spPr>
          <a:xfrm>
            <a:off x="6077505" y="599801"/>
            <a:ext cx="1219200" cy="4953000"/>
          </a:xfrm>
          <a:prstGeom prst="ellipse">
            <a:avLst/>
          </a:prstGeom>
          <a:solidFill>
            <a:schemeClr val="tx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noFill/>
            </a:endParaRPr>
          </a:p>
        </p:txBody>
      </p:sp>
      <p:sp>
        <p:nvSpPr>
          <p:cNvPr id="7" name="Title 1">
            <a:extLst>
              <a:ext uri="{FF2B5EF4-FFF2-40B4-BE49-F238E27FC236}">
                <a16:creationId xmlns:a16="http://schemas.microsoft.com/office/drawing/2014/main" id="{556D2D6F-3B09-42C9-AC0B-E651EA82E83D}"/>
              </a:ext>
            </a:extLst>
          </p:cNvPr>
          <p:cNvSpPr txBox="1">
            <a:spLocks/>
          </p:cNvSpPr>
          <p:nvPr/>
        </p:nvSpPr>
        <p:spPr>
          <a:xfrm>
            <a:off x="228600" y="0"/>
            <a:ext cx="8915400" cy="10668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latin typeface="Georgia" panose="02040502050405020303" pitchFamily="18" charset="0"/>
              </a:rPr>
              <a:t>Step 2: Digitally extract (</a:t>
            </a:r>
            <a:r>
              <a:rPr lang="en-US" sz="3200" dirty="0" err="1">
                <a:latin typeface="Georgia" panose="02040502050405020303" pitchFamily="18" charset="0"/>
              </a:rPr>
              <a:t>x,y</a:t>
            </a:r>
            <a:r>
              <a:rPr lang="en-US" sz="3200" dirty="0">
                <a:latin typeface="Georgia" panose="02040502050405020303" pitchFamily="18" charset="0"/>
              </a:rPr>
              <a:t>) values</a:t>
            </a:r>
          </a:p>
        </p:txBody>
      </p:sp>
      <p:sp>
        <p:nvSpPr>
          <p:cNvPr id="9" name="Rectangle 8">
            <a:extLst>
              <a:ext uri="{FF2B5EF4-FFF2-40B4-BE49-F238E27FC236}">
                <a16:creationId xmlns:a16="http://schemas.microsoft.com/office/drawing/2014/main" id="{327C604E-FDAE-4DB2-9ABC-B003EAB007B9}"/>
              </a:ext>
            </a:extLst>
          </p:cNvPr>
          <p:cNvSpPr/>
          <p:nvPr/>
        </p:nvSpPr>
        <p:spPr>
          <a:xfrm>
            <a:off x="2133600" y="5634698"/>
            <a:ext cx="3854758"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Georgia" panose="02040502050405020303" pitchFamily="18" charset="0"/>
                <a:hlinkClick r:id="rId5"/>
              </a:rPr>
              <a:t>https://www.digitizeit.de/</a:t>
            </a:r>
            <a:r>
              <a:rPr lang="en-US" sz="1400" dirty="0">
                <a:solidFill>
                  <a:schemeClr val="tx1"/>
                </a:solidFill>
                <a:latin typeface="Georgia" panose="02040502050405020303" pitchFamily="18" charset="0"/>
              </a:rPr>
              <a:t> </a:t>
            </a:r>
          </a:p>
        </p:txBody>
      </p:sp>
      <p:pic>
        <p:nvPicPr>
          <p:cNvPr id="10" name="Picture 2">
            <a:extLst>
              <a:ext uri="{FF2B5EF4-FFF2-40B4-BE49-F238E27FC236}">
                <a16:creationId xmlns:a16="http://schemas.microsoft.com/office/drawing/2014/main" id="{7DAB3BBE-EC73-4A67-B6B1-C0F8D15F01C6}"/>
              </a:ext>
            </a:extLst>
          </p:cNvPr>
          <p:cNvPicPr>
            <a:picLocks noChangeAspect="1" noChangeArrowheads="1"/>
          </p:cNvPicPr>
          <p:nvPr/>
        </p:nvPicPr>
        <p:blipFill rotWithShape="1">
          <a:blip r:embed="rId6" cstate="print"/>
          <a:srcRect b="50079"/>
          <a:stretch/>
        </p:blipFill>
        <p:spPr bwMode="auto">
          <a:xfrm>
            <a:off x="7772400" y="1287348"/>
            <a:ext cx="1143000" cy="3157132"/>
          </a:xfrm>
          <a:prstGeom prst="rect">
            <a:avLst/>
          </a:prstGeom>
          <a:noFill/>
          <a:ln w="9525">
            <a:solidFill>
              <a:schemeClr val="tx1"/>
            </a:solidFill>
            <a:miter lim="800000"/>
            <a:headEnd/>
            <a:tailEnd/>
          </a:ln>
        </p:spPr>
      </p:pic>
      <p:cxnSp>
        <p:nvCxnSpPr>
          <p:cNvPr id="5" name="Straight Arrow Connector 4">
            <a:extLst>
              <a:ext uri="{FF2B5EF4-FFF2-40B4-BE49-F238E27FC236}">
                <a16:creationId xmlns:a16="http://schemas.microsoft.com/office/drawing/2014/main" id="{AEF38FA4-CC24-46B5-B378-B3FD00B58D12}"/>
              </a:ext>
            </a:extLst>
          </p:cNvPr>
          <p:cNvCxnSpPr>
            <a:cxnSpLocks/>
          </p:cNvCxnSpPr>
          <p:nvPr/>
        </p:nvCxnSpPr>
        <p:spPr>
          <a:xfrm>
            <a:off x="7315200" y="2209800"/>
            <a:ext cx="381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3" cstate="print"/>
          <a:srcRect/>
          <a:stretch>
            <a:fillRect/>
          </a:stretch>
        </p:blipFill>
        <p:spPr bwMode="auto">
          <a:xfrm>
            <a:off x="4363746" y="1219749"/>
            <a:ext cx="4451733" cy="1981200"/>
          </a:xfrm>
          <a:prstGeom prst="rect">
            <a:avLst/>
          </a:prstGeom>
          <a:noFill/>
          <a:ln w="9525">
            <a:solidFill>
              <a:schemeClr val="tx1"/>
            </a:solidFill>
            <a:miter lim="800000"/>
            <a:headEnd/>
            <a:tailEnd/>
          </a:ln>
        </p:spPr>
      </p:pic>
      <p:sp>
        <p:nvSpPr>
          <p:cNvPr id="14" name="Rectangle 13"/>
          <p:cNvSpPr/>
          <p:nvPr/>
        </p:nvSpPr>
        <p:spPr>
          <a:xfrm>
            <a:off x="4446827" y="3023395"/>
            <a:ext cx="3886200" cy="152400"/>
          </a:xfrm>
          <a:prstGeom prst="rect">
            <a:avLst/>
          </a:prstGeom>
          <a:solidFill>
            <a:schemeClr val="tx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9EB00382-B452-456C-8E45-DF550B152989}"/>
              </a:ext>
            </a:extLst>
          </p:cNvPr>
          <p:cNvPicPr>
            <a:picLocks noChangeAspect="1" noChangeArrowheads="1"/>
          </p:cNvPicPr>
          <p:nvPr/>
        </p:nvPicPr>
        <p:blipFill rotWithShape="1">
          <a:blip r:embed="rId4" cstate="print"/>
          <a:srcRect b="50079"/>
          <a:stretch/>
        </p:blipFill>
        <p:spPr bwMode="auto">
          <a:xfrm>
            <a:off x="338929" y="1371600"/>
            <a:ext cx="1143000" cy="3157132"/>
          </a:xfrm>
          <a:prstGeom prst="rect">
            <a:avLst/>
          </a:prstGeom>
          <a:noFill/>
          <a:ln w="9525">
            <a:solidFill>
              <a:schemeClr val="tx1"/>
            </a:solidFill>
            <a:miter lim="800000"/>
            <a:headEnd/>
            <a:tailEnd/>
          </a:ln>
        </p:spPr>
      </p:pic>
      <p:pic>
        <p:nvPicPr>
          <p:cNvPr id="15" name="Picture 2">
            <a:extLst>
              <a:ext uri="{FF2B5EF4-FFF2-40B4-BE49-F238E27FC236}">
                <a16:creationId xmlns:a16="http://schemas.microsoft.com/office/drawing/2014/main" id="{889D7F0B-30AD-4E91-8AEE-918DD1B4EC34}"/>
              </a:ext>
            </a:extLst>
          </p:cNvPr>
          <p:cNvPicPr>
            <a:picLocks noChangeAspect="1" noChangeArrowheads="1"/>
          </p:cNvPicPr>
          <p:nvPr/>
        </p:nvPicPr>
        <p:blipFill>
          <a:blip r:embed="rId5" cstate="print"/>
          <a:srcRect/>
          <a:stretch>
            <a:fillRect/>
          </a:stretch>
        </p:blipFill>
        <p:spPr bwMode="auto">
          <a:xfrm>
            <a:off x="338929" y="4749744"/>
            <a:ext cx="4194077" cy="1629794"/>
          </a:xfrm>
          <a:prstGeom prst="rect">
            <a:avLst/>
          </a:prstGeom>
          <a:noFill/>
          <a:ln w="9525">
            <a:solidFill>
              <a:schemeClr val="tx1"/>
            </a:solidFill>
            <a:miter lim="800000"/>
            <a:headEnd/>
            <a:tailEnd/>
          </a:ln>
        </p:spPr>
      </p:pic>
      <p:sp>
        <p:nvSpPr>
          <p:cNvPr id="16" name="Title 1">
            <a:extLst>
              <a:ext uri="{FF2B5EF4-FFF2-40B4-BE49-F238E27FC236}">
                <a16:creationId xmlns:a16="http://schemas.microsoft.com/office/drawing/2014/main" id="{27061C4F-75E6-4E69-9F2C-EC212E3A8FCE}"/>
              </a:ext>
            </a:extLst>
          </p:cNvPr>
          <p:cNvSpPr txBox="1">
            <a:spLocks/>
          </p:cNvSpPr>
          <p:nvPr/>
        </p:nvSpPr>
        <p:spPr>
          <a:xfrm>
            <a:off x="152400" y="156311"/>
            <a:ext cx="8915400" cy="758089"/>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latin typeface="Georgia" panose="02040502050405020303" pitchFamily="18" charset="0"/>
              </a:rPr>
              <a:t>Step 3: Convert (</a:t>
            </a:r>
            <a:r>
              <a:rPr lang="en-US" sz="3200" dirty="0" err="1">
                <a:latin typeface="Georgia" panose="02040502050405020303" pitchFamily="18" charset="0"/>
              </a:rPr>
              <a:t>x,y</a:t>
            </a:r>
            <a:r>
              <a:rPr lang="en-US" sz="3200" dirty="0">
                <a:latin typeface="Georgia" panose="02040502050405020303" pitchFamily="18" charset="0"/>
              </a:rPr>
              <a:t>) values to person-level data</a:t>
            </a:r>
          </a:p>
        </p:txBody>
      </p:sp>
      <p:sp>
        <p:nvSpPr>
          <p:cNvPr id="2" name="TextBox 1">
            <a:extLst>
              <a:ext uri="{FF2B5EF4-FFF2-40B4-BE49-F238E27FC236}">
                <a16:creationId xmlns:a16="http://schemas.microsoft.com/office/drawing/2014/main" id="{CF4F86B6-9841-46EA-8536-FBDC49F828C9}"/>
              </a:ext>
            </a:extLst>
          </p:cNvPr>
          <p:cNvSpPr txBox="1"/>
          <p:nvPr/>
        </p:nvSpPr>
        <p:spPr>
          <a:xfrm>
            <a:off x="2362200" y="1981200"/>
            <a:ext cx="1385316" cy="369332"/>
          </a:xfrm>
          <a:prstGeom prst="rect">
            <a:avLst/>
          </a:prstGeom>
          <a:noFill/>
        </p:spPr>
        <p:txBody>
          <a:bodyPr wrap="none" rtlCol="0">
            <a:spAutoFit/>
          </a:bodyPr>
          <a:lstStyle/>
          <a:p>
            <a:r>
              <a:rPr lang="en-US" dirty="0">
                <a:latin typeface="Georgia" panose="02040502050405020303" pitchFamily="18" charset="0"/>
              </a:rPr>
              <a:t>Pre-process</a:t>
            </a:r>
          </a:p>
        </p:txBody>
      </p:sp>
      <p:pic>
        <p:nvPicPr>
          <p:cNvPr id="17" name="Picture 16">
            <a:extLst>
              <a:ext uri="{FF2B5EF4-FFF2-40B4-BE49-F238E27FC236}">
                <a16:creationId xmlns:a16="http://schemas.microsoft.com/office/drawing/2014/main" id="{94F453C3-7E0E-43BA-AFF3-6C45F6C2A773}"/>
              </a:ext>
            </a:extLst>
          </p:cNvPr>
          <p:cNvPicPr/>
          <p:nvPr/>
        </p:nvPicPr>
        <p:blipFill rotWithShape="1">
          <a:blip r:embed="rId6" cstate="print">
            <a:extLst>
              <a:ext uri="{28A0092B-C50C-407E-A947-70E740481C1C}">
                <a14:useLocalDpi xmlns:a14="http://schemas.microsoft.com/office/drawing/2010/main" val="0"/>
              </a:ext>
            </a:extLst>
          </a:blip>
          <a:srcRect l="22223" t="24000" r="25925" b="28000"/>
          <a:stretch/>
        </p:blipFill>
        <p:spPr bwMode="auto">
          <a:xfrm>
            <a:off x="2220878" y="2546981"/>
            <a:ext cx="685800" cy="516473"/>
          </a:xfrm>
          <a:prstGeom prst="rect">
            <a:avLst/>
          </a:prstGeom>
          <a:noFill/>
          <a:ln>
            <a:noFill/>
          </a:ln>
        </p:spPr>
      </p:pic>
      <p:cxnSp>
        <p:nvCxnSpPr>
          <p:cNvPr id="8" name="Straight Arrow Connector 7">
            <a:extLst>
              <a:ext uri="{FF2B5EF4-FFF2-40B4-BE49-F238E27FC236}">
                <a16:creationId xmlns:a16="http://schemas.microsoft.com/office/drawing/2014/main" id="{51BAEA4A-F8C2-429E-8338-60CC2966B956}"/>
              </a:ext>
            </a:extLst>
          </p:cNvPr>
          <p:cNvCxnSpPr>
            <a:endCxn id="2" idx="1"/>
          </p:cNvCxnSpPr>
          <p:nvPr/>
        </p:nvCxnSpPr>
        <p:spPr>
          <a:xfrm>
            <a:off x="1600200" y="2165866"/>
            <a:ext cx="762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BCDF2C0-53B9-4F66-BB58-410F0AB00811}"/>
              </a:ext>
            </a:extLst>
          </p:cNvPr>
          <p:cNvPicPr>
            <a:picLocks noChangeAspect="1"/>
          </p:cNvPicPr>
          <p:nvPr/>
        </p:nvPicPr>
        <p:blipFill>
          <a:blip r:embed="rId7"/>
          <a:stretch>
            <a:fillRect/>
          </a:stretch>
        </p:blipFill>
        <p:spPr>
          <a:xfrm>
            <a:off x="4953000" y="3396305"/>
            <a:ext cx="3668650" cy="3166272"/>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11587C91-1CA5-4810-830B-36A4ECC1A47A}"/>
              </a:ext>
            </a:extLst>
          </p:cNvPr>
          <p:cNvCxnSpPr/>
          <p:nvPr/>
        </p:nvCxnSpPr>
        <p:spPr>
          <a:xfrm>
            <a:off x="3581400" y="2350532"/>
            <a:ext cx="782346" cy="749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C169277-74DC-4388-943F-FFC5E580F96B}"/>
              </a:ext>
            </a:extLst>
          </p:cNvPr>
          <p:cNvSpPr/>
          <p:nvPr/>
        </p:nvSpPr>
        <p:spPr>
          <a:xfrm>
            <a:off x="1546156" y="2989883"/>
            <a:ext cx="2753363" cy="7614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Georgia" panose="02040502050405020303" pitchFamily="18" charset="0"/>
              </a:rPr>
              <a:t>Us (pre-processing) +</a:t>
            </a:r>
          </a:p>
          <a:p>
            <a:r>
              <a:rPr lang="en-US" sz="1600" dirty="0">
                <a:solidFill>
                  <a:schemeClr val="tx1"/>
                </a:solidFill>
                <a:latin typeface="Georgia" panose="02040502050405020303" pitchFamily="18" charset="0"/>
              </a:rPr>
              <a:t>Guyot et al (data extraction)</a:t>
            </a:r>
          </a:p>
        </p:txBody>
      </p:sp>
    </p:spTree>
    <p:extLst>
      <p:ext uri="{BB962C8B-B14F-4D97-AF65-F5344CB8AC3E}">
        <p14:creationId xmlns:p14="http://schemas.microsoft.com/office/powerpoint/2010/main" val="54108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44F27F0-5C1E-40D6-A5E9-74C48EC609ED}"/>
              </a:ext>
            </a:extLst>
          </p:cNvPr>
          <p:cNvGrpSpPr/>
          <p:nvPr/>
        </p:nvGrpSpPr>
        <p:grpSpPr>
          <a:xfrm>
            <a:off x="406584" y="1524000"/>
            <a:ext cx="8204015" cy="3505200"/>
            <a:chOff x="-649777" y="1676400"/>
            <a:chExt cx="10198244" cy="4419600"/>
          </a:xfrm>
        </p:grpSpPr>
        <p:pic>
          <p:nvPicPr>
            <p:cNvPr id="2052" name="Picture 4"/>
            <p:cNvPicPr>
              <a:picLocks noChangeAspect="1" noChangeArrowheads="1"/>
            </p:cNvPicPr>
            <p:nvPr/>
          </p:nvPicPr>
          <p:blipFill>
            <a:blip r:embed="rId3" cstate="print"/>
            <a:srcRect/>
            <a:stretch>
              <a:fillRect/>
            </a:stretch>
          </p:blipFill>
          <p:spPr bwMode="auto">
            <a:xfrm>
              <a:off x="685800" y="3824619"/>
              <a:ext cx="3505200" cy="2264723"/>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5257800" y="3965585"/>
              <a:ext cx="3581400" cy="2130415"/>
            </a:xfrm>
            <a:prstGeom prst="rect">
              <a:avLst/>
            </a:prstGeom>
            <a:noFill/>
            <a:ln w="9525">
              <a:noFill/>
              <a:miter lim="800000"/>
              <a:headEnd/>
              <a:tailEnd/>
            </a:ln>
          </p:spPr>
        </p:pic>
        <p:pic>
          <p:nvPicPr>
            <p:cNvPr id="2054" name="Picture 6"/>
            <p:cNvPicPr>
              <a:picLocks noChangeAspect="1" noChangeArrowheads="1"/>
            </p:cNvPicPr>
            <p:nvPr/>
          </p:nvPicPr>
          <p:blipFill>
            <a:blip r:embed="rId5" cstate="print"/>
            <a:srcRect/>
            <a:stretch>
              <a:fillRect/>
            </a:stretch>
          </p:blipFill>
          <p:spPr bwMode="auto">
            <a:xfrm>
              <a:off x="-649777" y="1748287"/>
              <a:ext cx="4993178" cy="1909313"/>
            </a:xfrm>
            <a:prstGeom prst="rect">
              <a:avLst/>
            </a:prstGeom>
            <a:noFill/>
            <a:ln w="9525">
              <a:noFill/>
              <a:miter lim="800000"/>
              <a:headEnd/>
              <a:tailEnd/>
            </a:ln>
          </p:spPr>
        </p:pic>
        <p:pic>
          <p:nvPicPr>
            <p:cNvPr id="2055" name="Picture 7"/>
            <p:cNvPicPr>
              <a:picLocks noChangeAspect="1" noChangeArrowheads="1"/>
            </p:cNvPicPr>
            <p:nvPr/>
          </p:nvPicPr>
          <p:blipFill>
            <a:blip r:embed="rId6" cstate="print"/>
            <a:srcRect/>
            <a:stretch>
              <a:fillRect/>
            </a:stretch>
          </p:blipFill>
          <p:spPr bwMode="auto">
            <a:xfrm>
              <a:off x="4648198" y="1676400"/>
              <a:ext cx="4900269" cy="1905000"/>
            </a:xfrm>
            <a:prstGeom prst="rect">
              <a:avLst/>
            </a:prstGeom>
            <a:noFill/>
            <a:ln w="9525">
              <a:noFill/>
              <a:miter lim="800000"/>
              <a:headEnd/>
              <a:tailEnd/>
            </a:ln>
          </p:spPr>
        </p:pic>
      </p:grpSp>
      <p:sp>
        <p:nvSpPr>
          <p:cNvPr id="11" name="Title 1">
            <a:extLst>
              <a:ext uri="{FF2B5EF4-FFF2-40B4-BE49-F238E27FC236}">
                <a16:creationId xmlns:a16="http://schemas.microsoft.com/office/drawing/2014/main" id="{627EA64A-FAAB-4CC7-A86A-B96BE7C04AE6}"/>
              </a:ext>
            </a:extLst>
          </p:cNvPr>
          <p:cNvSpPr txBox="1">
            <a:spLocks/>
          </p:cNvSpPr>
          <p:nvPr/>
        </p:nvSpPr>
        <p:spPr>
          <a:xfrm>
            <a:off x="152400" y="156311"/>
            <a:ext cx="8915400" cy="113590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latin typeface="Georgia" panose="02040502050405020303" pitchFamily="18" charset="0"/>
              </a:rPr>
              <a:t>Digital extraction provides a good approximation</a:t>
            </a:r>
          </a:p>
        </p:txBody>
      </p:sp>
      <p:grpSp>
        <p:nvGrpSpPr>
          <p:cNvPr id="13" name="Group 12">
            <a:extLst>
              <a:ext uri="{FF2B5EF4-FFF2-40B4-BE49-F238E27FC236}">
                <a16:creationId xmlns:a16="http://schemas.microsoft.com/office/drawing/2014/main" id="{71CC8A71-F656-4BE4-BB1B-8BD5A931EA97}"/>
              </a:ext>
            </a:extLst>
          </p:cNvPr>
          <p:cNvGrpSpPr/>
          <p:nvPr/>
        </p:nvGrpSpPr>
        <p:grpSpPr>
          <a:xfrm>
            <a:off x="304800" y="5410200"/>
            <a:ext cx="3352800" cy="914400"/>
            <a:chOff x="304800" y="5410200"/>
            <a:chExt cx="3584366" cy="1066800"/>
          </a:xfrm>
        </p:grpSpPr>
        <p:grpSp>
          <p:nvGrpSpPr>
            <p:cNvPr id="10" name="Group 9">
              <a:extLst>
                <a:ext uri="{FF2B5EF4-FFF2-40B4-BE49-F238E27FC236}">
                  <a16:creationId xmlns:a16="http://schemas.microsoft.com/office/drawing/2014/main" id="{8F97C885-EC2B-4762-A451-4AB9346CA0A3}"/>
                </a:ext>
              </a:extLst>
            </p:cNvPr>
            <p:cNvGrpSpPr/>
            <p:nvPr/>
          </p:nvGrpSpPr>
          <p:grpSpPr>
            <a:xfrm>
              <a:off x="381000" y="5486400"/>
              <a:ext cx="3508166" cy="914400"/>
              <a:chOff x="454234" y="5334000"/>
              <a:chExt cx="3660566" cy="897945"/>
            </a:xfrm>
          </p:grpSpPr>
          <p:pic>
            <p:nvPicPr>
              <p:cNvPr id="6" name="Picture 5">
                <a:extLst>
                  <a:ext uri="{FF2B5EF4-FFF2-40B4-BE49-F238E27FC236}">
                    <a16:creationId xmlns:a16="http://schemas.microsoft.com/office/drawing/2014/main" id="{CAF83E73-9133-428D-A0D7-621F65431F1F}"/>
                  </a:ext>
                </a:extLst>
              </p:cNvPr>
              <p:cNvPicPr>
                <a:picLocks noChangeAspect="1"/>
              </p:cNvPicPr>
              <p:nvPr/>
            </p:nvPicPr>
            <p:blipFill>
              <a:blip r:embed="rId7"/>
              <a:stretch>
                <a:fillRect/>
              </a:stretch>
            </p:blipFill>
            <p:spPr>
              <a:xfrm>
                <a:off x="488265" y="5334000"/>
                <a:ext cx="2587834" cy="563215"/>
              </a:xfrm>
              <a:prstGeom prst="rect">
                <a:avLst/>
              </a:prstGeom>
            </p:spPr>
          </p:pic>
          <p:pic>
            <p:nvPicPr>
              <p:cNvPr id="9" name="Picture 8">
                <a:extLst>
                  <a:ext uri="{FF2B5EF4-FFF2-40B4-BE49-F238E27FC236}">
                    <a16:creationId xmlns:a16="http://schemas.microsoft.com/office/drawing/2014/main" id="{EA7D9013-13A5-485B-8ED2-76944080377B}"/>
                  </a:ext>
                </a:extLst>
              </p:cNvPr>
              <p:cNvPicPr>
                <a:picLocks noChangeAspect="1"/>
              </p:cNvPicPr>
              <p:nvPr/>
            </p:nvPicPr>
            <p:blipFill>
              <a:blip r:embed="rId8"/>
              <a:stretch>
                <a:fillRect/>
              </a:stretch>
            </p:blipFill>
            <p:spPr>
              <a:xfrm>
                <a:off x="454234" y="5978227"/>
                <a:ext cx="3660566" cy="253718"/>
              </a:xfrm>
              <a:prstGeom prst="rect">
                <a:avLst/>
              </a:prstGeom>
            </p:spPr>
          </p:pic>
        </p:grpSp>
        <p:sp>
          <p:nvSpPr>
            <p:cNvPr id="12" name="Rectangle 11">
              <a:extLst>
                <a:ext uri="{FF2B5EF4-FFF2-40B4-BE49-F238E27FC236}">
                  <a16:creationId xmlns:a16="http://schemas.microsoft.com/office/drawing/2014/main" id="{559F684A-A38B-4B20-B626-83001794D1F4}"/>
                </a:ext>
              </a:extLst>
            </p:cNvPr>
            <p:cNvSpPr/>
            <p:nvPr/>
          </p:nvSpPr>
          <p:spPr>
            <a:xfrm>
              <a:off x="304800" y="5410200"/>
              <a:ext cx="3505200" cy="1066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4" name="Picture 13">
            <a:extLst>
              <a:ext uri="{FF2B5EF4-FFF2-40B4-BE49-F238E27FC236}">
                <a16:creationId xmlns:a16="http://schemas.microsoft.com/office/drawing/2014/main" id="{7B61DDF6-5BB8-46F2-B972-F4EADE58A446}"/>
              </a:ext>
            </a:extLst>
          </p:cNvPr>
          <p:cNvPicPr>
            <a:picLocks noChangeAspect="1"/>
          </p:cNvPicPr>
          <p:nvPr/>
        </p:nvPicPr>
        <p:blipFill rotWithShape="1">
          <a:blip r:embed="rId9"/>
          <a:srcRect t="29219" r="5384"/>
          <a:stretch/>
        </p:blipFill>
        <p:spPr>
          <a:xfrm>
            <a:off x="3962400" y="5410200"/>
            <a:ext cx="1825569" cy="404516"/>
          </a:xfrm>
          <a:prstGeom prst="rect">
            <a:avLst/>
          </a:prstGeom>
        </p:spPr>
      </p:pic>
      <p:grpSp>
        <p:nvGrpSpPr>
          <p:cNvPr id="18" name="Group 17">
            <a:extLst>
              <a:ext uri="{FF2B5EF4-FFF2-40B4-BE49-F238E27FC236}">
                <a16:creationId xmlns:a16="http://schemas.microsoft.com/office/drawing/2014/main" id="{F966C1DA-2C09-482A-BED7-81BCF0263F09}"/>
              </a:ext>
            </a:extLst>
          </p:cNvPr>
          <p:cNvGrpSpPr/>
          <p:nvPr/>
        </p:nvGrpSpPr>
        <p:grpSpPr>
          <a:xfrm>
            <a:off x="3810000" y="5403339"/>
            <a:ext cx="2330317" cy="762000"/>
            <a:chOff x="4070483" y="5410200"/>
            <a:chExt cx="2330317" cy="762000"/>
          </a:xfrm>
        </p:grpSpPr>
        <p:pic>
          <p:nvPicPr>
            <p:cNvPr id="16" name="Picture 15">
              <a:extLst>
                <a:ext uri="{FF2B5EF4-FFF2-40B4-BE49-F238E27FC236}">
                  <a16:creationId xmlns:a16="http://schemas.microsoft.com/office/drawing/2014/main" id="{EE606626-B099-4141-A0C6-E12B4F85482B}"/>
                </a:ext>
              </a:extLst>
            </p:cNvPr>
            <p:cNvPicPr>
              <a:picLocks noChangeAspect="1"/>
            </p:cNvPicPr>
            <p:nvPr/>
          </p:nvPicPr>
          <p:blipFill>
            <a:blip r:embed="rId10"/>
            <a:stretch>
              <a:fillRect/>
            </a:stretch>
          </p:blipFill>
          <p:spPr>
            <a:xfrm>
              <a:off x="4070483" y="5818356"/>
              <a:ext cx="2330317" cy="240548"/>
            </a:xfrm>
            <a:prstGeom prst="rect">
              <a:avLst/>
            </a:prstGeom>
          </p:spPr>
        </p:pic>
        <p:sp>
          <p:nvSpPr>
            <p:cNvPr id="17" name="Rectangle 16">
              <a:extLst>
                <a:ext uri="{FF2B5EF4-FFF2-40B4-BE49-F238E27FC236}">
                  <a16:creationId xmlns:a16="http://schemas.microsoft.com/office/drawing/2014/main" id="{957FEAFE-5B43-4146-B6BC-4452CDFF8136}"/>
                </a:ext>
              </a:extLst>
            </p:cNvPr>
            <p:cNvSpPr/>
            <p:nvPr/>
          </p:nvSpPr>
          <p:spPr>
            <a:xfrm>
              <a:off x="4070483" y="5410200"/>
              <a:ext cx="2330317" cy="762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05CA92C0-8B44-4089-BBF1-EE9F1361A486}"/>
              </a:ext>
            </a:extLst>
          </p:cNvPr>
          <p:cNvGrpSpPr/>
          <p:nvPr/>
        </p:nvGrpSpPr>
        <p:grpSpPr>
          <a:xfrm>
            <a:off x="6477000" y="5399315"/>
            <a:ext cx="2362200" cy="925285"/>
            <a:chOff x="6477000" y="5334000"/>
            <a:chExt cx="2362200" cy="925285"/>
          </a:xfrm>
        </p:grpSpPr>
        <p:pic>
          <p:nvPicPr>
            <p:cNvPr id="19" name="Picture 18">
              <a:extLst>
                <a:ext uri="{FF2B5EF4-FFF2-40B4-BE49-F238E27FC236}">
                  <a16:creationId xmlns:a16="http://schemas.microsoft.com/office/drawing/2014/main" id="{CC4ACEBA-EAB2-44CE-8F55-0F23EC91F40C}"/>
                </a:ext>
              </a:extLst>
            </p:cNvPr>
            <p:cNvPicPr>
              <a:picLocks noChangeAspect="1"/>
            </p:cNvPicPr>
            <p:nvPr/>
          </p:nvPicPr>
          <p:blipFill>
            <a:blip r:embed="rId11"/>
            <a:stretch>
              <a:fillRect/>
            </a:stretch>
          </p:blipFill>
          <p:spPr>
            <a:xfrm>
              <a:off x="6599491" y="5410199"/>
              <a:ext cx="2087309" cy="431287"/>
            </a:xfrm>
            <a:prstGeom prst="rect">
              <a:avLst/>
            </a:prstGeom>
          </p:spPr>
        </p:pic>
        <p:pic>
          <p:nvPicPr>
            <p:cNvPr id="20" name="Picture 19">
              <a:extLst>
                <a:ext uri="{FF2B5EF4-FFF2-40B4-BE49-F238E27FC236}">
                  <a16:creationId xmlns:a16="http://schemas.microsoft.com/office/drawing/2014/main" id="{B5876421-58B3-48AD-8015-3DF7FE90A6E1}"/>
                </a:ext>
              </a:extLst>
            </p:cNvPr>
            <p:cNvPicPr>
              <a:picLocks noChangeAspect="1"/>
            </p:cNvPicPr>
            <p:nvPr/>
          </p:nvPicPr>
          <p:blipFill>
            <a:blip r:embed="rId12"/>
            <a:stretch>
              <a:fillRect/>
            </a:stretch>
          </p:blipFill>
          <p:spPr>
            <a:xfrm>
              <a:off x="6579450" y="5879781"/>
              <a:ext cx="2031149" cy="184741"/>
            </a:xfrm>
            <a:prstGeom prst="rect">
              <a:avLst/>
            </a:prstGeom>
          </p:spPr>
        </p:pic>
        <p:sp>
          <p:nvSpPr>
            <p:cNvPr id="23" name="Rectangle 22">
              <a:extLst>
                <a:ext uri="{FF2B5EF4-FFF2-40B4-BE49-F238E27FC236}">
                  <a16:creationId xmlns:a16="http://schemas.microsoft.com/office/drawing/2014/main" id="{3EF478B5-028D-4226-AE93-003A53DE2F52}"/>
                </a:ext>
              </a:extLst>
            </p:cNvPr>
            <p:cNvSpPr/>
            <p:nvPr/>
          </p:nvSpPr>
          <p:spPr>
            <a:xfrm>
              <a:off x="6477000" y="5334000"/>
              <a:ext cx="2362200" cy="92528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CE46-FE58-44CB-A21B-EC96336970D3}"/>
              </a:ext>
            </a:extLst>
          </p:cNvPr>
          <p:cNvSpPr txBox="1">
            <a:spLocks/>
          </p:cNvSpPr>
          <p:nvPr/>
        </p:nvSpPr>
        <p:spPr>
          <a:xfrm>
            <a:off x="152400" y="156311"/>
            <a:ext cx="8915400" cy="121529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latin typeface="Georgia" panose="02040502050405020303" pitchFamily="18" charset="0"/>
              </a:rPr>
              <a:t>Clinical data sharing is a vast and heavily discussed topic</a:t>
            </a:r>
          </a:p>
        </p:txBody>
      </p:sp>
      <p:pic>
        <p:nvPicPr>
          <p:cNvPr id="3" name="Picture 2">
            <a:extLst>
              <a:ext uri="{FF2B5EF4-FFF2-40B4-BE49-F238E27FC236}">
                <a16:creationId xmlns:a16="http://schemas.microsoft.com/office/drawing/2014/main" id="{FF1EED39-E927-4BBF-BA65-EC8C715058E1}"/>
              </a:ext>
            </a:extLst>
          </p:cNvPr>
          <p:cNvPicPr>
            <a:picLocks noChangeAspect="1"/>
          </p:cNvPicPr>
          <p:nvPr/>
        </p:nvPicPr>
        <p:blipFill>
          <a:blip r:embed="rId3"/>
          <a:stretch>
            <a:fillRect/>
          </a:stretch>
        </p:blipFill>
        <p:spPr>
          <a:xfrm rot="20461183">
            <a:off x="365129" y="1782678"/>
            <a:ext cx="4191000" cy="1540144"/>
          </a:xfrm>
          <a:prstGeom prst="rect">
            <a:avLst/>
          </a:prstGeom>
          <a:ln>
            <a:solidFill>
              <a:schemeClr val="tx1"/>
            </a:solidFill>
          </a:ln>
        </p:spPr>
      </p:pic>
      <p:pic>
        <p:nvPicPr>
          <p:cNvPr id="4" name="Picture 3">
            <a:extLst>
              <a:ext uri="{FF2B5EF4-FFF2-40B4-BE49-F238E27FC236}">
                <a16:creationId xmlns:a16="http://schemas.microsoft.com/office/drawing/2014/main" id="{D46534DA-626D-48CF-B401-63BC2B47BE79}"/>
              </a:ext>
            </a:extLst>
          </p:cNvPr>
          <p:cNvPicPr>
            <a:picLocks noChangeAspect="1"/>
          </p:cNvPicPr>
          <p:nvPr/>
        </p:nvPicPr>
        <p:blipFill>
          <a:blip r:embed="rId4"/>
          <a:stretch>
            <a:fillRect/>
          </a:stretch>
        </p:blipFill>
        <p:spPr>
          <a:xfrm rot="201578">
            <a:off x="4735974" y="821837"/>
            <a:ext cx="3941912" cy="1593850"/>
          </a:xfrm>
          <a:prstGeom prst="rect">
            <a:avLst/>
          </a:prstGeom>
          <a:ln>
            <a:solidFill>
              <a:schemeClr val="tx1"/>
            </a:solidFill>
          </a:ln>
        </p:spPr>
      </p:pic>
      <p:pic>
        <p:nvPicPr>
          <p:cNvPr id="5" name="Picture 4">
            <a:extLst>
              <a:ext uri="{FF2B5EF4-FFF2-40B4-BE49-F238E27FC236}">
                <a16:creationId xmlns:a16="http://schemas.microsoft.com/office/drawing/2014/main" id="{1C8B42E3-36C4-4F69-B724-0A27C5F3EF87}"/>
              </a:ext>
            </a:extLst>
          </p:cNvPr>
          <p:cNvPicPr>
            <a:picLocks noChangeAspect="1"/>
          </p:cNvPicPr>
          <p:nvPr/>
        </p:nvPicPr>
        <p:blipFill>
          <a:blip r:embed="rId5"/>
          <a:stretch>
            <a:fillRect/>
          </a:stretch>
        </p:blipFill>
        <p:spPr>
          <a:xfrm rot="362154">
            <a:off x="3449071" y="4297833"/>
            <a:ext cx="2310450" cy="1132982"/>
          </a:xfrm>
          <a:prstGeom prst="rect">
            <a:avLst/>
          </a:prstGeom>
          <a:ln>
            <a:solidFill>
              <a:schemeClr val="tx1"/>
            </a:solidFill>
          </a:ln>
        </p:spPr>
      </p:pic>
      <p:pic>
        <p:nvPicPr>
          <p:cNvPr id="6" name="Picture 5">
            <a:extLst>
              <a:ext uri="{FF2B5EF4-FFF2-40B4-BE49-F238E27FC236}">
                <a16:creationId xmlns:a16="http://schemas.microsoft.com/office/drawing/2014/main" id="{83AD1F1A-1493-4A22-9E7B-E25D958CF3A3}"/>
              </a:ext>
            </a:extLst>
          </p:cNvPr>
          <p:cNvPicPr>
            <a:picLocks noChangeAspect="1"/>
          </p:cNvPicPr>
          <p:nvPr/>
        </p:nvPicPr>
        <p:blipFill>
          <a:blip r:embed="rId6"/>
          <a:stretch>
            <a:fillRect/>
          </a:stretch>
        </p:blipFill>
        <p:spPr>
          <a:xfrm rot="708132">
            <a:off x="4189965" y="2670445"/>
            <a:ext cx="4271076" cy="1047750"/>
          </a:xfrm>
          <a:prstGeom prst="rect">
            <a:avLst/>
          </a:prstGeom>
          <a:ln>
            <a:solidFill>
              <a:schemeClr val="tx1"/>
            </a:solidFill>
          </a:ln>
        </p:spPr>
      </p:pic>
      <p:pic>
        <p:nvPicPr>
          <p:cNvPr id="7" name="Picture 6">
            <a:extLst>
              <a:ext uri="{FF2B5EF4-FFF2-40B4-BE49-F238E27FC236}">
                <a16:creationId xmlns:a16="http://schemas.microsoft.com/office/drawing/2014/main" id="{77AF93F9-D2A1-48DA-B643-1B5625C0AC9C}"/>
              </a:ext>
            </a:extLst>
          </p:cNvPr>
          <p:cNvPicPr>
            <a:picLocks noChangeAspect="1"/>
          </p:cNvPicPr>
          <p:nvPr/>
        </p:nvPicPr>
        <p:blipFill>
          <a:blip r:embed="rId7"/>
          <a:stretch>
            <a:fillRect/>
          </a:stretch>
        </p:blipFill>
        <p:spPr>
          <a:xfrm>
            <a:off x="885131" y="3386943"/>
            <a:ext cx="3503550" cy="1287923"/>
          </a:xfrm>
          <a:prstGeom prst="rect">
            <a:avLst/>
          </a:prstGeom>
          <a:ln>
            <a:solidFill>
              <a:schemeClr val="tx1"/>
            </a:solidFill>
          </a:ln>
        </p:spPr>
      </p:pic>
      <p:grpSp>
        <p:nvGrpSpPr>
          <p:cNvPr id="12" name="Group 11">
            <a:extLst>
              <a:ext uri="{FF2B5EF4-FFF2-40B4-BE49-F238E27FC236}">
                <a16:creationId xmlns:a16="http://schemas.microsoft.com/office/drawing/2014/main" id="{91C2F1E5-CA1B-4401-84E7-672E97DF3420}"/>
              </a:ext>
            </a:extLst>
          </p:cNvPr>
          <p:cNvGrpSpPr/>
          <p:nvPr/>
        </p:nvGrpSpPr>
        <p:grpSpPr>
          <a:xfrm rot="21149168">
            <a:off x="4217386" y="3617031"/>
            <a:ext cx="4189574" cy="865461"/>
            <a:chOff x="4576069" y="4084578"/>
            <a:chExt cx="4189574" cy="865461"/>
          </a:xfrm>
        </p:grpSpPr>
        <p:grpSp>
          <p:nvGrpSpPr>
            <p:cNvPr id="10" name="Group 9">
              <a:extLst>
                <a:ext uri="{FF2B5EF4-FFF2-40B4-BE49-F238E27FC236}">
                  <a16:creationId xmlns:a16="http://schemas.microsoft.com/office/drawing/2014/main" id="{F7C29DAB-C040-4AEE-995F-E805526E12B4}"/>
                </a:ext>
              </a:extLst>
            </p:cNvPr>
            <p:cNvGrpSpPr/>
            <p:nvPr/>
          </p:nvGrpSpPr>
          <p:grpSpPr>
            <a:xfrm>
              <a:off x="4576069" y="4168397"/>
              <a:ext cx="4189574" cy="781642"/>
              <a:chOff x="4388681" y="4173923"/>
              <a:chExt cx="4189574" cy="781642"/>
            </a:xfrm>
          </p:grpSpPr>
          <p:pic>
            <p:nvPicPr>
              <p:cNvPr id="8" name="Picture 7">
                <a:extLst>
                  <a:ext uri="{FF2B5EF4-FFF2-40B4-BE49-F238E27FC236}">
                    <a16:creationId xmlns:a16="http://schemas.microsoft.com/office/drawing/2014/main" id="{AF037B6F-8B75-4422-AAA0-0D076D409026}"/>
                  </a:ext>
                </a:extLst>
              </p:cNvPr>
              <p:cNvPicPr>
                <a:picLocks noChangeAspect="1"/>
              </p:cNvPicPr>
              <p:nvPr/>
            </p:nvPicPr>
            <p:blipFill>
              <a:blip r:embed="rId8"/>
              <a:stretch>
                <a:fillRect/>
              </a:stretch>
            </p:blipFill>
            <p:spPr>
              <a:xfrm>
                <a:off x="4388681" y="4173923"/>
                <a:ext cx="4189574" cy="597492"/>
              </a:xfrm>
              <a:prstGeom prst="rect">
                <a:avLst/>
              </a:prstGeom>
            </p:spPr>
          </p:pic>
          <p:pic>
            <p:nvPicPr>
              <p:cNvPr id="9" name="Picture 8">
                <a:extLst>
                  <a:ext uri="{FF2B5EF4-FFF2-40B4-BE49-F238E27FC236}">
                    <a16:creationId xmlns:a16="http://schemas.microsoft.com/office/drawing/2014/main" id="{A9934B7A-03B6-49DA-8598-E04558A3D2D7}"/>
                  </a:ext>
                </a:extLst>
              </p:cNvPr>
              <p:cNvPicPr>
                <a:picLocks noChangeAspect="1"/>
              </p:cNvPicPr>
              <p:nvPr/>
            </p:nvPicPr>
            <p:blipFill>
              <a:blip r:embed="rId9"/>
              <a:stretch>
                <a:fillRect/>
              </a:stretch>
            </p:blipFill>
            <p:spPr>
              <a:xfrm>
                <a:off x="4909301" y="4587265"/>
                <a:ext cx="3249601" cy="368300"/>
              </a:xfrm>
              <a:prstGeom prst="rect">
                <a:avLst/>
              </a:prstGeom>
            </p:spPr>
          </p:pic>
        </p:grpSp>
        <p:sp>
          <p:nvSpPr>
            <p:cNvPr id="11" name="Rectangle 10">
              <a:extLst>
                <a:ext uri="{FF2B5EF4-FFF2-40B4-BE49-F238E27FC236}">
                  <a16:creationId xmlns:a16="http://schemas.microsoft.com/office/drawing/2014/main" id="{2D4ABA7A-7105-4F27-808A-38BB46D38228}"/>
                </a:ext>
              </a:extLst>
            </p:cNvPr>
            <p:cNvSpPr/>
            <p:nvPr/>
          </p:nvSpPr>
          <p:spPr>
            <a:xfrm>
              <a:off x="4576069" y="4084578"/>
              <a:ext cx="4110731" cy="86546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itle 1">
            <a:extLst>
              <a:ext uri="{FF2B5EF4-FFF2-40B4-BE49-F238E27FC236}">
                <a16:creationId xmlns:a16="http://schemas.microsoft.com/office/drawing/2014/main" id="{9ED21EB6-0912-41BD-85F8-52DACCD63BB5}"/>
              </a:ext>
            </a:extLst>
          </p:cNvPr>
          <p:cNvSpPr txBox="1">
            <a:spLocks/>
          </p:cNvSpPr>
          <p:nvPr/>
        </p:nvSpPr>
        <p:spPr>
          <a:xfrm>
            <a:off x="152400" y="5735325"/>
            <a:ext cx="8915400" cy="1032721"/>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latin typeface="Georgia" panose="02040502050405020303" pitchFamily="18" charset="0"/>
              </a:rPr>
              <a:t>Our effort: a temporary solution for an immediate need using Adobe I, </a:t>
            </a:r>
            <a:r>
              <a:rPr lang="en-US" sz="3200" dirty="0" err="1">
                <a:latin typeface="Georgia" panose="02040502050405020303" pitchFamily="18" charset="0"/>
              </a:rPr>
              <a:t>DigitizeIt</a:t>
            </a:r>
            <a:r>
              <a:rPr lang="en-US" sz="3200" dirty="0">
                <a:latin typeface="Georgia" panose="02040502050405020303" pitchFamily="18" charset="0"/>
              </a:rPr>
              <a:t> &amp; R</a:t>
            </a:r>
          </a:p>
        </p:txBody>
      </p:sp>
    </p:spTree>
    <p:extLst>
      <p:ext uri="{BB962C8B-B14F-4D97-AF65-F5344CB8AC3E}">
        <p14:creationId xmlns:p14="http://schemas.microsoft.com/office/powerpoint/2010/main" val="259363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802F2A-89D6-4955-AAD5-A71523DDB2FC}"/>
              </a:ext>
            </a:extLst>
          </p:cNvPr>
          <p:cNvPicPr>
            <a:picLocks noChangeAspect="1"/>
          </p:cNvPicPr>
          <p:nvPr/>
        </p:nvPicPr>
        <p:blipFill>
          <a:blip r:embed="rId3"/>
          <a:stretch>
            <a:fillRect/>
          </a:stretch>
        </p:blipFill>
        <p:spPr>
          <a:xfrm>
            <a:off x="609600" y="1066800"/>
            <a:ext cx="6651076" cy="3505815"/>
          </a:xfrm>
          <a:prstGeom prst="rect">
            <a:avLst/>
          </a:prstGeom>
          <a:ln>
            <a:solidFill>
              <a:schemeClr val="tx1"/>
            </a:solidFill>
          </a:ln>
        </p:spPr>
      </p:pic>
      <p:sp>
        <p:nvSpPr>
          <p:cNvPr id="3" name="Rectangle 2">
            <a:extLst>
              <a:ext uri="{FF2B5EF4-FFF2-40B4-BE49-F238E27FC236}">
                <a16:creationId xmlns:a16="http://schemas.microsoft.com/office/drawing/2014/main" id="{9D851660-AC2E-4DB9-B467-C172338C749C}"/>
              </a:ext>
            </a:extLst>
          </p:cNvPr>
          <p:cNvSpPr/>
          <p:nvPr/>
        </p:nvSpPr>
        <p:spPr>
          <a:xfrm>
            <a:off x="457200" y="5029200"/>
            <a:ext cx="83058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Georgia" panose="02040502050405020303" pitchFamily="18" charset="0"/>
              </a:rPr>
              <a:t>For R codes and digitized data:</a:t>
            </a:r>
          </a:p>
          <a:p>
            <a:r>
              <a:rPr lang="en-US" sz="1400" dirty="0">
                <a:solidFill>
                  <a:schemeClr val="tx1"/>
                </a:solidFill>
                <a:latin typeface="Georgia" panose="02040502050405020303" pitchFamily="18" charset="0"/>
                <a:hlinkClick r:id="rId4"/>
              </a:rPr>
              <a:t>https://www.mskcc.org/departments/epidemiology-biostatistics/biostatistics/data-brief-full-data-set</a:t>
            </a:r>
            <a:r>
              <a:rPr lang="en-US" sz="1400" dirty="0">
                <a:solidFill>
                  <a:schemeClr val="tx1"/>
                </a:solidFill>
                <a:latin typeface="Georgia" panose="02040502050405020303" pitchFamily="18" charset="0"/>
              </a:rPr>
              <a:t> </a:t>
            </a:r>
          </a:p>
        </p:txBody>
      </p:sp>
    </p:spTree>
    <p:extLst>
      <p:ext uri="{BB962C8B-B14F-4D97-AF65-F5344CB8AC3E}">
        <p14:creationId xmlns:p14="http://schemas.microsoft.com/office/powerpoint/2010/main" val="577431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996</Words>
  <Application>Microsoft Office PowerPoint</Application>
  <PresentationFormat>On-screen Show (4:3)</PresentationFormat>
  <Paragraphs>65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Georgia</vt:lpstr>
      <vt:lpstr>Office Theme</vt:lpstr>
      <vt:lpstr>Digital Data Extraction Using R &amp; Other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2016-11-04T20:56:31Z</dcterms:created>
  <dcterms:modified xsi:type="dcterms:W3CDTF">2018-06-12T21:04:33Z</dcterms:modified>
</cp:coreProperties>
</file>