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339" r:id="rId2"/>
    <p:sldId id="522" r:id="rId3"/>
    <p:sldId id="534" r:id="rId4"/>
    <p:sldId id="563" r:id="rId5"/>
    <p:sldId id="564" r:id="rId6"/>
    <p:sldId id="538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7"/>
    <a:srgbClr val="FFC000"/>
    <a:srgbClr val="1277B7"/>
    <a:srgbClr val="FADA63"/>
    <a:srgbClr val="F1E3BB"/>
    <a:srgbClr val="0079C9"/>
    <a:srgbClr val="007AC9"/>
    <a:srgbClr val="5C7F92"/>
    <a:srgbClr val="005E6E"/>
    <a:srgbClr val="004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 autoAdjust="0"/>
    <p:restoredTop sz="70078" autoAdjust="0"/>
  </p:normalViewPr>
  <p:slideViewPr>
    <p:cSldViewPr>
      <p:cViewPr varScale="1">
        <p:scale>
          <a:sx n="84" d="100"/>
          <a:sy n="84" d="100"/>
        </p:scale>
        <p:origin x="13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72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583" cy="48022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1"/>
            <a:ext cx="3170583" cy="48022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328"/>
            <a:ext cx="3170583" cy="480225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328"/>
            <a:ext cx="3170583" cy="480225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0E51BFF5-1489-40C3-9823-7379B6D7DF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432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269" tIns="48134" rIns="96269" bIns="4813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269" tIns="48134" rIns="96269" bIns="48134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269" tIns="48134" rIns="96269" bIns="481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269" tIns="48134" rIns="96269" bIns="4813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269" tIns="48134" rIns="96269" bIns="4813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269" tIns="48134" rIns="96269" bIns="48134" rtlCol="0" anchor="b"/>
          <a:lstStyle>
            <a:lvl1pPr algn="r">
              <a:defRPr sz="1200"/>
            </a:lvl1pPr>
          </a:lstStyle>
          <a:p>
            <a:fld id="{0D7C3216-66C7-4041-8D4A-90FCD3388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9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4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8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1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333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464456" y="458788"/>
            <a:ext cx="11346543" cy="5897562"/>
          </a:xfrm>
          <a:prstGeom prst="round2DiagRect">
            <a:avLst>
              <a:gd name="adj1" fmla="val 4580"/>
              <a:gd name="adj2" fmla="val 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5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2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146959"/>
            <a:ext cx="11934992" cy="767442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349298"/>
            <a:ext cx="11262732" cy="4827665"/>
          </a:xfrm>
        </p:spPr>
        <p:txBody>
          <a:bodyPr/>
          <a:lstStyle>
            <a:lvl1pPr marL="288925" indent="-288925">
              <a:tabLst/>
              <a:defRPr/>
            </a:lvl1pPr>
            <a:lvl2pPr marL="754063" indent="-296863">
              <a:buSzPct val="75000"/>
              <a:buFont typeface="Courier New" charset="0"/>
              <a:buChar char="o"/>
              <a:tabLst/>
              <a:defRPr/>
            </a:lvl2pPr>
            <a:lvl3pPr marL="1206500" indent="-292100">
              <a:tabLst/>
              <a:defRPr/>
            </a:lvl3pPr>
            <a:lvl4pPr marL="1658938" indent="-287338">
              <a:tabLst/>
              <a:defRPr/>
            </a:lvl4pPr>
            <a:lvl5pPr marL="2124075" indent="-295275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0892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B6AE5C30-F2C8-4D9F-8743-CDD37DC6C2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0" y="914400"/>
            <a:ext cx="9601200" cy="1"/>
          </a:xfrm>
          <a:prstGeom prst="line">
            <a:avLst/>
          </a:prstGeom>
          <a:ln w="76200">
            <a:solidFill>
              <a:srgbClr val="127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auto">
          <a:xfrm>
            <a:off x="9601200" y="914401"/>
            <a:ext cx="2590800" cy="0"/>
          </a:xfrm>
          <a:prstGeom prst="line">
            <a:avLst/>
          </a:prstGeom>
          <a:ln w="76200">
            <a:solidFill>
              <a:srgbClr val="E99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165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64456" y="458788"/>
            <a:ext cx="11346543" cy="5897562"/>
          </a:xfrm>
          <a:prstGeom prst="round2DiagRect">
            <a:avLst>
              <a:gd name="adj1" fmla="val 4580"/>
              <a:gd name="adj2" fmla="val 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0628" y="146959"/>
            <a:ext cx="11934992" cy="767442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8351" y="1349298"/>
            <a:ext cx="5486400" cy="4827665"/>
          </a:xfrm>
        </p:spPr>
        <p:txBody>
          <a:bodyPr/>
          <a:lstStyle>
            <a:lvl1pPr marL="288925" indent="-288925">
              <a:tabLst/>
              <a:defRPr/>
            </a:lvl1pPr>
            <a:lvl2pPr marL="754063" indent="-296863">
              <a:buSzPct val="75000"/>
              <a:buFont typeface="Courier New" charset="0"/>
              <a:buChar char="o"/>
              <a:tabLst/>
              <a:defRPr/>
            </a:lvl2pPr>
            <a:lvl3pPr marL="1206500" indent="-292100">
              <a:tabLst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263269" y="1349298"/>
            <a:ext cx="5486400" cy="4827665"/>
          </a:xfrm>
        </p:spPr>
        <p:txBody>
          <a:bodyPr/>
          <a:lstStyle>
            <a:lvl1pPr marL="288925" indent="-288925">
              <a:tabLst/>
              <a:defRPr/>
            </a:lvl1pPr>
            <a:lvl2pPr marL="754063" indent="-296863">
              <a:buSzPct val="75000"/>
              <a:buFont typeface="Courier New" charset="0"/>
              <a:buChar char="o"/>
              <a:tabLst/>
              <a:defRPr/>
            </a:lvl2pPr>
            <a:lvl3pPr marL="1206500" indent="-292100">
              <a:tabLst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914400"/>
            <a:ext cx="9601200" cy="1"/>
          </a:xfrm>
          <a:prstGeom prst="line">
            <a:avLst/>
          </a:prstGeom>
          <a:ln w="76200">
            <a:solidFill>
              <a:srgbClr val="127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 bwMode="auto">
          <a:xfrm>
            <a:off x="9601200" y="914401"/>
            <a:ext cx="2590800" cy="0"/>
          </a:xfrm>
          <a:prstGeom prst="line">
            <a:avLst/>
          </a:prstGeom>
          <a:ln w="76200">
            <a:solidFill>
              <a:srgbClr val="E99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3800" y="63500"/>
            <a:ext cx="762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ound Diagonal Corner Rectangle 5"/>
          <p:cNvSpPr/>
          <p:nvPr userDrawn="1"/>
        </p:nvSpPr>
        <p:spPr>
          <a:xfrm>
            <a:off x="464456" y="458788"/>
            <a:ext cx="11346543" cy="5897562"/>
          </a:xfrm>
          <a:prstGeom prst="round2DiagRect">
            <a:avLst>
              <a:gd name="adj1" fmla="val 4580"/>
              <a:gd name="adj2" fmla="val 0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964500"/>
            <a:ext cx="2743200" cy="23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F7711447-55E9-4269-85FA-F5F7ADA0F40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90640B5D-1113-4010-B706-8AF1F28AB8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11353800" cy="2159000"/>
          </a:xfrm>
        </p:spPr>
        <p:txBody>
          <a:bodyPr anchor="ctr">
            <a:noAutofit/>
          </a:bodyPr>
          <a:lstStyle/>
          <a:p>
            <a:r>
              <a:rPr lang="en-US" sz="4800" dirty="0"/>
              <a:t>The Stories behind Missing Data: Policy and Practice in Social Services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3600" dirty="0" smtClean="0"/>
              <a:t>Rika Gorn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5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AutoShape 4" descr="Image result for nyc subway NaN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3886200" cy="24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349298"/>
            <a:ext cx="11114049" cy="48276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@Rika Gorn, R-stats N00b and enthusiast!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10 </a:t>
            </a:r>
            <a:r>
              <a:rPr lang="en-US" dirty="0"/>
              <a:t>years working in </a:t>
            </a:r>
            <a:r>
              <a:rPr lang="en-US" dirty="0" smtClean="0"/>
              <a:t>social </a:t>
            </a:r>
            <a:r>
              <a:rPr lang="en-US" dirty="0"/>
              <a:t>service </a:t>
            </a:r>
            <a:r>
              <a:rPr lang="en-US" dirty="0" smtClean="0"/>
              <a:t>organizations in immigration</a:t>
            </a:r>
            <a:r>
              <a:rPr lang="en-US" dirty="0"/>
              <a:t>, mental </a:t>
            </a:r>
            <a:r>
              <a:rPr lang="en-US" dirty="0" smtClean="0"/>
              <a:t>health, </a:t>
            </a:r>
            <a:r>
              <a:rPr lang="en-US" dirty="0"/>
              <a:t>homelessness and </a:t>
            </a:r>
            <a:r>
              <a:rPr lang="en-US" dirty="0" smtClean="0"/>
              <a:t>housing sectors</a:t>
            </a:r>
            <a:endParaRPr lang="en-US" dirty="0"/>
          </a:p>
          <a:p>
            <a:r>
              <a:rPr lang="en-US" dirty="0" smtClean="0"/>
              <a:t>Will discuss a few stories behind missing data in social services programs</a:t>
            </a:r>
          </a:p>
          <a:p>
            <a:pPr lvl="1"/>
            <a:r>
              <a:rPr lang="en-US" b="1" dirty="0" smtClean="0">
                <a:solidFill>
                  <a:srgbClr val="0079B7"/>
                </a:solidFill>
              </a:rPr>
              <a:t>Why</a:t>
            </a:r>
            <a:r>
              <a:rPr lang="en-US" dirty="0" smtClean="0"/>
              <a:t> do they exist?</a:t>
            </a:r>
          </a:p>
          <a:p>
            <a:pPr lvl="1"/>
            <a:r>
              <a:rPr lang="en-US" b="1" dirty="0" smtClean="0">
                <a:solidFill>
                  <a:srgbClr val="0079B7"/>
                </a:solidFill>
              </a:rPr>
              <a:t>What</a:t>
            </a:r>
            <a:r>
              <a:rPr lang="en-US" dirty="0" smtClean="0"/>
              <a:t> do they tell us about program design and outcomes?</a:t>
            </a:r>
          </a:p>
          <a:p>
            <a:pPr lvl="1"/>
            <a:r>
              <a:rPr lang="en-US" b="1" dirty="0" smtClean="0">
                <a:solidFill>
                  <a:srgbClr val="0079B7"/>
                </a:solidFill>
              </a:rPr>
              <a:t>How</a:t>
            </a:r>
            <a:r>
              <a:rPr lang="en-US" dirty="0" smtClean="0"/>
              <a:t> do we use policy, operational, and R solutions to improve services for vulnerable and underserved communities?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C30-F2C8-4D9F-8743-CDD37DC6C2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08" y="1247671"/>
            <a:ext cx="11268892" cy="4968172"/>
          </a:xfrm>
        </p:spPr>
        <p:txBody>
          <a:bodyPr numCol="2">
            <a:normAutofit/>
          </a:bodyPr>
          <a:lstStyle/>
          <a:p>
            <a:pPr lvl="1"/>
            <a:r>
              <a:rPr lang="en-US" dirty="0" smtClean="0"/>
              <a:t>Not engaged audience</a:t>
            </a:r>
          </a:p>
          <a:p>
            <a:pPr lvl="1"/>
            <a:r>
              <a:rPr lang="en-US" dirty="0" smtClean="0"/>
              <a:t>Poor data collection tools</a:t>
            </a:r>
            <a:endParaRPr lang="en-US" dirty="0" smtClean="0"/>
          </a:p>
          <a:p>
            <a:pPr lvl="1"/>
            <a:r>
              <a:rPr lang="en-US" dirty="0" smtClean="0"/>
              <a:t>Lack of organizational/technical infrastructure</a:t>
            </a:r>
          </a:p>
          <a:p>
            <a:pPr lvl="1"/>
            <a:r>
              <a:rPr lang="en-US" dirty="0" smtClean="0"/>
              <a:t>Poor data quality </a:t>
            </a:r>
          </a:p>
          <a:p>
            <a:pPr lvl="1"/>
            <a:r>
              <a:rPr lang="en-US" dirty="0" smtClean="0"/>
              <a:t>Challenges in data sharing/collaborating</a:t>
            </a:r>
          </a:p>
          <a:p>
            <a:pPr lvl="1"/>
            <a:r>
              <a:rPr lang="en-US" dirty="0" smtClean="0"/>
              <a:t>Self-censorship or self-preservation </a:t>
            </a:r>
          </a:p>
          <a:p>
            <a:pPr lvl="1"/>
            <a:r>
              <a:rPr lang="en-US" dirty="0" smtClean="0"/>
              <a:t>Lack of trust</a:t>
            </a:r>
          </a:p>
          <a:p>
            <a:pPr lvl="1"/>
            <a:r>
              <a:rPr lang="en-US" dirty="0" smtClean="0"/>
              <a:t>Dependent on other variables – MAR vs. MCAR vs. MNAR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C30-F2C8-4D9F-8743-CDD37DC6C2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059" y="1388178"/>
            <a:ext cx="11262732" cy="482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6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54063" indent="-296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charset="0"/>
              <a:buChar char="o"/>
              <a:tabLst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206500" indent="-292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589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124075" indent="-295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7"/>
          <a:stretch/>
        </p:blipFill>
        <p:spPr>
          <a:xfrm>
            <a:off x="6705600" y="3200400"/>
            <a:ext cx="428873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1934992" cy="767442"/>
          </a:xfrm>
        </p:spPr>
        <p:txBody>
          <a:bodyPr/>
          <a:lstStyle/>
          <a:p>
            <a:r>
              <a:rPr lang="en-US" dirty="0"/>
              <a:t>Example 1: Where did the time go?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70975"/>
              </p:ext>
            </p:extLst>
          </p:nvPr>
        </p:nvGraphicFramePr>
        <p:xfrm>
          <a:off x="304800" y="3239770"/>
          <a:ext cx="11286891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297">
                  <a:extLst>
                    <a:ext uri="{9D8B030D-6E8A-4147-A177-3AD203B41FA5}">
                      <a16:colId xmlns:a16="http://schemas.microsoft.com/office/drawing/2014/main" val="1887489272"/>
                    </a:ext>
                  </a:extLst>
                </a:gridCol>
                <a:gridCol w="3762297">
                  <a:extLst>
                    <a:ext uri="{9D8B030D-6E8A-4147-A177-3AD203B41FA5}">
                      <a16:colId xmlns:a16="http://schemas.microsoft.com/office/drawing/2014/main" val="3237174560"/>
                    </a:ext>
                  </a:extLst>
                </a:gridCol>
                <a:gridCol w="3762297">
                  <a:extLst>
                    <a:ext uri="{9D8B030D-6E8A-4147-A177-3AD203B41FA5}">
                      <a16:colId xmlns:a16="http://schemas.microsoft.com/office/drawing/2014/main" val="447412570"/>
                    </a:ext>
                  </a:extLst>
                </a:gridCol>
              </a:tblGrid>
              <a:tr h="547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Policy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Organizational/Infrastructure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Analytical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72479"/>
                  </a:ext>
                </a:extLst>
              </a:tr>
              <a:tr h="28920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Never</a:t>
                      </a:r>
                      <a:r>
                        <a:rPr lang="en-US" baseline="0" dirty="0" smtClean="0"/>
                        <a:t> underestimate the breadth of the network and lack of communication between players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Does the program model need a change? (e.g. Housing First)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What are the implications of security and privacy on the program? (e.g. HIPAA)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staff </a:t>
                      </a:r>
                      <a:r>
                        <a:rPr lang="en-US" dirty="0" smtClean="0"/>
                        <a:t>on data entry in EHR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Determine</a:t>
                      </a:r>
                      <a:r>
                        <a:rPr lang="en-US" baseline="0" dirty="0" smtClean="0"/>
                        <a:t> if</a:t>
                      </a:r>
                      <a:r>
                        <a:rPr lang="en-US" dirty="0" smtClean="0"/>
                        <a:t> staff have the right tools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Case management vs. data entry in EHR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Diagnose staff</a:t>
                      </a:r>
                      <a:r>
                        <a:rPr lang="en-US" baseline="0" dirty="0" smtClean="0"/>
                        <a:t> turnover, motivation, and burnout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 clarity on “definitions” for</a:t>
                      </a:r>
                      <a:r>
                        <a:rPr lang="en-US" baseline="0" dirty="0" smtClean="0"/>
                        <a:t> variables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Use 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0" dirty="0" smtClean="0"/>
                        <a:t> package for imputing values for univariate time series: </a:t>
                      </a:r>
                      <a:r>
                        <a:rPr lang="en-US" baseline="0" dirty="0" err="1" smtClean="0"/>
                        <a:t>ImputeTS</a:t>
                      </a:r>
                      <a:r>
                        <a:rPr lang="en-US" baseline="0" dirty="0" smtClean="0"/>
                        <a:t>, Amelia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217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C30-F2C8-4D9F-8743-CDD37DC6C2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3349" y="990600"/>
            <a:ext cx="11262732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8925" indent="-2889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6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54063" indent="-296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charset="0"/>
              <a:buChar char="o"/>
              <a:tabLst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206500" indent="-292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589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124075" indent="-295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Program serving adults with series mental illness transitioning from the State Psychiatric hospital back to the community. </a:t>
            </a:r>
          </a:p>
          <a:p>
            <a:r>
              <a:rPr lang="en-US" sz="2800" dirty="0" smtClean="0"/>
              <a:t>Goal to reduce hospital readmissions, shorten length of stays, and reduce emergency department use.</a:t>
            </a:r>
          </a:p>
          <a:p>
            <a:r>
              <a:rPr lang="en-US" sz="2800" dirty="0" smtClean="0"/>
              <a:t>Clients show up in multiple hospitals at the same time and day!!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6141" y="5917614"/>
            <a:ext cx="7162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Result: Were able to determine that most hospital re-admissions occurred within the first 30 days of initial community entry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2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11934992" cy="767442"/>
          </a:xfrm>
        </p:spPr>
        <p:txBody>
          <a:bodyPr/>
          <a:lstStyle/>
          <a:p>
            <a:r>
              <a:rPr lang="en-US" dirty="0"/>
              <a:t>Example 2: Sharing Dangerous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628276"/>
              </p:ext>
            </p:extLst>
          </p:nvPr>
        </p:nvGraphicFramePr>
        <p:xfrm>
          <a:off x="304800" y="2846661"/>
          <a:ext cx="11286891" cy="3706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297">
                  <a:extLst>
                    <a:ext uri="{9D8B030D-6E8A-4147-A177-3AD203B41FA5}">
                      <a16:colId xmlns:a16="http://schemas.microsoft.com/office/drawing/2014/main" val="1887489272"/>
                    </a:ext>
                  </a:extLst>
                </a:gridCol>
                <a:gridCol w="3762297">
                  <a:extLst>
                    <a:ext uri="{9D8B030D-6E8A-4147-A177-3AD203B41FA5}">
                      <a16:colId xmlns:a16="http://schemas.microsoft.com/office/drawing/2014/main" val="3237174560"/>
                    </a:ext>
                  </a:extLst>
                </a:gridCol>
                <a:gridCol w="3762297">
                  <a:extLst>
                    <a:ext uri="{9D8B030D-6E8A-4147-A177-3AD203B41FA5}">
                      <a16:colId xmlns:a16="http://schemas.microsoft.com/office/drawing/2014/main" val="447412570"/>
                    </a:ext>
                  </a:extLst>
                </a:gridCol>
              </a:tblGrid>
              <a:tr h="547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Policy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Organizational/Infrastructure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Analytical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72479"/>
                  </a:ext>
                </a:extLst>
              </a:tr>
              <a:tr h="315944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Determine if different outcomes are desired by network players or organizations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Understand relationships between civic actors and government agencies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Minimize mandatory collection of</a:t>
                      </a:r>
                      <a:r>
                        <a:rPr lang="en-US" baseline="0" dirty="0" smtClean="0"/>
                        <a:t> data that can jeopardize the safety of your clients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Provide safety and privacy precautions across multiple time junctions during your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Understand your audience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Board members vs. Program staff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new variables (e.g. “Refused to Answer”, Don’t Know vs. Missing)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Forcats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fct_collapse</a:t>
                      </a:r>
                      <a:r>
                        <a:rPr lang="en-US" baseline="0" dirty="0" smtClean="0"/>
                        <a:t>::</a:t>
                      </a:r>
                      <a:r>
                        <a:rPr lang="en-US" baseline="0" dirty="0" err="1" smtClean="0"/>
                        <a:t>fct_lump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Visualize missing data using VIM, </a:t>
                      </a:r>
                      <a:r>
                        <a:rPr lang="en-US" baseline="0" dirty="0" err="1" smtClean="0"/>
                        <a:t>visdat</a:t>
                      </a:r>
                      <a:r>
                        <a:rPr lang="en-US" baseline="0" dirty="0" smtClean="0"/>
                        <a:t>, ggplot2, </a:t>
                      </a:r>
                      <a:r>
                        <a:rPr lang="en-US" baseline="0" dirty="0" err="1" smtClean="0"/>
                        <a:t>naniar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217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C30-F2C8-4D9F-8743-CDD37DC6C2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" y="878008"/>
            <a:ext cx="11262732" cy="223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6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54063" indent="-296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charset="0"/>
              <a:buChar char="o"/>
              <a:tabLst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206500" indent="-292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589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124075" indent="-295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Program working to house and protect vulnerable youth across 3 countries</a:t>
            </a:r>
          </a:p>
          <a:p>
            <a:r>
              <a:rPr lang="en-US" sz="3200" dirty="0" smtClean="0"/>
              <a:t>Enormous amounts of missing data on where youth go after program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282" y="5965765"/>
            <a:ext cx="7162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Result: Outcome metrics revised to account for cultural and sector context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R-Ladies NYC!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5037810" cy="3352800"/>
          </a:xfrm>
          <a:prstGeom prst="rect">
            <a:avLst/>
          </a:prstGeom>
        </p:spPr>
      </p:pic>
      <p:pic>
        <p:nvPicPr>
          <p:cNvPr id="4" name="Picture 3" descr="¿&lt;strong&gt;Twitter&lt;/strong&gt; tiene más poder en las decisiones de compra d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97905"/>
            <a:ext cx="365760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9191" y="209433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RikaGorn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09191" y="27337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Rikagx@gmail.com</a:t>
            </a:r>
          </a:p>
        </p:txBody>
      </p:sp>
      <p:pic>
        <p:nvPicPr>
          <p:cNvPr id="7" name="Picture 6" descr="mrsmarburg - 8th Grade P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2689788"/>
            <a:ext cx="457200" cy="457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9191" y="33205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RikaGorn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(mostly pictures of my dog Zoe!)</a:t>
            </a:r>
          </a:p>
        </p:txBody>
      </p:sp>
      <p:pic>
        <p:nvPicPr>
          <p:cNvPr id="8" name="Picture 7" descr="Maldita Almohada: &lt;strong&gt;Instagram&lt;/strong&gt;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62765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AC9"/>
      </a:accent1>
      <a:accent2>
        <a:srgbClr val="F0AB00"/>
      </a:accent2>
      <a:accent3>
        <a:srgbClr val="FADA63"/>
      </a:accent3>
      <a:accent4>
        <a:srgbClr val="5C7F92"/>
      </a:accent4>
      <a:accent5>
        <a:srgbClr val="8FCAE7"/>
      </a:accent5>
      <a:accent6>
        <a:srgbClr val="6E273D"/>
      </a:accent6>
      <a:hlink>
        <a:srgbClr val="0563C1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 Theme" id="{1FC98B00-BEFA-E140-B9B2-263474062E57}" vid="{F52903AB-122F-7F44-9365-20230FAF2A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LC Theme</Template>
  <TotalTime>39478</TotalTime>
  <Words>458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Garamond</vt:lpstr>
      <vt:lpstr>Wingdings</vt:lpstr>
      <vt:lpstr>LC Theme</vt:lpstr>
      <vt:lpstr>The Stories behind Missing Data: Policy and Practice in Social Services  Rika Gorn  </vt:lpstr>
      <vt:lpstr>Who am I? </vt:lpstr>
      <vt:lpstr>Reasons for Missing Data</vt:lpstr>
      <vt:lpstr>Example 1: Where did the time go?</vt:lpstr>
      <vt:lpstr>Example 2: Sharing Dangerous Information</vt:lpstr>
      <vt:lpstr>Thanks R-Ladies NYC!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Howard</dc:creator>
  <cp:lastModifiedBy>Rika Gorn</cp:lastModifiedBy>
  <cp:revision>929</cp:revision>
  <cp:lastPrinted>2018-04-04T20:56:45Z</cp:lastPrinted>
  <dcterms:created xsi:type="dcterms:W3CDTF">2015-03-13T20:08:54Z</dcterms:created>
  <dcterms:modified xsi:type="dcterms:W3CDTF">2018-06-13T19:30:02Z</dcterms:modified>
</cp:coreProperties>
</file>