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media/image2.jpeg" ContentType="image/jpeg"/>
  <Override PartName="/ppt/media/image3.jpeg" ContentType="image/jpeg"/>
  <Override PartName="/ppt/notesSlides/notesSlide2.xml" ContentType="application/vnd.openxmlformats-officedocument.presentationml.notesSlide+xml"/>
  <Override PartName="/ppt/media/image4.jpe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thank our two sponsors tonight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271638" indent="-271638">
              <a:buSzPct val="75000"/>
              <a:buChar char="-"/>
            </a:lvl1pPr>
            <a:lvl2pPr marL="716138" indent="-271638">
              <a:buSzPct val="75000"/>
              <a:buChar char="-"/>
            </a:lvl2pPr>
          </a:lstStyle>
          <a:p>
            <a:pPr/>
            <a:r>
              <a:t>have a round of who is present before animating survey results</a:t>
            </a:r>
          </a:p>
          <a:p>
            <a:pPr lvl="1"/>
            <a:r>
              <a:t>—&gt; name, where work, etc.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top three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Shape 1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1638" indent="-271638">
              <a:buSzPct val="75000"/>
              <a:buChar char="-"/>
            </a:pPr>
            <a:r>
              <a:t>other aspect, e.g. Markdown and Shiny</a:t>
            </a:r>
          </a:p>
          <a:p>
            <a:pPr marL="271638" indent="-271638">
              <a:buSzPct val="75000"/>
              <a:buChar char="-"/>
            </a:pPr>
            <a:r>
              <a:t>all over the place though in terms of tutorials in general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focus on this one b/c I’m not sure if everyone means the same thing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1638" indent="-271638">
              <a:buSzPct val="75000"/>
              <a:buChar char="-"/>
            </a:pPr>
            <a:r>
              <a:t>speakers include ppl who want to speak and suggestions for speakers (some ppl said yes in initial survey)</a:t>
            </a:r>
          </a:p>
          <a:p>
            <a:pPr lvl="1" marL="716138" indent="-271638">
              <a:buSzPct val="75000"/>
              <a:buChar char="-"/>
            </a:pPr>
            <a:r>
              <a:t>I have done small tutorials on dplyr/tidyr or ggplot2 at INRA that I could recycle depending in the desired level. Otherwise potentially the use of Bioconductor packages.</a:t>
            </a:r>
          </a:p>
          <a:p>
            <a:pPr lvl="1" marL="716138" indent="-271638">
              <a:buSzPct val="75000"/>
              <a:buChar char="-"/>
            </a:pPr>
            <a:r>
              <a:t>analyzing eye-tracking data</a:t>
            </a:r>
          </a:p>
          <a:p>
            <a:pPr lvl="1" marL="716138" indent="-271638">
              <a:buSzPct val="75000"/>
              <a:buChar char="-"/>
            </a:pPr>
            <a:r>
              <a:t>missing values</a:t>
            </a:r>
          </a:p>
          <a:p>
            <a:pPr/>
            <a:r>
              <a:t>- mention posters too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R-Ladies Paris:</a:t>
            </a:r>
          </a:p>
          <a:p>
            <a:pPr/>
            <a:r>
              <a:t>Inaugural Meeting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October 5, 2016</a:t>
            </a:r>
          </a:p>
        </p:txBody>
      </p:sp>
      <p:pic>
        <p:nvPicPr>
          <p:cNvPr id="121" name="thinkR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0157" y="7167791"/>
            <a:ext cx="2128609" cy="21286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ENS_logoDEC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14734" y="7165295"/>
            <a:ext cx="4553713" cy="213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Rladies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66081" y="96481"/>
            <a:ext cx="3944806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6985" y="310655"/>
            <a:ext cx="2314952" cy="254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1304290" y="357429"/>
            <a:ext cx="1039622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Future meeting qs</a:t>
            </a:r>
          </a:p>
        </p:txBody>
      </p:sp>
      <p:sp>
        <p:nvSpPr>
          <p:cNvPr id="206" name="Shape 206"/>
          <p:cNvSpPr/>
          <p:nvPr/>
        </p:nvSpPr>
        <p:spPr>
          <a:xfrm>
            <a:off x="1016317" y="2113732"/>
            <a:ext cx="1097216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Language? French, English, bilingual?</a:t>
            </a:r>
          </a:p>
        </p:txBody>
      </p:sp>
      <p:sp>
        <p:nvSpPr>
          <p:cNvPr id="207" name="Shape 207"/>
          <p:cNvSpPr/>
          <p:nvPr/>
        </p:nvSpPr>
        <p:spPr>
          <a:xfrm>
            <a:off x="2731452" y="3698173"/>
            <a:ext cx="779589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Meeting frequency / times?</a:t>
            </a:r>
          </a:p>
        </p:txBody>
      </p:sp>
      <p:sp>
        <p:nvSpPr>
          <p:cNvPr id="208" name="Shape 208"/>
          <p:cNvSpPr/>
          <p:nvPr/>
        </p:nvSpPr>
        <p:spPr>
          <a:xfrm>
            <a:off x="5689917" y="6779991"/>
            <a:ext cx="187896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Logo?</a:t>
            </a:r>
          </a:p>
        </p:txBody>
      </p:sp>
      <p:pic>
        <p:nvPicPr>
          <p:cNvPr id="209" name="Rladies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69954" y="7172717"/>
            <a:ext cx="3066161" cy="19742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19065" y="7141667"/>
            <a:ext cx="2314952" cy="254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/>
          <p:nvPr/>
        </p:nvSpPr>
        <p:spPr>
          <a:xfrm>
            <a:off x="2073274" y="5282615"/>
            <a:ext cx="91122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Speakers? (you or suggestions)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6"/>
      <p:bldP build="whole" bldLvl="1" animBg="1" rev="0" advAuto="0" spid="211" grpId="3"/>
      <p:bldP build="whole" bldLvl="1" animBg="1" rev="0" advAuto="0" spid="206" grpId="1"/>
      <p:bldP build="whole" bldLvl="1" animBg="1" rev="0" advAuto="0" spid="207" grpId="2"/>
      <p:bldP build="whole" bldLvl="1" animBg="1" rev="0" advAuto="0" spid="209" grpId="5"/>
      <p:bldP build="whole" bldLvl="1" animBg="1" rev="0" advAuto="0" spid="210" grpId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728344" y="357429"/>
            <a:ext cx="1154811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Why is this needed?</a:t>
            </a:r>
          </a:p>
        </p:txBody>
      </p:sp>
      <p:pic>
        <p:nvPicPr>
          <p:cNvPr id="129" name="debate-interruptions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620" y="2904091"/>
            <a:ext cx="6900001" cy="457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Artboard 1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39647" y="2904091"/>
            <a:ext cx="4572001" cy="457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2"/>
      <p:bldP build="whole" bldLvl="1" animBg="1" rev="0" advAuto="0" spid="12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4"/>
          <p:cNvGrpSpPr/>
          <p:nvPr/>
        </p:nvGrpSpPr>
        <p:grpSpPr>
          <a:xfrm>
            <a:off x="601611" y="2829187"/>
            <a:ext cx="3392166" cy="4095226"/>
            <a:chOff x="0" y="0"/>
            <a:chExt cx="3392165" cy="4095224"/>
          </a:xfrm>
        </p:grpSpPr>
        <p:pic>
          <p:nvPicPr>
            <p:cNvPr id="132" name="diane_beldame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8582" y="920224"/>
              <a:ext cx="3175001" cy="3175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3" name="Shape 133"/>
            <p:cNvSpPr/>
            <p:nvPr/>
          </p:nvSpPr>
          <p:spPr>
            <a:xfrm>
              <a:off x="-1" y="0"/>
              <a:ext cx="3392166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Diane Beldame</a:t>
              </a:r>
            </a:p>
          </p:txBody>
        </p:sp>
      </p:grpSp>
      <p:grpSp>
        <p:nvGrpSpPr>
          <p:cNvPr id="137" name="Group 137"/>
          <p:cNvGrpSpPr/>
          <p:nvPr/>
        </p:nvGrpSpPr>
        <p:grpSpPr>
          <a:xfrm>
            <a:off x="4260490" y="2829187"/>
            <a:ext cx="4483820" cy="4095226"/>
            <a:chOff x="0" y="0"/>
            <a:chExt cx="4483819" cy="4095224"/>
          </a:xfrm>
        </p:grpSpPr>
        <p:pic>
          <p:nvPicPr>
            <p:cNvPr id="135" name="christina_bergmann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227" r="0" b="24655"/>
            <a:stretch>
              <a:fillRect/>
            </a:stretch>
          </p:blipFill>
          <p:spPr>
            <a:xfrm>
              <a:off x="656880" y="920224"/>
              <a:ext cx="3170059" cy="3175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6" name="Shape 136"/>
            <p:cNvSpPr/>
            <p:nvPr/>
          </p:nvSpPr>
          <p:spPr>
            <a:xfrm>
              <a:off x="-1" y="0"/>
              <a:ext cx="4483821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Christina Bergmann</a:t>
              </a:r>
            </a:p>
          </p:txBody>
        </p:sp>
      </p:grpSp>
      <p:grpSp>
        <p:nvGrpSpPr>
          <p:cNvPr id="140" name="Group 140"/>
          <p:cNvGrpSpPr/>
          <p:nvPr/>
        </p:nvGrpSpPr>
        <p:grpSpPr>
          <a:xfrm>
            <a:off x="9011023" y="2829187"/>
            <a:ext cx="3214242" cy="4095226"/>
            <a:chOff x="0" y="0"/>
            <a:chExt cx="3214241" cy="4095224"/>
          </a:xfrm>
        </p:grpSpPr>
        <p:pic>
          <p:nvPicPr>
            <p:cNvPr id="138" name="page_piccinini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9620" y="920224"/>
              <a:ext cx="3175001" cy="3175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9" name="Shape 139"/>
            <p:cNvSpPr/>
            <p:nvPr/>
          </p:nvSpPr>
          <p:spPr>
            <a:xfrm>
              <a:off x="-1" y="0"/>
              <a:ext cx="321424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Page Piccinini</a:t>
              </a:r>
            </a:p>
          </p:txBody>
        </p:sp>
      </p:grpSp>
      <p:sp>
        <p:nvSpPr>
          <p:cNvPr id="141" name="Shape 141"/>
          <p:cNvSpPr/>
          <p:nvPr/>
        </p:nvSpPr>
        <p:spPr>
          <a:xfrm>
            <a:off x="2786379" y="357429"/>
            <a:ext cx="743204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Who are we?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2"/>
      <p:bldP build="whole" bldLvl="1" animBg="1" rev="0" advAuto="0" spid="134" grpId="1"/>
      <p:bldP build="whole" bldLvl="1" animBg="1" rev="0" advAuto="0" spid="140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2397759" y="266050"/>
            <a:ext cx="8209281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0"/>
            </a:pPr>
            <a:r>
              <a:t>Who are you?</a:t>
            </a:r>
          </a:p>
          <a:p>
            <a:pPr>
              <a:defRPr sz="3000"/>
            </a:pPr>
            <a:r>
              <a:t>(according to survey results)</a:t>
            </a:r>
          </a:p>
        </p:txBody>
      </p:sp>
      <p:grpSp>
        <p:nvGrpSpPr>
          <p:cNvPr id="146" name="Group 146"/>
          <p:cNvGrpSpPr/>
          <p:nvPr/>
        </p:nvGrpSpPr>
        <p:grpSpPr>
          <a:xfrm>
            <a:off x="168478" y="3886125"/>
            <a:ext cx="3218686" cy="4360096"/>
            <a:chOff x="0" y="0"/>
            <a:chExt cx="3218684" cy="4360095"/>
          </a:xfrm>
        </p:grpSpPr>
        <p:sp>
          <p:nvSpPr>
            <p:cNvPr id="144" name="Shape 144"/>
            <p:cNvSpPr/>
            <p:nvPr/>
          </p:nvSpPr>
          <p:spPr>
            <a:xfrm>
              <a:off x="1199035" y="-1"/>
              <a:ext cx="820615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5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35</a:t>
              </a:r>
            </a:p>
          </p:txBody>
        </p:sp>
        <p:pic>
          <p:nvPicPr>
            <p:cNvPr id="145" name="person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884179"/>
              <a:ext cx="3218685" cy="34759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49" name="Group 149"/>
          <p:cNvGrpSpPr/>
          <p:nvPr/>
        </p:nvGrpSpPr>
        <p:grpSpPr>
          <a:xfrm>
            <a:off x="5771413" y="2401867"/>
            <a:ext cx="1977815" cy="3290691"/>
            <a:chOff x="-21166" y="0"/>
            <a:chExt cx="1977814" cy="3290689"/>
          </a:xfrm>
        </p:grpSpPr>
        <p:pic>
          <p:nvPicPr>
            <p:cNvPr id="147" name="person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2010" y="1485650"/>
              <a:ext cx="1671460" cy="18050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8" name="Shape 148"/>
            <p:cNvSpPr/>
            <p:nvPr/>
          </p:nvSpPr>
          <p:spPr>
            <a:xfrm>
              <a:off x="-21167" y="0"/>
              <a:ext cx="1977815" cy="147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3000">
                  <a:solidFill>
                    <a:srgbClr val="66C2A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advanced</a:t>
              </a:r>
            </a:p>
            <a:p>
              <a:pPr>
                <a:defRPr b="1" sz="3000">
                  <a:solidFill>
                    <a:srgbClr val="66C2A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  <a:p>
              <a:pPr>
                <a:defRPr b="1" sz="3000">
                  <a:solidFill>
                    <a:srgbClr val="66C2A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(3)</a:t>
              </a:r>
            </a:p>
          </p:txBody>
        </p:sp>
      </p:grpSp>
      <p:grpSp>
        <p:nvGrpSpPr>
          <p:cNvPr id="152" name="Group 152"/>
          <p:cNvGrpSpPr/>
          <p:nvPr/>
        </p:nvGrpSpPr>
        <p:grpSpPr>
          <a:xfrm>
            <a:off x="9597831" y="2401867"/>
            <a:ext cx="2485691" cy="3290691"/>
            <a:chOff x="-70698" y="0"/>
            <a:chExt cx="2485690" cy="3290689"/>
          </a:xfrm>
        </p:grpSpPr>
        <p:pic>
          <p:nvPicPr>
            <p:cNvPr id="150" name="person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36416" y="1485650"/>
              <a:ext cx="1671460" cy="18050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1" name="Shape 151"/>
            <p:cNvSpPr/>
            <p:nvPr/>
          </p:nvSpPr>
          <p:spPr>
            <a:xfrm>
              <a:off x="-70699" y="0"/>
              <a:ext cx="2485691" cy="147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3000">
                  <a:solidFill>
                    <a:srgbClr val="FC8D6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intermediate</a:t>
              </a:r>
            </a:p>
            <a:p>
              <a:pPr>
                <a:defRPr b="1" sz="3000">
                  <a:solidFill>
                    <a:srgbClr val="FC8D6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advanced</a:t>
              </a:r>
            </a:p>
            <a:p>
              <a:pPr>
                <a:defRPr b="1" sz="3000">
                  <a:solidFill>
                    <a:srgbClr val="FC8D6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(5)</a:t>
              </a:r>
            </a:p>
          </p:txBody>
        </p:sp>
      </p:grpSp>
      <p:grpSp>
        <p:nvGrpSpPr>
          <p:cNvPr id="155" name="Group 155"/>
          <p:cNvGrpSpPr/>
          <p:nvPr/>
        </p:nvGrpSpPr>
        <p:grpSpPr>
          <a:xfrm>
            <a:off x="7582115" y="4857172"/>
            <a:ext cx="2485691" cy="3290690"/>
            <a:chOff x="-70698" y="0"/>
            <a:chExt cx="2485690" cy="3290689"/>
          </a:xfrm>
        </p:grpSpPr>
        <p:sp>
          <p:nvSpPr>
            <p:cNvPr id="153" name="Shape 153"/>
            <p:cNvSpPr/>
            <p:nvPr/>
          </p:nvSpPr>
          <p:spPr>
            <a:xfrm>
              <a:off x="-70699" y="0"/>
              <a:ext cx="2485691" cy="147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3000">
                  <a:solidFill>
                    <a:srgbClr val="8DA0CB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intermediate</a:t>
              </a:r>
            </a:p>
            <a:p>
              <a:pPr>
                <a:defRPr b="1" sz="3000">
                  <a:solidFill>
                    <a:srgbClr val="8DA0CB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  <a:p>
              <a:pPr>
                <a:defRPr b="1" sz="3000">
                  <a:solidFill>
                    <a:srgbClr val="8DA0CB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(9)</a:t>
              </a:r>
            </a:p>
          </p:txBody>
        </p:sp>
        <p:pic>
          <p:nvPicPr>
            <p:cNvPr id="154" name="person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36416" y="1485650"/>
              <a:ext cx="1671460" cy="18050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58" name="Group 158"/>
          <p:cNvGrpSpPr/>
          <p:nvPr/>
        </p:nvGrpSpPr>
        <p:grpSpPr>
          <a:xfrm>
            <a:off x="5517475" y="6401870"/>
            <a:ext cx="2485691" cy="3290690"/>
            <a:chOff x="-70698" y="0"/>
            <a:chExt cx="2485690" cy="3290689"/>
          </a:xfrm>
        </p:grpSpPr>
        <p:sp>
          <p:nvSpPr>
            <p:cNvPr id="156" name="Shape 156"/>
            <p:cNvSpPr/>
            <p:nvPr/>
          </p:nvSpPr>
          <p:spPr>
            <a:xfrm>
              <a:off x="-70699" y="0"/>
              <a:ext cx="2485691" cy="147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3000">
                  <a:solidFill>
                    <a:srgbClr val="E78AC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intermediate</a:t>
              </a:r>
            </a:p>
            <a:p>
              <a:pPr>
                <a:defRPr b="1" sz="3000">
                  <a:solidFill>
                    <a:srgbClr val="E78AC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beginner</a:t>
              </a:r>
            </a:p>
            <a:p>
              <a:pPr>
                <a:defRPr b="1" sz="3000">
                  <a:solidFill>
                    <a:srgbClr val="E78AC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(8)</a:t>
              </a:r>
            </a:p>
          </p:txBody>
        </p:sp>
        <p:pic>
          <p:nvPicPr>
            <p:cNvPr id="157" name="person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36416" y="1485650"/>
              <a:ext cx="1671460" cy="18050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1" name="Group 161"/>
          <p:cNvGrpSpPr/>
          <p:nvPr/>
        </p:nvGrpSpPr>
        <p:grpSpPr>
          <a:xfrm>
            <a:off x="9926183" y="6401870"/>
            <a:ext cx="1828987" cy="3290690"/>
            <a:chOff x="-42193" y="0"/>
            <a:chExt cx="1828986" cy="3290689"/>
          </a:xfrm>
        </p:grpSpPr>
        <p:sp>
          <p:nvSpPr>
            <p:cNvPr id="159" name="Shape 159"/>
            <p:cNvSpPr/>
            <p:nvPr/>
          </p:nvSpPr>
          <p:spPr>
            <a:xfrm>
              <a:off x="-42194" y="0"/>
              <a:ext cx="1828987" cy="147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3000">
                  <a:solidFill>
                    <a:srgbClr val="A6D85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beginner</a:t>
              </a:r>
            </a:p>
            <a:p>
              <a:pPr>
                <a:defRPr b="1" sz="3000">
                  <a:solidFill>
                    <a:srgbClr val="A6D85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  <a:p>
              <a:pPr>
                <a:defRPr b="1" sz="3000">
                  <a:solidFill>
                    <a:srgbClr val="A6D85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(10)</a:t>
              </a:r>
            </a:p>
          </p:txBody>
        </p:sp>
        <p:pic>
          <p:nvPicPr>
            <p:cNvPr id="160" name="person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6569" y="1485650"/>
              <a:ext cx="1671460" cy="18050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2" name="Shape 162"/>
          <p:cNvSpPr/>
          <p:nvPr/>
        </p:nvSpPr>
        <p:spPr>
          <a:xfrm>
            <a:off x="2821635" y="6254630"/>
            <a:ext cx="234429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8" grpId="6"/>
      <p:bldP build="whole" bldLvl="1" animBg="1" rev="0" advAuto="0" spid="149" grpId="3"/>
      <p:bldP build="whole" bldLvl="1" animBg="1" rev="0" advAuto="0" spid="155" grpId="5"/>
      <p:bldP build="whole" bldLvl="1" animBg="1" rev="0" advAuto="0" spid="162" grpId="2"/>
      <p:bldP build="whole" bldLvl="1" animBg="1" rev="0" advAuto="0" spid="161" grpId="7"/>
      <p:bldP build="whole" bldLvl="1" animBg="1" rev="0" advAuto="0" spid="146" grpId="1"/>
      <p:bldP build="whole" bldLvl="1" animBg="1" rev="0" advAuto="0" spid="152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2397759" y="266050"/>
            <a:ext cx="8209281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0"/>
            </a:pPr>
            <a:r>
              <a:t>Who are you?</a:t>
            </a:r>
          </a:p>
          <a:p>
            <a:pPr>
              <a:defRPr sz="3000"/>
            </a:pPr>
            <a:r>
              <a:t>(according to survey results)</a:t>
            </a:r>
          </a:p>
        </p:txBody>
      </p:sp>
      <p:pic>
        <p:nvPicPr>
          <p:cNvPr id="167" name="topic_pref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5190" y="2403978"/>
            <a:ext cx="7214420" cy="72144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2397759" y="266050"/>
            <a:ext cx="8209281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0"/>
            </a:pPr>
            <a:r>
              <a:t>Who are you?</a:t>
            </a:r>
          </a:p>
          <a:p>
            <a:pPr>
              <a:defRPr sz="3000"/>
            </a:pPr>
            <a:r>
              <a:t>(according to survey results)</a:t>
            </a:r>
          </a:p>
        </p:txBody>
      </p:sp>
      <p:pic>
        <p:nvPicPr>
          <p:cNvPr id="170" name="topic_pref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5190" y="2403978"/>
            <a:ext cx="7214420" cy="7214420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71"/>
          <p:cNvSpPr/>
          <p:nvPr/>
        </p:nvSpPr>
        <p:spPr>
          <a:xfrm>
            <a:off x="3937288" y="5407460"/>
            <a:ext cx="774548" cy="370902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2" name="Shape 172"/>
          <p:cNvSpPr/>
          <p:nvPr/>
        </p:nvSpPr>
        <p:spPr>
          <a:xfrm>
            <a:off x="4254479" y="2661390"/>
            <a:ext cx="2830794" cy="2715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3" name="Shape 173"/>
          <p:cNvSpPr/>
          <p:nvPr/>
        </p:nvSpPr>
        <p:spPr>
          <a:xfrm>
            <a:off x="4254479" y="2914085"/>
            <a:ext cx="2830794" cy="2715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4" name="Shape 174"/>
          <p:cNvSpPr/>
          <p:nvPr/>
        </p:nvSpPr>
        <p:spPr>
          <a:xfrm>
            <a:off x="4254479" y="3156674"/>
            <a:ext cx="2830794" cy="2715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5" name="Shape 175"/>
          <p:cNvSpPr/>
          <p:nvPr/>
        </p:nvSpPr>
        <p:spPr>
          <a:xfrm>
            <a:off x="4688371" y="5407460"/>
            <a:ext cx="774548" cy="370902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6" name="Shape 176"/>
          <p:cNvSpPr/>
          <p:nvPr/>
        </p:nvSpPr>
        <p:spPr>
          <a:xfrm>
            <a:off x="5429294" y="5407460"/>
            <a:ext cx="774548" cy="370902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2397759" y="266050"/>
            <a:ext cx="8209281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0"/>
            </a:pPr>
            <a:r>
              <a:t>Who are you?</a:t>
            </a:r>
          </a:p>
          <a:p>
            <a:pPr>
              <a:defRPr sz="3000"/>
            </a:pPr>
            <a:r>
              <a:t>(according to survey results)</a:t>
            </a:r>
          </a:p>
        </p:txBody>
      </p:sp>
      <p:pic>
        <p:nvPicPr>
          <p:cNvPr id="181" name="topic_pref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5190" y="2403978"/>
            <a:ext cx="7214420" cy="7214420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/>
        </p:nvSpPr>
        <p:spPr>
          <a:xfrm>
            <a:off x="4686588" y="5407460"/>
            <a:ext cx="774548" cy="370902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3" name="Shape 183"/>
          <p:cNvSpPr/>
          <p:nvPr/>
        </p:nvSpPr>
        <p:spPr>
          <a:xfrm>
            <a:off x="4254479" y="2902690"/>
            <a:ext cx="2830794" cy="2715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4" name="Shape 184"/>
          <p:cNvSpPr/>
          <p:nvPr/>
        </p:nvSpPr>
        <p:spPr>
          <a:xfrm>
            <a:off x="4254479" y="3396221"/>
            <a:ext cx="2830794" cy="2715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5" name="Shape 185"/>
          <p:cNvSpPr/>
          <p:nvPr/>
        </p:nvSpPr>
        <p:spPr>
          <a:xfrm>
            <a:off x="7094781" y="2908774"/>
            <a:ext cx="2830794" cy="27155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6" name="Shape 186"/>
          <p:cNvSpPr/>
          <p:nvPr/>
        </p:nvSpPr>
        <p:spPr>
          <a:xfrm>
            <a:off x="7094781" y="3151363"/>
            <a:ext cx="2830794" cy="27155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7" name="Shape 187"/>
          <p:cNvSpPr/>
          <p:nvPr/>
        </p:nvSpPr>
        <p:spPr>
          <a:xfrm>
            <a:off x="6191326" y="5407460"/>
            <a:ext cx="774548" cy="370902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8" name="Shape 188"/>
          <p:cNvSpPr/>
          <p:nvPr/>
        </p:nvSpPr>
        <p:spPr>
          <a:xfrm>
            <a:off x="7689544" y="5407460"/>
            <a:ext cx="774548" cy="370902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9" name="Shape 189"/>
          <p:cNvSpPr/>
          <p:nvPr/>
        </p:nvSpPr>
        <p:spPr>
          <a:xfrm>
            <a:off x="8432664" y="5407460"/>
            <a:ext cx="774548" cy="370902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4" grpId="3"/>
      <p:bldP build="whole" bldLvl="1" animBg="1" rev="0" advAuto="0" spid="186" grpId="2"/>
      <p:bldP build="whole" bldLvl="1" animBg="1" rev="0" advAuto="0" spid="185" grpId="1"/>
      <p:bldP build="whole" bldLvl="1" animBg="1" rev="0" advAuto="0" spid="188" grpId="5"/>
      <p:bldP build="whole" bldLvl="1" animBg="1" rev="0" advAuto="0" spid="187" grpId="4"/>
      <p:bldP build="whole" bldLvl="1" animBg="1" rev="0" advAuto="0" spid="189" grpId="6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2397759" y="266050"/>
            <a:ext cx="8209281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0"/>
            </a:pPr>
            <a:r>
              <a:t>Who are you?</a:t>
            </a:r>
          </a:p>
          <a:p>
            <a:pPr>
              <a:defRPr sz="3000"/>
            </a:pPr>
            <a:r>
              <a:t>(according to survey results)</a:t>
            </a:r>
          </a:p>
        </p:txBody>
      </p:sp>
      <p:pic>
        <p:nvPicPr>
          <p:cNvPr id="194" name="topic_pref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5190" y="2403978"/>
            <a:ext cx="7214420" cy="7214420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4254479" y="3155385"/>
            <a:ext cx="2830794" cy="2715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6" name="Shape 196"/>
          <p:cNvSpPr/>
          <p:nvPr/>
        </p:nvSpPr>
        <p:spPr>
          <a:xfrm>
            <a:off x="5437671" y="5407460"/>
            <a:ext cx="774548" cy="370902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15240" y="357429"/>
            <a:ext cx="12974320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Flash survey qs</a:t>
            </a:r>
          </a:p>
        </p:txBody>
      </p:sp>
      <p:sp>
        <p:nvSpPr>
          <p:cNvPr id="201" name="Shape 201"/>
          <p:cNvSpPr/>
          <p:nvPr/>
        </p:nvSpPr>
        <p:spPr>
          <a:xfrm>
            <a:off x="3422332" y="2556239"/>
            <a:ext cx="616013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Academia / Industry?</a:t>
            </a:r>
          </a:p>
        </p:txBody>
      </p:sp>
      <p:sp>
        <p:nvSpPr>
          <p:cNvPr id="202" name="Shape 202"/>
          <p:cNvSpPr/>
          <p:nvPr/>
        </p:nvSpPr>
        <p:spPr>
          <a:xfrm>
            <a:off x="3272154" y="4444999"/>
            <a:ext cx="671449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What do you use R for?</a:t>
            </a:r>
          </a:p>
        </p:txBody>
      </p:sp>
      <p:sp>
        <p:nvSpPr>
          <p:cNvPr id="203" name="Shape 203"/>
          <p:cNvSpPr/>
          <p:nvPr/>
        </p:nvSpPr>
        <p:spPr>
          <a:xfrm>
            <a:off x="2789872" y="6646158"/>
            <a:ext cx="767905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Are you in other R groups?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2" grpId="2"/>
      <p:bldP build="whole" bldLvl="1" animBg="1" rev="0" advAuto="0" spid="203" grpId="3"/>
      <p:bldP build="whole" bldLvl="1" animBg="1" rev="0" advAuto="0" spid="201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