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thank our two sponsors tonight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not sure where the best place for this slide 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other aspect, e.g. Markdown and Shiny</a:t>
            </a:r>
          </a:p>
          <a:p>
            <a:pPr marL="271638" indent="-271638">
              <a:buSzPct val="75000"/>
              <a:buChar char="-"/>
            </a:pPr>
            <a:r>
              <a:t>all over the place though in terms of tutorials in general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top three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focus on this one b/c I’m not sure if everyone means the same thing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R-Ladies Paris:</a:t>
            </a:r>
          </a:p>
          <a:p>
            <a:pPr/>
            <a:r>
              <a:t>Inaugural Meeting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October 5, 2016</a:t>
            </a:r>
          </a:p>
        </p:txBody>
      </p:sp>
      <p:pic>
        <p:nvPicPr>
          <p:cNvPr id="121" name="think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157" y="7167791"/>
            <a:ext cx="2128609" cy="2128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NS_logoDE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4734" y="7165295"/>
            <a:ext cx="4553713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728344" y="357429"/>
            <a:ext cx="1154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Why is this needed?</a:t>
            </a:r>
          </a:p>
        </p:txBody>
      </p:sp>
      <p:pic>
        <p:nvPicPr>
          <p:cNvPr id="127" name="debate-interruptions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620" y="2904091"/>
            <a:ext cx="6900001" cy="45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rtboard 1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9647" y="2904091"/>
            <a:ext cx="4572001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601611" y="2829187"/>
            <a:ext cx="3392166" cy="4095226"/>
            <a:chOff x="0" y="0"/>
            <a:chExt cx="3392165" cy="4095224"/>
          </a:xfrm>
        </p:grpSpPr>
        <p:pic>
          <p:nvPicPr>
            <p:cNvPr id="132" name="diane_beldam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582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Shape 133"/>
            <p:cNvSpPr/>
            <p:nvPr/>
          </p:nvSpPr>
          <p:spPr>
            <a:xfrm>
              <a:off x="-1" y="0"/>
              <a:ext cx="339216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Diane Beldame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4260490" y="2829187"/>
            <a:ext cx="4483820" cy="4095226"/>
            <a:chOff x="0" y="0"/>
            <a:chExt cx="4483819" cy="4095224"/>
          </a:xfrm>
        </p:grpSpPr>
        <p:pic>
          <p:nvPicPr>
            <p:cNvPr id="135" name="christina_bergman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4409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Shape 136"/>
            <p:cNvSpPr/>
            <p:nvPr/>
          </p:nvSpPr>
          <p:spPr>
            <a:xfrm>
              <a:off x="-1" y="0"/>
              <a:ext cx="448382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Christina Bergmann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9011023" y="2829187"/>
            <a:ext cx="3214242" cy="4095226"/>
            <a:chOff x="0" y="0"/>
            <a:chExt cx="3214241" cy="4095224"/>
          </a:xfrm>
        </p:grpSpPr>
        <p:pic>
          <p:nvPicPr>
            <p:cNvPr id="138" name="page_piccinini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620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-1" y="0"/>
              <a:ext cx="32142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Page Piccinini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2786379" y="357429"/>
            <a:ext cx="743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4" grpId="1"/>
      <p:bldP build="whole" bldLvl="1" animBg="1" rev="0" advAuto="0" spid="14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168478" y="3886125"/>
            <a:ext cx="3218686" cy="4360096"/>
            <a:chOff x="0" y="0"/>
            <a:chExt cx="3218684" cy="4360095"/>
          </a:xfrm>
        </p:grpSpPr>
        <p:sp>
          <p:nvSpPr>
            <p:cNvPr id="144" name="Shape 144"/>
            <p:cNvSpPr/>
            <p:nvPr/>
          </p:nvSpPr>
          <p:spPr>
            <a:xfrm>
              <a:off x="1199035" y="-1"/>
              <a:ext cx="82061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27</a:t>
              </a:r>
            </a:p>
          </p:txBody>
        </p:sp>
        <p:pic>
          <p:nvPicPr>
            <p:cNvPr id="145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84179"/>
              <a:ext cx="3218685" cy="3475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" name="Group 149"/>
          <p:cNvGrpSpPr/>
          <p:nvPr/>
        </p:nvGrpSpPr>
        <p:grpSpPr>
          <a:xfrm>
            <a:off x="5771413" y="2401867"/>
            <a:ext cx="1977815" cy="3290691"/>
            <a:chOff x="-21166" y="0"/>
            <a:chExt cx="1977814" cy="3290689"/>
          </a:xfrm>
        </p:grpSpPr>
        <p:pic>
          <p:nvPicPr>
            <p:cNvPr id="147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010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-21167" y="0"/>
              <a:ext cx="1977815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(1)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9597831" y="2401867"/>
            <a:ext cx="2485691" cy="3290691"/>
            <a:chOff x="-70698" y="0"/>
            <a:chExt cx="2485690" cy="3290689"/>
          </a:xfrm>
        </p:grpSpPr>
        <p:pic>
          <p:nvPicPr>
            <p:cNvPr id="150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(4)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7582115" y="4857172"/>
            <a:ext cx="2485691" cy="3290690"/>
            <a:chOff x="-70698" y="0"/>
            <a:chExt cx="2485690" cy="3290689"/>
          </a:xfrm>
        </p:grpSpPr>
        <p:sp>
          <p:nvSpPr>
            <p:cNvPr id="153" name="Shape 153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(9)</a:t>
              </a:r>
            </a:p>
          </p:txBody>
        </p:sp>
        <p:pic>
          <p:nvPicPr>
            <p:cNvPr id="154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 158"/>
          <p:cNvGrpSpPr/>
          <p:nvPr/>
        </p:nvGrpSpPr>
        <p:grpSpPr>
          <a:xfrm>
            <a:off x="5517475" y="6401870"/>
            <a:ext cx="2485691" cy="3290690"/>
            <a:chOff x="-70698" y="0"/>
            <a:chExt cx="2485690" cy="3290689"/>
          </a:xfrm>
        </p:grpSpPr>
        <p:sp>
          <p:nvSpPr>
            <p:cNvPr id="156" name="Shape 156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(4)</a:t>
              </a:r>
            </a:p>
          </p:txBody>
        </p:sp>
        <p:pic>
          <p:nvPicPr>
            <p:cNvPr id="157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 161"/>
          <p:cNvGrpSpPr/>
          <p:nvPr/>
        </p:nvGrpSpPr>
        <p:grpSpPr>
          <a:xfrm>
            <a:off x="9926183" y="6401870"/>
            <a:ext cx="1828987" cy="3290690"/>
            <a:chOff x="-42193" y="0"/>
            <a:chExt cx="1828986" cy="3290689"/>
          </a:xfrm>
        </p:grpSpPr>
        <p:sp>
          <p:nvSpPr>
            <p:cNvPr id="159" name="Shape 159"/>
            <p:cNvSpPr/>
            <p:nvPr/>
          </p:nvSpPr>
          <p:spPr>
            <a:xfrm>
              <a:off x="-42194" y="0"/>
              <a:ext cx="182898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(9)</a:t>
              </a:r>
            </a:p>
          </p:txBody>
        </p:sp>
        <p:pic>
          <p:nvPicPr>
            <p:cNvPr id="160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69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Shape 162"/>
          <p:cNvSpPr/>
          <p:nvPr/>
        </p:nvSpPr>
        <p:spPr>
          <a:xfrm>
            <a:off x="2821635" y="6254630"/>
            <a:ext cx="23442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52" grpId="4"/>
      <p:bldP build="whole" bldLvl="1" animBg="1" rev="0" advAuto="0" spid="146" grpId="1"/>
      <p:bldP build="whole" bldLvl="1" animBg="1" rev="0" advAuto="0" spid="149" grpId="3"/>
      <p:bldP build="whole" bldLvl="1" animBg="1" rev="0" advAuto="0" spid="158" grpId="6"/>
      <p:bldP build="whole" bldLvl="1" animBg="1" rev="0" advAuto="0" spid="155" grpId="5"/>
      <p:bldP build="whole" bldLvl="1" animBg="1" rev="0" advAuto="0" spid="161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65" name="topic_pre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68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937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4254479" y="26613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4254479" y="3396221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7094781" y="2908774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7094781" y="3151363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6191326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768954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843266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3"/>
      <p:bldP build="whole" bldLvl="1" animBg="1" rev="0" advAuto="0" spid="174" grpId="4"/>
      <p:bldP build="whole" bldLvl="1" animBg="1" rev="0" advAuto="0" spid="176" grpId="6"/>
      <p:bldP build="whole" bldLvl="1" animBg="1" rev="0" advAuto="0" spid="175" grpId="5"/>
      <p:bldP build="whole" bldLvl="1" animBg="1" rev="0" advAuto="0" spid="173" grpId="2"/>
      <p:bldP build="whole" bldLvl="1" animBg="1" rev="0" advAuto="0" spid="1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81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3937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4254479" y="26613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4254479" y="3156674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542929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92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610360" y="357429"/>
            <a:ext cx="97840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Other questions?</a:t>
            </a:r>
          </a:p>
        </p:txBody>
      </p:sp>
      <p:sp>
        <p:nvSpPr>
          <p:cNvPr id="199" name="Shape 199"/>
          <p:cNvSpPr/>
          <p:nvPr/>
        </p:nvSpPr>
        <p:spPr>
          <a:xfrm>
            <a:off x="1016317" y="3846886"/>
            <a:ext cx="109721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Language? French, English, bilingual?</a:t>
            </a:r>
          </a:p>
        </p:txBody>
      </p:sp>
      <p:sp>
        <p:nvSpPr>
          <p:cNvPr id="200" name="Shape 200"/>
          <p:cNvSpPr/>
          <p:nvPr/>
        </p:nvSpPr>
        <p:spPr>
          <a:xfrm>
            <a:off x="4419917" y="6155170"/>
            <a:ext cx="441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Meeting times?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