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thank our two sponsors tonight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not sure where the best place for this slide 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top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other aspect, e.g. Markdown and Shiny</a:t>
            </a:r>
          </a:p>
          <a:p>
            <a:pPr marL="271638" indent="-271638">
              <a:buSzPct val="75000"/>
              <a:buChar char="-"/>
            </a:pPr>
            <a:r>
              <a:t>all over the place though in terms of tutorials in general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focus on this one b/c I’m not sure if everyone means the same thing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>
              <a:buSzPct val="75000"/>
              <a:buChar char="-"/>
            </a:pPr>
            <a:r>
              <a:t>speakers include ppl who want to speak and suggestions for speakers (some ppl said yes in initial survey)</a:t>
            </a:r>
          </a:p>
          <a:p>
            <a:pPr lvl="1" marL="716138" indent="-271638">
              <a:buSzPct val="75000"/>
              <a:buChar char="-"/>
            </a:pPr>
            <a:r>
              <a:t>I have done small tutorials on dplyr/tidyr or ggplot2 at INRA that I could recycle depending in the desired level. Otherwise potentially the use of Bioconductor packages.</a:t>
            </a:r>
          </a:p>
          <a:p>
            <a:pPr lvl="1" marL="716138" indent="-271638">
              <a:buSzPct val="75000"/>
              <a:buChar char="-"/>
            </a:pPr>
            <a:r>
              <a:t>analyzing eye-tracking data</a:t>
            </a:r>
          </a:p>
          <a:p>
            <a:pPr lvl="1" marL="716138" indent="-271638">
              <a:buSzPct val="75000"/>
              <a:buChar char="-"/>
            </a:pPr>
            <a:r>
              <a:t>missing values</a:t>
            </a:r>
          </a:p>
          <a:p>
            <a:pPr/>
            <a:r>
              <a:t>- mention posters too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R-Ladies Paris:</a:t>
            </a:r>
          </a:p>
          <a:p>
            <a:pPr/>
            <a:r>
              <a:t>Inaugural Meeting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October 5, 2016</a:t>
            </a:r>
          </a:p>
        </p:txBody>
      </p:sp>
      <p:pic>
        <p:nvPicPr>
          <p:cNvPr id="121" name="think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157" y="7167791"/>
            <a:ext cx="2128609" cy="2128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ENS_logoDE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4734" y="7165295"/>
            <a:ext cx="4553713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Rladies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66081" y="96481"/>
            <a:ext cx="3944806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6985" y="310655"/>
            <a:ext cx="2314952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304290" y="357429"/>
            <a:ext cx="103962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Future meeting qs</a:t>
            </a:r>
          </a:p>
        </p:txBody>
      </p:sp>
      <p:sp>
        <p:nvSpPr>
          <p:cNvPr id="206" name="Shape 206"/>
          <p:cNvSpPr/>
          <p:nvPr/>
        </p:nvSpPr>
        <p:spPr>
          <a:xfrm>
            <a:off x="1016317" y="2113732"/>
            <a:ext cx="109721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Language? French, English, bilingual?</a:t>
            </a:r>
          </a:p>
        </p:txBody>
      </p:sp>
      <p:sp>
        <p:nvSpPr>
          <p:cNvPr id="207" name="Shape 207"/>
          <p:cNvSpPr/>
          <p:nvPr/>
        </p:nvSpPr>
        <p:spPr>
          <a:xfrm>
            <a:off x="2731452" y="3698173"/>
            <a:ext cx="77958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Meeting frequency / times?</a:t>
            </a:r>
          </a:p>
        </p:txBody>
      </p:sp>
      <p:sp>
        <p:nvSpPr>
          <p:cNvPr id="208" name="Shape 208"/>
          <p:cNvSpPr/>
          <p:nvPr/>
        </p:nvSpPr>
        <p:spPr>
          <a:xfrm>
            <a:off x="5689917" y="6779991"/>
            <a:ext cx="1878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Logo?</a:t>
            </a:r>
          </a:p>
        </p:txBody>
      </p:sp>
      <p:pic>
        <p:nvPicPr>
          <p:cNvPr id="209" name="Rladies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9954" y="7172717"/>
            <a:ext cx="3066161" cy="197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9065" y="7141667"/>
            <a:ext cx="2314952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2073274" y="5282615"/>
            <a:ext cx="91122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Speakers? (you or suggestions)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6"/>
      <p:bldP build="whole" bldLvl="1" animBg="1" rev="0" advAuto="0" spid="210" grpId="4"/>
      <p:bldP build="whole" bldLvl="1" animBg="1" rev="0" advAuto="0" spid="206" grpId="1"/>
      <p:bldP build="whole" bldLvl="1" animBg="1" rev="0" advAuto="0" spid="211" grpId="3"/>
      <p:bldP build="whole" bldLvl="1" animBg="1" rev="0" advAuto="0" spid="207" grpId="2"/>
      <p:bldP build="whole" bldLvl="1" animBg="1" rev="0" advAuto="0" spid="209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728344" y="357429"/>
            <a:ext cx="1154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Why is this needed?</a:t>
            </a:r>
          </a:p>
        </p:txBody>
      </p:sp>
      <p:pic>
        <p:nvPicPr>
          <p:cNvPr id="129" name="debate-interruptions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620" y="2904091"/>
            <a:ext cx="69000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Artboard 1-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9647" y="2904091"/>
            <a:ext cx="4572001" cy="457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601611" y="2829187"/>
            <a:ext cx="3392166" cy="4095226"/>
            <a:chOff x="0" y="0"/>
            <a:chExt cx="3392165" cy="4095224"/>
          </a:xfrm>
        </p:grpSpPr>
        <p:pic>
          <p:nvPicPr>
            <p:cNvPr id="134" name="diane_beldam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8582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Shape 135"/>
            <p:cNvSpPr/>
            <p:nvPr/>
          </p:nvSpPr>
          <p:spPr>
            <a:xfrm>
              <a:off x="-1" y="0"/>
              <a:ext cx="339216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Diane Beldame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4260490" y="2829187"/>
            <a:ext cx="4483820" cy="4095226"/>
            <a:chOff x="0" y="0"/>
            <a:chExt cx="4483819" cy="4095224"/>
          </a:xfrm>
        </p:grpSpPr>
        <p:pic>
          <p:nvPicPr>
            <p:cNvPr id="137" name="christina_bergman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7" r="0" b="24655"/>
            <a:stretch>
              <a:fillRect/>
            </a:stretch>
          </p:blipFill>
          <p:spPr>
            <a:xfrm>
              <a:off x="656880" y="920224"/>
              <a:ext cx="3170059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Shape 138"/>
            <p:cNvSpPr/>
            <p:nvPr/>
          </p:nvSpPr>
          <p:spPr>
            <a:xfrm>
              <a:off x="-1" y="0"/>
              <a:ext cx="4483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Christina Bergmann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9011023" y="2829187"/>
            <a:ext cx="3214242" cy="4095226"/>
            <a:chOff x="0" y="0"/>
            <a:chExt cx="3214241" cy="4095224"/>
          </a:xfrm>
        </p:grpSpPr>
        <p:pic>
          <p:nvPicPr>
            <p:cNvPr id="140" name="page_piccinini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20" y="920224"/>
              <a:ext cx="3175001" cy="317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Shape 141"/>
            <p:cNvSpPr/>
            <p:nvPr/>
          </p:nvSpPr>
          <p:spPr>
            <a:xfrm>
              <a:off x="-1" y="0"/>
              <a:ext cx="32142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Page Piccinini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2786379" y="357429"/>
            <a:ext cx="74320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42" grpId="3"/>
      <p:bldP build="whole" bldLvl="1" animBg="1" rev="0" advAuto="0" spid="1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168478" y="3886125"/>
            <a:ext cx="3218686" cy="4360096"/>
            <a:chOff x="0" y="0"/>
            <a:chExt cx="3218684" cy="4360095"/>
          </a:xfrm>
        </p:grpSpPr>
        <p:sp>
          <p:nvSpPr>
            <p:cNvPr id="146" name="Shape 146"/>
            <p:cNvSpPr/>
            <p:nvPr/>
          </p:nvSpPr>
          <p:spPr>
            <a:xfrm>
              <a:off x="1199035" y="-1"/>
              <a:ext cx="82061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33</a:t>
              </a:r>
            </a:p>
          </p:txBody>
        </p:sp>
        <p:pic>
          <p:nvPicPr>
            <p:cNvPr id="147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84179"/>
              <a:ext cx="3218685" cy="34759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" name="Group 151"/>
          <p:cNvGrpSpPr/>
          <p:nvPr/>
        </p:nvGrpSpPr>
        <p:grpSpPr>
          <a:xfrm>
            <a:off x="5771413" y="2401867"/>
            <a:ext cx="1977815" cy="3290691"/>
            <a:chOff x="-21166" y="0"/>
            <a:chExt cx="1977814" cy="3290689"/>
          </a:xfrm>
        </p:grpSpPr>
        <p:pic>
          <p:nvPicPr>
            <p:cNvPr id="149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010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Shape 150"/>
            <p:cNvSpPr/>
            <p:nvPr/>
          </p:nvSpPr>
          <p:spPr>
            <a:xfrm>
              <a:off x="-21167" y="0"/>
              <a:ext cx="1977815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66C2A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(3)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9597831" y="2401867"/>
            <a:ext cx="2485691" cy="3290691"/>
            <a:chOff x="-70698" y="0"/>
            <a:chExt cx="2485690" cy="3290689"/>
          </a:xfrm>
        </p:grpSpPr>
        <p:pic>
          <p:nvPicPr>
            <p:cNvPr id="152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3" name="Shape 153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advanced</a:t>
              </a:r>
            </a:p>
            <a:p>
              <a:pPr>
                <a:defRPr b="1" sz="3000">
                  <a:solidFill>
                    <a:srgbClr val="FC8D62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(4)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7582115" y="4857172"/>
            <a:ext cx="2485691" cy="3290690"/>
            <a:chOff x="-70698" y="0"/>
            <a:chExt cx="2485690" cy="3290689"/>
          </a:xfrm>
        </p:grpSpPr>
        <p:sp>
          <p:nvSpPr>
            <p:cNvPr id="155" name="Shape 155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8DA0C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(9)</a:t>
              </a:r>
            </a:p>
          </p:txBody>
        </p:sp>
        <p:pic>
          <p:nvPicPr>
            <p:cNvPr id="156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Group 160"/>
          <p:cNvGrpSpPr/>
          <p:nvPr/>
        </p:nvGrpSpPr>
        <p:grpSpPr>
          <a:xfrm>
            <a:off x="5517475" y="6401870"/>
            <a:ext cx="2485691" cy="3290690"/>
            <a:chOff x="-70698" y="0"/>
            <a:chExt cx="2485690" cy="3290689"/>
          </a:xfrm>
        </p:grpSpPr>
        <p:sp>
          <p:nvSpPr>
            <p:cNvPr id="158" name="Shape 158"/>
            <p:cNvSpPr/>
            <p:nvPr/>
          </p:nvSpPr>
          <p:spPr>
            <a:xfrm>
              <a:off x="-70699" y="0"/>
              <a:ext cx="2485691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intermediate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E78AC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(7)</a:t>
              </a:r>
            </a:p>
          </p:txBody>
        </p:sp>
        <p:pic>
          <p:nvPicPr>
            <p:cNvPr id="159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6416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3" name="Group 163"/>
          <p:cNvGrpSpPr/>
          <p:nvPr/>
        </p:nvGrpSpPr>
        <p:grpSpPr>
          <a:xfrm>
            <a:off x="9926183" y="6401870"/>
            <a:ext cx="1828987" cy="3290690"/>
            <a:chOff x="-42193" y="0"/>
            <a:chExt cx="1828986" cy="3290689"/>
          </a:xfrm>
        </p:grpSpPr>
        <p:sp>
          <p:nvSpPr>
            <p:cNvPr id="161" name="Shape 161"/>
            <p:cNvSpPr/>
            <p:nvPr/>
          </p:nvSpPr>
          <p:spPr>
            <a:xfrm>
              <a:off x="-42194" y="0"/>
              <a:ext cx="1828987" cy="147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beginner</a:t>
              </a: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3000">
                  <a:solidFill>
                    <a:srgbClr val="A6D854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(10)</a:t>
              </a:r>
            </a:p>
          </p:txBody>
        </p:sp>
        <p:pic>
          <p:nvPicPr>
            <p:cNvPr id="162" name="person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569" y="1485650"/>
              <a:ext cx="1671460" cy="1805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4" name="Shape 164"/>
          <p:cNvSpPr/>
          <p:nvPr/>
        </p:nvSpPr>
        <p:spPr>
          <a:xfrm>
            <a:off x="2821635" y="6254630"/>
            <a:ext cx="234429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0" grpId="6"/>
      <p:bldP build="whole" bldLvl="1" animBg="1" rev="0" advAuto="0" spid="151" grpId="3"/>
      <p:bldP build="whole" bldLvl="1" animBg="1" rev="0" advAuto="0" spid="154" grpId="4"/>
      <p:bldP build="whole" bldLvl="1" animBg="1" rev="0" advAuto="0" spid="157" grpId="5"/>
      <p:bldP build="whole" bldLvl="1" animBg="1" rev="0" advAuto="0" spid="163" grpId="7"/>
      <p:bldP build="whole" bldLvl="1" animBg="1" rev="0" advAuto="0" spid="14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67" name="topic_pre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70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3937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4254479" y="26613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" name="Shape 173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4254479" y="3156674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" name="Shape 175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>
            <a:off x="542929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81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>
            <a:off x="5461288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>
            <a:off x="4254479" y="3156690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>
            <a:off x="4254479" y="3396221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7094781" y="2908774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>
            <a:off x="7094781" y="3151363"/>
            <a:ext cx="2830794" cy="27155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6191326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Shape 188"/>
          <p:cNvSpPr/>
          <p:nvPr/>
        </p:nvSpPr>
        <p:spPr>
          <a:xfrm>
            <a:off x="768954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8432664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6"/>
      <p:bldP build="whole" bldLvl="1" animBg="1" rev="0" advAuto="0" spid="185" grpId="1"/>
      <p:bldP build="whole" bldLvl="1" animBg="1" rev="0" advAuto="0" spid="184" grpId="3"/>
      <p:bldP build="whole" bldLvl="1" animBg="1" rev="0" advAuto="0" spid="186" grpId="2"/>
      <p:bldP build="whole" bldLvl="1" animBg="1" rev="0" advAuto="0" spid="187" grpId="4"/>
      <p:bldP build="whole" bldLvl="1" animBg="1" rev="0" advAuto="0" spid="188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397759" y="266050"/>
            <a:ext cx="820928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/>
            </a:pPr>
            <a:r>
              <a:t>Who are you?</a:t>
            </a:r>
          </a:p>
          <a:p>
            <a:pPr>
              <a:defRPr sz="3000"/>
            </a:pPr>
            <a:r>
              <a:t>(according to survey results)</a:t>
            </a:r>
          </a:p>
        </p:txBody>
      </p:sp>
      <p:pic>
        <p:nvPicPr>
          <p:cNvPr id="194" name="topic_pref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190" y="2403978"/>
            <a:ext cx="7214420" cy="72144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4254479" y="2914085"/>
            <a:ext cx="2830794" cy="27156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6" name="Shape 196"/>
          <p:cNvSpPr/>
          <p:nvPr/>
        </p:nvSpPr>
        <p:spPr>
          <a:xfrm>
            <a:off x="4688371" y="5407460"/>
            <a:ext cx="774548" cy="370902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5240" y="357429"/>
            <a:ext cx="1297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Flash survey qs</a:t>
            </a:r>
          </a:p>
        </p:txBody>
      </p:sp>
      <p:sp>
        <p:nvSpPr>
          <p:cNvPr id="201" name="Shape 201"/>
          <p:cNvSpPr/>
          <p:nvPr/>
        </p:nvSpPr>
        <p:spPr>
          <a:xfrm>
            <a:off x="3422332" y="2556239"/>
            <a:ext cx="61601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Academia / Industry?</a:t>
            </a:r>
          </a:p>
        </p:txBody>
      </p:sp>
      <p:sp>
        <p:nvSpPr>
          <p:cNvPr id="202" name="Shape 202"/>
          <p:cNvSpPr/>
          <p:nvPr/>
        </p:nvSpPr>
        <p:spPr>
          <a:xfrm>
            <a:off x="3272154" y="4444999"/>
            <a:ext cx="671449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What do you use R for?</a:t>
            </a:r>
          </a:p>
        </p:txBody>
      </p:sp>
      <p:sp>
        <p:nvSpPr>
          <p:cNvPr id="203" name="Shape 203"/>
          <p:cNvSpPr/>
          <p:nvPr/>
        </p:nvSpPr>
        <p:spPr>
          <a:xfrm>
            <a:off x="2789872" y="6646158"/>
            <a:ext cx="76790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Are you in other R groups?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3" grpId="3"/>
      <p:bldP build="whole" bldLvl="1" animBg="1" rev="0" advAuto="0" spid="202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