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6" r:id="rId4"/>
    <p:sldId id="263" r:id="rId5"/>
    <p:sldId id="264" r:id="rId6"/>
    <p:sldId id="258" r:id="rId7"/>
    <p:sldId id="259" r:id="rId8"/>
    <p:sldId id="260" r:id="rId9"/>
    <p:sldId id="261" r:id="rId10"/>
    <p:sldId id="267" r:id="rId11"/>
    <p:sldId id="269" r:id="rId12"/>
    <p:sldId id="268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2" autoAdjust="0"/>
    <p:restoredTop sz="86387" autoAdjust="0"/>
  </p:normalViewPr>
  <p:slideViewPr>
    <p:cSldViewPr>
      <p:cViewPr varScale="1">
        <p:scale>
          <a:sx n="75" d="100"/>
          <a:sy n="75" d="100"/>
        </p:scale>
        <p:origin x="-10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8DD4-A9E7-419E-9E5F-F0DECB91913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DE44-2B40-4655-BC09-11976DED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3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8DD4-A9E7-419E-9E5F-F0DECB91913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DE44-2B40-4655-BC09-11976DED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8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8DD4-A9E7-419E-9E5F-F0DECB91913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DE44-2B40-4655-BC09-11976DED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8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8DD4-A9E7-419E-9E5F-F0DECB91913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DE44-2B40-4655-BC09-11976DED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5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8DD4-A9E7-419E-9E5F-F0DECB91913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DE44-2B40-4655-BC09-11976DED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0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8DD4-A9E7-419E-9E5F-F0DECB91913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DE44-2B40-4655-BC09-11976DED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8DD4-A9E7-419E-9E5F-F0DECB91913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DE44-2B40-4655-BC09-11976DED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6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8DD4-A9E7-419E-9E5F-F0DECB91913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DE44-2B40-4655-BC09-11976DED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3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8DD4-A9E7-419E-9E5F-F0DECB91913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DE44-2B40-4655-BC09-11976DED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8DD4-A9E7-419E-9E5F-F0DECB91913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DE44-2B40-4655-BC09-11976DED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8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8DD4-A9E7-419E-9E5F-F0DECB91913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DE44-2B40-4655-BC09-11976DED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4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08DD4-A9E7-419E-9E5F-F0DECB91913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CDE44-2B40-4655-BC09-11976DED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8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image" Target="../media/image9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image" Target="../media/image16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5.png"/><Relationship Id="rId4" Type="http://schemas.openxmlformats.org/officeDocument/2006/relationships/image" Target="../media/image11.wmf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692696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cadNusx" pitchFamily="2" charset="0"/>
              </a:rPr>
              <a:t>droiT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mwkrivi</a:t>
            </a:r>
            <a:r>
              <a:rPr lang="en-US" dirty="0" smtClean="0">
                <a:latin typeface="AcadNusx" pitchFamily="2" charset="0"/>
              </a:rPr>
              <a:t> - </a:t>
            </a:r>
            <a:r>
              <a:rPr lang="en-US" dirty="0" err="1" smtClean="0">
                <a:latin typeface="AcadNusx" pitchFamily="2" charset="0"/>
              </a:rPr>
              <a:t>cvladis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dakvirvebaTa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Tanmimdevroba</a:t>
            </a:r>
            <a:r>
              <a:rPr lang="en-US" dirty="0">
                <a:latin typeface="AcadNusx" pitchFamily="2" charset="0"/>
              </a:rPr>
              <a:t>, </a:t>
            </a:r>
            <a:r>
              <a:rPr lang="en-US" dirty="0" err="1">
                <a:latin typeface="AcadNusx" pitchFamily="2" charset="0"/>
              </a:rPr>
              <a:t>romlebic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ganxorcielebulia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drois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sxvadasxva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SualedebSi</a:t>
            </a:r>
            <a:r>
              <a:rPr lang="en-US" dirty="0">
                <a:latin typeface="AcadNusx" pitchFamily="2" charset="0"/>
              </a:rPr>
              <a:t>. </a:t>
            </a:r>
            <a:r>
              <a:rPr lang="en-US" dirty="0" err="1" smtClean="0">
                <a:latin typeface="AcadNusx" pitchFamily="2" charset="0"/>
              </a:rPr>
              <a:t>dakvirvebaTa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Tanamimderoba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aris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statistikurad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damoukidebeli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SemTxveviTi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sidideebis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realizaciaTa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Tanamimdevroba</a:t>
            </a:r>
            <a:endParaRPr lang="en-US" dirty="0">
              <a:latin typeface="AcadNusx" pitchFamily="2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66" y="2636912"/>
            <a:ext cx="79819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12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cadNusx" pitchFamily="2" charset="0"/>
              </a:rPr>
              <a:t>droiTi</a:t>
            </a:r>
            <a:r>
              <a:rPr lang="en-US" b="1" dirty="0" smtClean="0">
                <a:latin typeface="AcadNusx" pitchFamily="2" charset="0"/>
              </a:rPr>
              <a:t> </a:t>
            </a:r>
            <a:r>
              <a:rPr lang="en-US" b="1" dirty="0" err="1" smtClean="0">
                <a:latin typeface="AcadNusx" pitchFamily="2" charset="0"/>
              </a:rPr>
              <a:t>mwkrivebi</a:t>
            </a:r>
            <a:endParaRPr lang="en-US" b="1" dirty="0">
              <a:latin typeface="AcadNusx" pitchFamily="2" charset="0"/>
            </a:endParaRPr>
          </a:p>
        </p:txBody>
      </p:sp>
      <p:pic>
        <p:nvPicPr>
          <p:cNvPr id="6146" name="Picture 2" descr="C:\Users\nino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56793"/>
            <a:ext cx="9144001" cy="438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50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560840" cy="447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548680"/>
            <a:ext cx="467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cadNusx" pitchFamily="2" charset="0"/>
              </a:rPr>
              <a:t>avtokorelaciuri</a:t>
            </a:r>
            <a:r>
              <a:rPr lang="en-US" b="1" dirty="0" smtClean="0">
                <a:latin typeface="AcadNusx" pitchFamily="2" charset="0"/>
              </a:rPr>
              <a:t> </a:t>
            </a:r>
            <a:r>
              <a:rPr lang="en-US" b="1" dirty="0" err="1" smtClean="0">
                <a:latin typeface="AcadNusx" pitchFamily="2" charset="0"/>
              </a:rPr>
              <a:t>funqciis</a:t>
            </a:r>
            <a:r>
              <a:rPr lang="en-US" b="1" dirty="0" smtClean="0">
                <a:latin typeface="AcadNusx" pitchFamily="2" charset="0"/>
              </a:rPr>
              <a:t> </a:t>
            </a:r>
            <a:r>
              <a:rPr lang="en-US" b="1" dirty="0" err="1" smtClean="0">
                <a:latin typeface="AcadNusx" pitchFamily="2" charset="0"/>
              </a:rPr>
              <a:t>grafiki</a:t>
            </a:r>
            <a:endParaRPr lang="en-US" b="1" dirty="0">
              <a:latin typeface="AcadNusx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86129" y="2420888"/>
                <a:ext cx="857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29" y="2420888"/>
                <a:ext cx="85747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32226" y="4446404"/>
                <a:ext cx="902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𝑀𝐴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6" y="4446404"/>
                <a:ext cx="90268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cadNusx" pitchFamily="2" charset="0"/>
              </a:rPr>
              <a:t>magaliTi</a:t>
            </a:r>
            <a:endParaRPr lang="en-US" b="1" dirty="0">
              <a:latin typeface="AcadNusx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012086"/>
            <a:ext cx="806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cadNusx" pitchFamily="2" charset="0"/>
              </a:rPr>
              <a:t>safrangeTis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grZelvadiani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saprocento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ganakveTi</a:t>
            </a:r>
            <a:r>
              <a:rPr lang="en-US" dirty="0" smtClean="0">
                <a:latin typeface="AcadNusx" pitchFamily="2" charset="0"/>
              </a:rPr>
              <a:t> 1980-2005 </a:t>
            </a:r>
            <a:r>
              <a:rPr lang="en-US" dirty="0" err="1" smtClean="0">
                <a:latin typeface="AcadNusx" pitchFamily="2" charset="0"/>
              </a:rPr>
              <a:t>wlebi</a:t>
            </a:r>
            <a:endParaRPr lang="en-US" dirty="0">
              <a:latin typeface="AcadNusx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27756"/>
            <a:ext cx="4326607" cy="334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8180" y="2276872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cadNusx" pitchFamily="2" charset="0"/>
              </a:rPr>
              <a:t>aSS</a:t>
            </a:r>
            <a:r>
              <a:rPr lang="en-US" dirty="0" smtClean="0">
                <a:latin typeface="AcadNusx" pitchFamily="2" charset="0"/>
              </a:rPr>
              <a:t>-s </a:t>
            </a:r>
            <a:r>
              <a:rPr lang="en-US" dirty="0" err="1" smtClean="0">
                <a:latin typeface="AcadNusx" pitchFamily="2" charset="0"/>
              </a:rPr>
              <a:t>safondo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indeqsi</a:t>
            </a:r>
            <a:r>
              <a:rPr lang="en-US" dirty="0" smtClean="0">
                <a:latin typeface="AcadNusx" pitchFamily="2" charset="0"/>
              </a:rPr>
              <a:t> 1980-2005</a:t>
            </a:r>
            <a:endParaRPr lang="en-US" dirty="0">
              <a:latin typeface="AcadNusx" pitchFamily="2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050" y="3098562"/>
            <a:ext cx="3954856" cy="3128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6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20" y="3933056"/>
            <a:ext cx="76200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0" y="332656"/>
            <a:ext cx="76581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33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52046"/>
            <a:ext cx="466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cadNusx" pitchFamily="2" charset="0"/>
              </a:rPr>
              <a:t>stoqasturi</a:t>
            </a:r>
            <a:r>
              <a:rPr lang="en-US" b="1" dirty="0" smtClean="0">
                <a:latin typeface="AcadNusx" pitchFamily="2" charset="0"/>
              </a:rPr>
              <a:t> (</a:t>
            </a:r>
            <a:r>
              <a:rPr lang="en-US" b="1" dirty="0" err="1" smtClean="0">
                <a:latin typeface="AcadNusx" pitchFamily="2" charset="0"/>
              </a:rPr>
              <a:t>SemTxveviTi</a:t>
            </a:r>
            <a:r>
              <a:rPr lang="en-US" b="1" dirty="0" smtClean="0">
                <a:latin typeface="AcadNusx" pitchFamily="2" charset="0"/>
              </a:rPr>
              <a:t>) </a:t>
            </a:r>
            <a:r>
              <a:rPr lang="en-US" b="1" dirty="0" err="1" smtClean="0">
                <a:latin typeface="AcadNusx" pitchFamily="2" charset="0"/>
              </a:rPr>
              <a:t>procesebi</a:t>
            </a:r>
            <a:r>
              <a:rPr lang="en-US" b="1" dirty="0" smtClean="0">
                <a:latin typeface="AcadNusx" pitchFamily="2" charset="0"/>
              </a:rPr>
              <a:t> </a:t>
            </a:r>
            <a:endParaRPr lang="en-US" b="1" dirty="0">
              <a:latin typeface="AcadNusx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700808"/>
            <a:ext cx="7522765" cy="2135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AcadNusx" pitchFamily="2" charset="0"/>
              </a:rPr>
              <a:t>zogadad</a:t>
            </a:r>
            <a:r>
              <a:rPr lang="en-US" dirty="0" smtClean="0">
                <a:latin typeface="AcadNusx" pitchFamily="2" charset="0"/>
              </a:rPr>
              <a:t>, </a:t>
            </a:r>
            <a:r>
              <a:rPr lang="en-US" dirty="0" err="1" smtClean="0">
                <a:latin typeface="AcadNusx" pitchFamily="2" charset="0"/>
              </a:rPr>
              <a:t>droiTi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mwkrivebis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analizi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ganasxvavebs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sami</a:t>
            </a:r>
            <a:r>
              <a:rPr lang="en-US" dirty="0" smtClean="0">
                <a:latin typeface="AcadNusx" pitchFamily="2" charset="0"/>
              </a:rPr>
              <a:t> tipis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AcadNusx" pitchFamily="2" charset="0"/>
              </a:rPr>
              <a:t>monacemTa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warmomqmnel</a:t>
            </a:r>
            <a:r>
              <a:rPr lang="en-US" dirty="0" smtClean="0">
                <a:latin typeface="AcadNusx" pitchFamily="2" charset="0"/>
              </a:rPr>
              <a:t> process: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err="1" smtClean="0">
                <a:latin typeface="AcadNusx" pitchFamily="2" charset="0"/>
              </a:rPr>
              <a:t>stacionaruls</a:t>
            </a:r>
            <a:endParaRPr lang="en-US" dirty="0" smtClean="0">
              <a:latin typeface="AcadNusx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AcadNusx" pitchFamily="2" charset="0"/>
              </a:rPr>
              <a:t>trend-</a:t>
            </a:r>
            <a:r>
              <a:rPr lang="en-US" dirty="0" err="1" smtClean="0">
                <a:latin typeface="AcadNusx" pitchFamily="2" charset="0"/>
              </a:rPr>
              <a:t>stacionaruls</a:t>
            </a:r>
            <a:endParaRPr lang="en-US" dirty="0" smtClean="0">
              <a:latin typeface="AcadNusx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err="1" smtClean="0">
                <a:latin typeface="AcadNusx" pitchFamily="2" charset="0"/>
              </a:rPr>
              <a:t>integrirebadi</a:t>
            </a:r>
            <a:r>
              <a:rPr lang="en-US" dirty="0" smtClean="0">
                <a:latin typeface="AcadNusx" pitchFamily="2" charset="0"/>
              </a:rPr>
              <a:t> (</a:t>
            </a:r>
            <a:r>
              <a:rPr lang="en-US" dirty="0" err="1" smtClean="0">
                <a:latin typeface="AcadNusx" pitchFamily="2" charset="0"/>
              </a:rPr>
              <a:t>sxvaobiT-stacionaruls</a:t>
            </a:r>
            <a:r>
              <a:rPr lang="en-US" dirty="0" smtClean="0">
                <a:latin typeface="AcadNusx" pitchFamily="2" charset="0"/>
              </a:rPr>
              <a:t>)</a:t>
            </a:r>
            <a:endParaRPr lang="en-US" dirty="0">
              <a:latin typeface="AcadNusx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191" y="4244379"/>
            <a:ext cx="8156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cadNusx" pitchFamily="2" charset="0"/>
              </a:rPr>
              <a:t>Tu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integrirebadi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procesi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pirveli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rigis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sxvaobiT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daiyvaneba</a:t>
            </a:r>
            <a:endParaRPr lang="en-US" dirty="0">
              <a:latin typeface="AcadNusx" pitchFamily="2" charset="0"/>
            </a:endParaRPr>
          </a:p>
          <a:p>
            <a:r>
              <a:rPr lang="en-US" dirty="0" err="1" smtClean="0">
                <a:latin typeface="AcadNusx" pitchFamily="2" charset="0"/>
              </a:rPr>
              <a:t>stacionarul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mwkrivze</a:t>
            </a:r>
            <a:r>
              <a:rPr lang="en-US" dirty="0" smtClean="0">
                <a:latin typeface="AcadNusx" pitchFamily="2" charset="0"/>
              </a:rPr>
              <a:t>, </a:t>
            </a:r>
            <a:r>
              <a:rPr lang="en-US" dirty="0" err="1" smtClean="0">
                <a:latin typeface="AcadNusx" pitchFamily="2" charset="0"/>
              </a:rPr>
              <a:t>vityviT</a:t>
            </a:r>
            <a:r>
              <a:rPr lang="en-US" dirty="0" smtClean="0">
                <a:latin typeface="AcadNusx" pitchFamily="2" charset="0"/>
              </a:rPr>
              <a:t>, rom </a:t>
            </a:r>
            <a:r>
              <a:rPr lang="en-US" dirty="0" err="1" smtClean="0">
                <a:latin typeface="AcadNusx" pitchFamily="2" charset="0"/>
              </a:rPr>
              <a:t>procesi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pirveli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rigis</a:t>
            </a:r>
            <a:r>
              <a:rPr lang="en-US" dirty="0" smtClean="0">
                <a:latin typeface="AcadNusx" pitchFamily="2" charset="0"/>
              </a:rPr>
              <a:t> </a:t>
            </a:r>
          </a:p>
          <a:p>
            <a:r>
              <a:rPr lang="en-US" dirty="0" err="1" smtClean="0">
                <a:latin typeface="AcadNusx" pitchFamily="2" charset="0"/>
              </a:rPr>
              <a:t>integrirebadia</a:t>
            </a:r>
            <a:r>
              <a:rPr lang="en-US" dirty="0" smtClean="0">
                <a:latin typeface="AcadNusx" pitchFamily="2" charset="0"/>
              </a:rPr>
              <a:t> I(1), </a:t>
            </a:r>
            <a:r>
              <a:rPr lang="en-US" dirty="0" err="1" smtClean="0">
                <a:latin typeface="AcadNusx" pitchFamily="2" charset="0"/>
              </a:rPr>
              <a:t>Sesabamisad</a:t>
            </a:r>
            <a:r>
              <a:rPr lang="en-US" dirty="0" smtClean="0">
                <a:latin typeface="AcadNusx" pitchFamily="2" charset="0"/>
              </a:rPr>
              <a:t>, “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d”</a:t>
            </a:r>
            <a:r>
              <a:rPr lang="en-US" dirty="0" smtClean="0">
                <a:latin typeface="AcadNusx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AcadNusx" pitchFamily="2" charset="0"/>
                <a:cs typeface="Times New Roman" pitchFamily="18" charset="0"/>
              </a:rPr>
              <a:t>rigis</a:t>
            </a:r>
            <a:r>
              <a:rPr lang="en-US" dirty="0" smtClean="0">
                <a:latin typeface="AcadNusx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AcadNusx" pitchFamily="2" charset="0"/>
                <a:cs typeface="Times New Roman" pitchFamily="18" charset="0"/>
              </a:rPr>
              <a:t>integrirebadia</a:t>
            </a:r>
            <a:r>
              <a:rPr lang="en-US" dirty="0" smtClean="0">
                <a:latin typeface="AcadNusx" pitchFamily="2" charset="0"/>
                <a:cs typeface="Times New Roman" pitchFamily="18" charset="0"/>
              </a:rPr>
              <a:t>,  I(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AcadNusx" pitchFamily="2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AcadNusx" pitchFamily="2" charset="0"/>
                <a:cs typeface="Times New Roman" pitchFamily="18" charset="0"/>
              </a:rPr>
              <a:t>Tu</a:t>
            </a:r>
            <a:r>
              <a:rPr lang="en-US" dirty="0" smtClean="0">
                <a:latin typeface="AcadNusx" pitchFamily="2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AcadNusx" pitchFamily="2" charset="0"/>
              </a:rPr>
              <a:t>“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d”</a:t>
            </a:r>
            <a:r>
              <a:rPr lang="en-US" dirty="0" smtClean="0">
                <a:latin typeface="AcadNusx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AcadNusx" pitchFamily="2" charset="0"/>
                <a:cs typeface="Times New Roman" pitchFamily="18" charset="0"/>
              </a:rPr>
              <a:t>rigis</a:t>
            </a:r>
            <a:r>
              <a:rPr lang="en-US" dirty="0" smtClean="0">
                <a:latin typeface="AcadNusx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AcadNusx" pitchFamily="2" charset="0"/>
                <a:cs typeface="Times New Roman" pitchFamily="18" charset="0"/>
              </a:rPr>
              <a:t>sxvaobiT</a:t>
            </a:r>
            <a:r>
              <a:rPr lang="en-US" dirty="0" smtClean="0">
                <a:latin typeface="AcadNusx" pitchFamily="2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AcadNusx" pitchFamily="2" charset="0"/>
                <a:cs typeface="Times New Roman" pitchFamily="18" charset="0"/>
              </a:rPr>
              <a:t>daiyvaneba</a:t>
            </a:r>
            <a:r>
              <a:rPr lang="en-US" dirty="0" smtClean="0">
                <a:latin typeface="AcadNusx" pitchFamily="2" charset="0"/>
                <a:cs typeface="Times New Roman" pitchFamily="18" charset="0"/>
              </a:rPr>
              <a:t>.</a:t>
            </a:r>
            <a:endParaRPr lang="en-US" dirty="0">
              <a:latin typeface="AcadNusx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6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13543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cadNusx" pitchFamily="2" charset="0"/>
              </a:rPr>
              <a:t>monacemebis</a:t>
            </a:r>
            <a:r>
              <a:rPr lang="en-US" b="1" dirty="0" smtClean="0">
                <a:latin typeface="AcadNusx" pitchFamily="2" charset="0"/>
              </a:rPr>
              <a:t> </a:t>
            </a:r>
            <a:r>
              <a:rPr lang="en-US" b="1" dirty="0" err="1" smtClean="0">
                <a:latin typeface="AcadNusx" pitchFamily="2" charset="0"/>
              </a:rPr>
              <a:t>warmomqmneli</a:t>
            </a:r>
            <a:r>
              <a:rPr lang="en-US" b="1" dirty="0" smtClean="0">
                <a:latin typeface="AcadNusx" pitchFamily="2" charset="0"/>
              </a:rPr>
              <a:t> </a:t>
            </a:r>
            <a:r>
              <a:rPr lang="en-US" b="1" dirty="0" err="1" smtClean="0">
                <a:latin typeface="AcadNusx" pitchFamily="2" charset="0"/>
              </a:rPr>
              <a:t>procesebi</a:t>
            </a:r>
            <a:endParaRPr lang="en-US" b="1" dirty="0">
              <a:latin typeface="AcadNusx" pitchFamily="2" charset="0"/>
            </a:endParaRPr>
          </a:p>
        </p:txBody>
      </p:sp>
      <p:pic>
        <p:nvPicPr>
          <p:cNvPr id="5123" name="Picture 3" descr="C:\Users\nino\Desktop\station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62088"/>
            <a:ext cx="8496944" cy="472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39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55576" y="476672"/>
                <a:ext cx="6386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AcadNusx" pitchFamily="2" charset="0"/>
                  </a:rPr>
                  <a:t>martivi</a:t>
                </a:r>
                <a:r>
                  <a:rPr lang="en-US" b="1" dirty="0" smtClean="0">
                    <a:latin typeface="AcadNusx" pitchFamily="2" charset="0"/>
                  </a:rPr>
                  <a:t> </a:t>
                </a:r>
                <a:r>
                  <a:rPr lang="en-US" b="1" dirty="0" err="1" smtClean="0">
                    <a:latin typeface="AcadNusx" pitchFamily="2" charset="0"/>
                  </a:rPr>
                  <a:t>stacionaruli</a:t>
                </a:r>
                <a:r>
                  <a:rPr lang="en-US" b="1" dirty="0" smtClean="0">
                    <a:latin typeface="AcadNusx" pitchFamily="2" charset="0"/>
                  </a:rPr>
                  <a:t> </a:t>
                </a:r>
                <a:r>
                  <a:rPr lang="en-US" b="1" dirty="0" err="1" smtClean="0">
                    <a:latin typeface="AcadNusx" pitchFamily="2" charset="0"/>
                  </a:rPr>
                  <a:t>procesebi</a:t>
                </a:r>
                <a:r>
                  <a:rPr lang="en-US" b="1" dirty="0" smtClean="0">
                    <a:latin typeface="AcadNusx" pitchFamily="2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𝑨𝑹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b="1" dirty="0" smtClean="0">
                    <a:latin typeface="AcadNusx" pitchFamily="2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𝑴𝑨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b="1" dirty="0" smtClean="0">
                    <a:latin typeface="AcadNusx" pitchFamily="2" charset="0"/>
                  </a:rPr>
                  <a:t> </a:t>
                </a:r>
                <a:endParaRPr lang="en-US" b="1" dirty="0">
                  <a:latin typeface="AcadNusx" pitchFamily="2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76672"/>
                <a:ext cx="638610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59" t="-4918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681402"/>
              </p:ext>
            </p:extLst>
          </p:nvPr>
        </p:nvGraphicFramePr>
        <p:xfrm>
          <a:off x="971600" y="1556792"/>
          <a:ext cx="524629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4" imgW="2425700" imgH="266700" progId="Equation.3">
                  <p:embed/>
                </p:oleObj>
              </mc:Choice>
              <mc:Fallback>
                <p:oleObj name="Equation" r:id="rId4" imgW="2425700" imgH="266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556792"/>
                        <a:ext cx="5246297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84963" y="1103663"/>
            <a:ext cx="541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AcadNusx" pitchFamily="2" charset="0"/>
              </a:rPr>
              <a:t>pirveli</a:t>
            </a:r>
            <a:r>
              <a:rPr lang="en-US" b="1" dirty="0" smtClean="0">
                <a:latin typeface="AcadNusx" pitchFamily="2" charset="0"/>
              </a:rPr>
              <a:t> </a:t>
            </a:r>
            <a:r>
              <a:rPr lang="en-US" b="1" dirty="0" err="1" smtClean="0">
                <a:latin typeface="AcadNusx" pitchFamily="2" charset="0"/>
              </a:rPr>
              <a:t>rigis</a:t>
            </a:r>
            <a:r>
              <a:rPr lang="en-US" b="1" dirty="0" smtClean="0">
                <a:latin typeface="AcadNusx" pitchFamily="2" charset="0"/>
              </a:rPr>
              <a:t> </a:t>
            </a:r>
            <a:r>
              <a:rPr lang="en-US" b="1" dirty="0" err="1" smtClean="0">
                <a:latin typeface="AcadNusx" pitchFamily="2" charset="0"/>
              </a:rPr>
              <a:t>mcuravi</a:t>
            </a:r>
            <a:r>
              <a:rPr lang="en-US" b="1" dirty="0" smtClean="0">
                <a:latin typeface="AcadNusx" pitchFamily="2" charset="0"/>
              </a:rPr>
              <a:t> </a:t>
            </a:r>
            <a:r>
              <a:rPr lang="en-US" b="1" dirty="0" err="1">
                <a:latin typeface="AcadNusx" pitchFamily="2" charset="0"/>
              </a:rPr>
              <a:t>saSualos</a:t>
            </a:r>
            <a:r>
              <a:rPr lang="en-US" b="1" dirty="0">
                <a:latin typeface="AcadNusx" pitchFamily="2" charset="0"/>
              </a:rPr>
              <a:t> </a:t>
            </a:r>
            <a:r>
              <a:rPr lang="en-US" b="1" dirty="0" err="1">
                <a:latin typeface="AcadNusx" pitchFamily="2" charset="0"/>
              </a:rPr>
              <a:t>procesi</a:t>
            </a:r>
            <a:r>
              <a:rPr lang="en-US" dirty="0">
                <a:latin typeface="AcadNusx" pitchFamily="2" charset="0"/>
              </a:rPr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501294"/>
              </p:ext>
            </p:extLst>
          </p:nvPr>
        </p:nvGraphicFramePr>
        <p:xfrm>
          <a:off x="467544" y="2420888"/>
          <a:ext cx="172819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6" imgW="1066337" imgH="266584" progId="Equation.3">
                  <p:embed/>
                </p:oleObj>
              </mc:Choice>
              <mc:Fallback>
                <p:oleObj name="Equation" r:id="rId6" imgW="1066337" imgH="26658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20888"/>
                        <a:ext cx="1728192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635663"/>
              </p:ext>
            </p:extLst>
          </p:nvPr>
        </p:nvGraphicFramePr>
        <p:xfrm>
          <a:off x="3635896" y="2420888"/>
          <a:ext cx="106512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8" imgW="672808" imgH="228501" progId="Equation.3">
                  <p:embed/>
                </p:oleObj>
              </mc:Choice>
              <mc:Fallback>
                <p:oleObj name="Equation" r:id="rId8" imgW="672808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420888"/>
                        <a:ext cx="1065120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022345"/>
              </p:ext>
            </p:extLst>
          </p:nvPr>
        </p:nvGraphicFramePr>
        <p:xfrm>
          <a:off x="3635896" y="2924944"/>
          <a:ext cx="1296144" cy="394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10" imgW="875920" imgH="266584" progId="Equation.3">
                  <p:embed/>
                </p:oleObj>
              </mc:Choice>
              <mc:Fallback>
                <p:oleObj name="Equation" r:id="rId10" imgW="875920" imgH="26658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924944"/>
                        <a:ext cx="1296144" cy="3944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731419"/>
              </p:ext>
            </p:extLst>
          </p:nvPr>
        </p:nvGraphicFramePr>
        <p:xfrm>
          <a:off x="5220071" y="2420888"/>
          <a:ext cx="228825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12" imgW="1358310" imgH="253890" progId="Equation.3">
                  <p:embed/>
                </p:oleObj>
              </mc:Choice>
              <mc:Fallback>
                <p:oleObj name="Equation" r:id="rId12" imgW="1358310" imgH="25389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1" y="2420888"/>
                        <a:ext cx="2288255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258780"/>
              </p:ext>
            </p:extLst>
          </p:nvPr>
        </p:nvGraphicFramePr>
        <p:xfrm>
          <a:off x="755576" y="3789040"/>
          <a:ext cx="648072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14" imgW="4000500" imgH="266700" progId="Equation.3">
                  <p:embed/>
                </p:oleObj>
              </mc:Choice>
              <mc:Fallback>
                <p:oleObj name="Equation" r:id="rId14" imgW="4000500" imgH="266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789040"/>
                        <a:ext cx="6480720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/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8883" y="4509120"/>
            <a:ext cx="549130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611336" y="5380672"/>
            <a:ext cx="75610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cadNusx" pitchFamily="2" charset="0"/>
              </a:rPr>
              <a:t>mcuravi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saSualos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martivi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struq­tura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gulisxmobs</a:t>
            </a:r>
            <a:r>
              <a:rPr lang="en-US" dirty="0">
                <a:latin typeface="AcadNusx" pitchFamily="2" charset="0"/>
              </a:rPr>
              <a:t>, rom </a:t>
            </a:r>
            <a:r>
              <a:rPr lang="en-US" dirty="0" err="1">
                <a:latin typeface="AcadNusx" pitchFamily="2" charset="0"/>
              </a:rPr>
              <a:t>dakvirvebebi</a:t>
            </a:r>
            <a:r>
              <a:rPr lang="en-US" dirty="0">
                <a:latin typeface="AcadNusx" pitchFamily="2" charset="0"/>
              </a:rPr>
              <a:t>, </a:t>
            </a:r>
            <a:r>
              <a:rPr lang="en-US" dirty="0" err="1">
                <a:latin typeface="AcadNusx" pitchFamily="2" charset="0"/>
              </a:rPr>
              <a:t>romlebic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erTmaneTisagan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dacilebulia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ori</a:t>
            </a:r>
            <a:r>
              <a:rPr lang="en-US" dirty="0">
                <a:latin typeface="AcadNusx" pitchFamily="2" charset="0"/>
              </a:rPr>
              <a:t> da </a:t>
            </a:r>
            <a:r>
              <a:rPr lang="en-US" dirty="0" err="1">
                <a:latin typeface="AcadNusx" pitchFamily="2" charset="0"/>
              </a:rPr>
              <a:t>meti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lagiT</a:t>
            </a:r>
            <a:r>
              <a:rPr lang="en-US" dirty="0" smtClean="0">
                <a:latin typeface="AcadNusx" pitchFamily="2" charset="0"/>
              </a:rPr>
              <a:t>, </a:t>
            </a:r>
            <a:r>
              <a:rPr lang="en-US" dirty="0" err="1" smtClean="0">
                <a:latin typeface="AcadNusx" pitchFamily="2" charset="0"/>
              </a:rPr>
              <a:t>arakorelirebulebi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arian</a:t>
            </a:r>
            <a:r>
              <a:rPr lang="en-US" dirty="0" smtClean="0">
                <a:latin typeface="AcadNusx" pitchFamily="2" charset="0"/>
              </a:rPr>
              <a:t>.</a:t>
            </a:r>
            <a:endParaRPr lang="en-US" dirty="0">
              <a:latin typeface="AcadNusx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548680"/>
            <a:ext cx="5176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AcadNusx" pitchFamily="2" charset="0"/>
              </a:rPr>
              <a:t>pirveli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b="1" dirty="0" err="1">
                <a:latin typeface="AcadNusx" pitchFamily="2" charset="0"/>
              </a:rPr>
              <a:t>rigis</a:t>
            </a:r>
            <a:r>
              <a:rPr lang="en-US" b="1" dirty="0">
                <a:latin typeface="AcadNusx" pitchFamily="2" charset="0"/>
              </a:rPr>
              <a:t> </a:t>
            </a:r>
            <a:r>
              <a:rPr lang="en-US" b="1" dirty="0" err="1">
                <a:latin typeface="AcadNusx" pitchFamily="2" charset="0"/>
              </a:rPr>
              <a:t>avtoregresiuli</a:t>
            </a:r>
            <a:r>
              <a:rPr lang="en-US" b="1" dirty="0">
                <a:latin typeface="AcadNusx" pitchFamily="2" charset="0"/>
              </a:rPr>
              <a:t> </a:t>
            </a:r>
            <a:r>
              <a:rPr lang="en-US" b="1" dirty="0" err="1">
                <a:latin typeface="AcadNusx" pitchFamily="2" charset="0"/>
              </a:rPr>
              <a:t>procesi</a:t>
            </a:r>
            <a:r>
              <a:rPr lang="en-US" dirty="0">
                <a:latin typeface="AcadNusx" pitchFamily="2" charset="0"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417588"/>
              </p:ext>
            </p:extLst>
          </p:nvPr>
        </p:nvGraphicFramePr>
        <p:xfrm>
          <a:off x="787500" y="1268760"/>
          <a:ext cx="4968552" cy="560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3" imgW="2362200" imgH="266700" progId="Equation.3">
                  <p:embed/>
                </p:oleObj>
              </mc:Choice>
              <mc:Fallback>
                <p:oleObj name="Equation" r:id="rId3" imgW="2362200" imgH="266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500" y="1268760"/>
                        <a:ext cx="4968552" cy="560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250967"/>
              </p:ext>
            </p:extLst>
          </p:nvPr>
        </p:nvGraphicFramePr>
        <p:xfrm>
          <a:off x="946913" y="2500804"/>
          <a:ext cx="700425" cy="439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5" imgW="406048" imgH="253780" progId="Equation.3">
                  <p:embed/>
                </p:oleObj>
              </mc:Choice>
              <mc:Fallback>
                <p:oleObj name="Equation" r:id="rId5" imgW="406048" imgH="2537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913" y="2500804"/>
                        <a:ext cx="700425" cy="4398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526815"/>
              </p:ext>
            </p:extLst>
          </p:nvPr>
        </p:nvGraphicFramePr>
        <p:xfrm>
          <a:off x="5984464" y="2636912"/>
          <a:ext cx="10953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7" imgW="1091726" imgH="228501" progId="Equation.3">
                  <p:embed/>
                </p:oleObj>
              </mc:Choice>
              <mc:Fallback>
                <p:oleObj name="Equation" r:id="rId7" imgW="1091726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464" y="2636912"/>
                        <a:ext cx="10953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832657" y="2564904"/>
            <a:ext cx="3998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cadNusx" pitchFamily="2" charset="0"/>
              </a:rPr>
              <a:t>SesaZlebelia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pirobis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SemoReba</a:t>
            </a:r>
            <a:endParaRPr lang="en-US" dirty="0">
              <a:latin typeface="AcadNusx" pitchFamily="2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52754" y="3206654"/>
            <a:ext cx="3835270" cy="72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1557" y="4162888"/>
            <a:ext cx="2004419" cy="49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15580" y="4869160"/>
                <a:ext cx="711280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cadNusx" pitchFamily="2" charset="0"/>
                  </a:rPr>
                  <a:t>vidre</a:t>
                </a:r>
                <a:r>
                  <a:rPr lang="en-US" dirty="0">
                    <a:latin typeface="AcadNusx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nulisagan</a:t>
                </a:r>
                <a:r>
                  <a:rPr lang="en-US" dirty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gansxvavebulia</a:t>
                </a:r>
                <a:r>
                  <a:rPr lang="en-US" dirty="0">
                    <a:latin typeface="AcadNusx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latin typeface="AcadNusx" pitchFamily="2" charset="0"/>
                  </a:rPr>
                  <a:t>-</a:t>
                </a:r>
                <a:r>
                  <a:rPr lang="en-US" dirty="0">
                    <a:latin typeface="AcadNusx" pitchFamily="2" charset="0"/>
                  </a:rPr>
                  <a:t>s </a:t>
                </a:r>
                <a:r>
                  <a:rPr lang="en-US" dirty="0" err="1">
                    <a:latin typeface="AcadNusx" pitchFamily="2" charset="0"/>
                  </a:rPr>
                  <a:t>nebismieri</a:t>
                </a:r>
                <a:r>
                  <a:rPr lang="en-US" dirty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ori</a:t>
                </a:r>
                <a:r>
                  <a:rPr lang="en-US" dirty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dakvirvebas</a:t>
                </a:r>
                <a:r>
                  <a:rPr lang="en-US" dirty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Soris</a:t>
                </a:r>
                <a:r>
                  <a:rPr lang="en-US" dirty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arsebobs</a:t>
                </a:r>
                <a:r>
                  <a:rPr lang="en-US" dirty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aranulovani</a:t>
                </a:r>
                <a:r>
                  <a:rPr lang="en-US" dirty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korelacia</a:t>
                </a:r>
                <a:r>
                  <a:rPr lang="en-US" dirty="0">
                    <a:latin typeface="AcadNusx" pitchFamily="2" charset="0"/>
                  </a:rPr>
                  <a:t>, </a:t>
                </a:r>
                <a:r>
                  <a:rPr lang="en-US" dirty="0" err="1">
                    <a:latin typeface="AcadNusx" pitchFamily="2" charset="0"/>
                  </a:rPr>
                  <a:t>magram</a:t>
                </a:r>
                <a:r>
                  <a:rPr lang="en-US" dirty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rac</a:t>
                </a:r>
                <a:r>
                  <a:rPr lang="en-US" dirty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metadaa</a:t>
                </a:r>
                <a:r>
                  <a:rPr lang="en-US" dirty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dacilebuli</a:t>
                </a:r>
                <a:r>
                  <a:rPr lang="en-US" dirty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dakvir­vebebi</a:t>
                </a:r>
                <a:r>
                  <a:rPr lang="en-US" dirty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erTmaneTisagan</a:t>
                </a:r>
                <a:r>
                  <a:rPr lang="en-US" dirty="0">
                    <a:latin typeface="AcadNusx" pitchFamily="2" charset="0"/>
                  </a:rPr>
                  <a:t>, </a:t>
                </a:r>
                <a:r>
                  <a:rPr lang="en-US" dirty="0" err="1">
                    <a:latin typeface="AcadNusx" pitchFamily="2" charset="0"/>
                  </a:rPr>
                  <a:t>miT</a:t>
                </a:r>
                <a:r>
                  <a:rPr lang="en-US" dirty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sustia</a:t>
                </a:r>
                <a:r>
                  <a:rPr lang="en-US" dirty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maT</a:t>
                </a:r>
                <a:r>
                  <a:rPr lang="en-US" dirty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Soris</a:t>
                </a:r>
                <a:r>
                  <a:rPr lang="en-US" dirty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damokidebuleba</a:t>
                </a:r>
                <a:r>
                  <a:rPr lang="en-US" dirty="0">
                    <a:latin typeface="AcadNusx" pitchFamily="2" charset="0"/>
                  </a:rPr>
                  <a:t> (</a:t>
                </a:r>
                <a:r>
                  <a:rPr lang="en-US" dirty="0" err="1">
                    <a:latin typeface="AcadNusx" pitchFamily="2" charset="0"/>
                  </a:rPr>
                  <a:t>korelacia</a:t>
                </a:r>
                <a:r>
                  <a:rPr lang="en-US" dirty="0">
                    <a:latin typeface="AcadNusx" pitchFamily="2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80" y="4869160"/>
                <a:ext cx="7112804" cy="1477328"/>
              </a:xfrm>
              <a:prstGeom prst="rect">
                <a:avLst/>
              </a:prstGeom>
              <a:blipFill rotWithShape="1">
                <a:blip r:embed="rId11"/>
                <a:stretch>
                  <a:fillRect l="-686" t="-1240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96180" y="1988840"/>
                <a:ext cx="4599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80" y="1988840"/>
                <a:ext cx="4599592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52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3748" y="438963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AcadNusx" pitchFamily="2" charset="0"/>
              </a:rPr>
              <a:t>stacionaruloba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00150"/>
            <a:ext cx="4263481" cy="330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21121"/>
            <a:ext cx="31146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5576" y="4869160"/>
                <a:ext cx="79180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AcadNusx" pitchFamily="2" charset="0"/>
                  </a:rPr>
                  <a:t>kovariacia</a:t>
                </a:r>
                <a:r>
                  <a:rPr lang="en-US" dirty="0" smtClean="0">
                    <a:latin typeface="AcadNusx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AcadNusx" pitchFamily="2" charset="0"/>
                  </a:rPr>
                  <a:t>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AcadNusx" pitchFamily="2" charset="0"/>
                  </a:rPr>
                  <a:t> </a:t>
                </a:r>
                <a:r>
                  <a:rPr lang="en-US" dirty="0" err="1" smtClean="0">
                    <a:latin typeface="AcadNusx" pitchFamily="2" charset="0"/>
                  </a:rPr>
                  <a:t>Soris</a:t>
                </a:r>
                <a:r>
                  <a:rPr lang="en-US" dirty="0" smtClean="0">
                    <a:latin typeface="AcadNusx" pitchFamily="2" charset="0"/>
                  </a:rPr>
                  <a:t> </a:t>
                </a:r>
                <a:r>
                  <a:rPr lang="en-US" dirty="0" err="1" smtClean="0">
                    <a:latin typeface="AcadNusx" pitchFamily="2" charset="0"/>
                  </a:rPr>
                  <a:t>mudmivia</a:t>
                </a:r>
                <a:r>
                  <a:rPr lang="en-US" dirty="0" smtClean="0">
                    <a:latin typeface="AcadNusx" pitchFamily="2" charset="0"/>
                  </a:rPr>
                  <a:t> da </a:t>
                </a:r>
                <a:r>
                  <a:rPr lang="en-US" dirty="0" err="1" smtClean="0">
                    <a:latin typeface="AcadNusx" pitchFamily="2" charset="0"/>
                  </a:rPr>
                  <a:t>damokidebulia</a:t>
                </a:r>
                <a:r>
                  <a:rPr lang="en-US" dirty="0" smtClean="0">
                    <a:latin typeface="AcadNusx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b="0" dirty="0" smtClean="0">
                  <a:latin typeface="AcadNusx" pitchFamily="2" charset="0"/>
                </a:endParaRPr>
              </a:p>
              <a:p>
                <a:r>
                  <a:rPr lang="en-US" dirty="0" err="1" smtClean="0">
                    <a:latin typeface="AcadNusx" pitchFamily="2" charset="0"/>
                  </a:rPr>
                  <a:t>intervalze</a:t>
                </a:r>
                <a:r>
                  <a:rPr lang="en-US" dirty="0" smtClean="0">
                    <a:latin typeface="AcadNusx" pitchFamily="2" charset="0"/>
                  </a:rPr>
                  <a:t> da </a:t>
                </a:r>
                <a:r>
                  <a:rPr lang="en-US" dirty="0" err="1" smtClean="0">
                    <a:latin typeface="AcadNusx" pitchFamily="2" charset="0"/>
                  </a:rPr>
                  <a:t>ara</a:t>
                </a:r>
                <a:r>
                  <a:rPr lang="en-US" dirty="0" smtClean="0">
                    <a:latin typeface="AcadNusx" pitchFamily="2" charset="0"/>
                  </a:rPr>
                  <a:t> </a:t>
                </a:r>
                <a:r>
                  <a:rPr lang="en-US" dirty="0" err="1" smtClean="0">
                    <a:latin typeface="AcadNusx" pitchFamily="2" charset="0"/>
                  </a:rPr>
                  <a:t>TviTon</a:t>
                </a:r>
                <a:r>
                  <a:rPr lang="en-US" dirty="0" smtClean="0">
                    <a:latin typeface="AcadNusx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>
                    <a:latin typeface="AcadNusx" pitchFamily="2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>
                    <a:latin typeface="AcadNusx" pitchFamily="2" charset="0"/>
                  </a:rPr>
                  <a:t> mniSvnelobebze</a:t>
                </a:r>
                <a:endParaRPr lang="en-US" dirty="0">
                  <a:latin typeface="AcadNusx" pitchFamily="2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69160"/>
                <a:ext cx="7918001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693" t="-2830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540422" y="5949280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cadNusx" pitchFamily="2" charset="0"/>
              </a:rPr>
              <a:t>(ix. </a:t>
            </a:r>
            <a:r>
              <a:rPr lang="en-US" dirty="0">
                <a:latin typeface="+mj-lt"/>
              </a:rPr>
              <a:t>R</a:t>
            </a:r>
            <a:r>
              <a:rPr lang="en-US" dirty="0" smtClean="0">
                <a:latin typeface="AcadNusx" pitchFamily="2" charset="0"/>
              </a:rPr>
              <a:t>-studio</a:t>
            </a:r>
            <a:r>
              <a:rPr lang="en-US" dirty="0" smtClean="0">
                <a:latin typeface="AcadNusx" pitchFamily="2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1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3623" y="427592"/>
            <a:ext cx="299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cadNusx" pitchFamily="2" charset="0"/>
              </a:rPr>
              <a:t>trend-</a:t>
            </a:r>
            <a:r>
              <a:rPr lang="en-US" b="1" dirty="0" err="1" smtClean="0">
                <a:latin typeface="AcadNusx" pitchFamily="2" charset="0"/>
              </a:rPr>
              <a:t>stacionaruloba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420" y="1124744"/>
            <a:ext cx="466255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23" y="1486669"/>
            <a:ext cx="32575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5576" y="5157192"/>
                <a:ext cx="8181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>
                    <a:latin typeface="AcadNusx" pitchFamily="2" charset="0"/>
                  </a:rPr>
                  <a:t>mwkrivi</a:t>
                </a:r>
                <a:r>
                  <a:rPr lang="en-US" dirty="0" smtClean="0">
                    <a:latin typeface="AcadNusx" pitchFamily="2" charset="0"/>
                  </a:rPr>
                  <a:t> </a:t>
                </a:r>
                <a:r>
                  <a:rPr lang="en-US" dirty="0" err="1" smtClean="0">
                    <a:latin typeface="AcadNusx" pitchFamily="2" charset="0"/>
                  </a:rPr>
                  <a:t>irxeva</a:t>
                </a:r>
                <a:r>
                  <a:rPr lang="en-US" dirty="0" smtClean="0">
                    <a:latin typeface="AcadNusx" pitchFamily="2" charset="0"/>
                  </a:rPr>
                  <a:t> </a:t>
                </a:r>
                <a:r>
                  <a:rPr lang="en-US" dirty="0" err="1" smtClean="0">
                    <a:latin typeface="AcadNusx" pitchFamily="2" charset="0"/>
                  </a:rPr>
                  <a:t>mudmivi</a:t>
                </a:r>
                <a:r>
                  <a:rPr lang="en-US" dirty="0" smtClean="0">
                    <a:latin typeface="AcadNusx" pitchFamily="2" charset="0"/>
                  </a:rPr>
                  <a:t>, </a:t>
                </a:r>
                <a:r>
                  <a:rPr lang="en-US" dirty="0" err="1" smtClean="0">
                    <a:latin typeface="AcadNusx" pitchFamily="2" charset="0"/>
                  </a:rPr>
                  <a:t>gansazRvrulu</a:t>
                </a:r>
                <a:r>
                  <a:rPr lang="en-US" dirty="0" smtClean="0">
                    <a:latin typeface="AcadNusx" pitchFamily="2" charset="0"/>
                  </a:rPr>
                  <a:t> </a:t>
                </a:r>
                <a:r>
                  <a:rPr lang="en-US" dirty="0" err="1" smtClean="0">
                    <a:latin typeface="AcadNusx" pitchFamily="2" charset="0"/>
                  </a:rPr>
                  <a:t>trendis</a:t>
                </a:r>
                <a:r>
                  <a:rPr lang="en-US" dirty="0" smtClean="0">
                    <a:latin typeface="AcadNusx" pitchFamily="2" charset="0"/>
                  </a:rPr>
                  <a:t> </a:t>
                </a:r>
                <a:r>
                  <a:rPr lang="en-US" dirty="0" err="1" smtClean="0">
                    <a:latin typeface="AcadNusx" pitchFamily="2" charset="0"/>
                  </a:rPr>
                  <a:t>irgvliv</a:t>
                </a:r>
                <a:r>
                  <a:rPr lang="en-US" dirty="0" smtClean="0">
                    <a:latin typeface="AcadNusx" pitchFamily="2" charset="0"/>
                  </a:rPr>
                  <a:t>, </a:t>
                </a:r>
                <a:r>
                  <a:rPr lang="en-US" dirty="0" err="1" smtClean="0">
                    <a:latin typeface="AcadNusx" pitchFamily="2" charset="0"/>
                  </a:rPr>
                  <a:t>mwkrivs</a:t>
                </a:r>
                <a:endParaRPr lang="en-US" dirty="0" smtClean="0">
                  <a:latin typeface="AcadNusx" pitchFamily="2" charset="0"/>
                </a:endParaRPr>
              </a:p>
              <a:p>
                <a:r>
                  <a:rPr lang="en-US" dirty="0" err="1" smtClean="0">
                    <a:latin typeface="AcadNusx" pitchFamily="2" charset="0"/>
                  </a:rPr>
                  <a:t>ewodeba</a:t>
                </a:r>
                <a:r>
                  <a:rPr lang="en-US" dirty="0" smtClean="0">
                    <a:latin typeface="AcadNusx" pitchFamily="2" charset="0"/>
                  </a:rPr>
                  <a:t> </a:t>
                </a:r>
                <a:r>
                  <a:rPr lang="en-US" dirty="0" err="1" smtClean="0">
                    <a:latin typeface="AcadNusx" pitchFamily="2" charset="0"/>
                  </a:rPr>
                  <a:t>trendTan</a:t>
                </a:r>
                <a:r>
                  <a:rPr lang="en-US" dirty="0" smtClean="0">
                    <a:latin typeface="AcadNusx" pitchFamily="2" charset="0"/>
                  </a:rPr>
                  <a:t> </a:t>
                </a:r>
                <a:r>
                  <a:rPr lang="en-US" dirty="0" err="1" smtClean="0">
                    <a:latin typeface="AcadNusx" pitchFamily="2" charset="0"/>
                  </a:rPr>
                  <a:t>dabrunebadi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157192"/>
                <a:ext cx="818115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671" t="-2830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88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56702" y="443090"/>
                <a:ext cx="3248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𝑰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b="1" dirty="0" smtClean="0"/>
                  <a:t>: </a:t>
                </a:r>
                <a:r>
                  <a:rPr lang="ka-GE" b="1" dirty="0" smtClean="0"/>
                  <a:t>შემთხვევითი ხეტიალი </a:t>
                </a:r>
                <a:endParaRPr lang="en-US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02" y="443090"/>
                <a:ext cx="324813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128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35" y="1019760"/>
            <a:ext cx="4728076" cy="363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5830"/>
            <a:ext cx="2093981" cy="35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600" y="5229200"/>
            <a:ext cx="769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cadNusx" pitchFamily="2" charset="0"/>
              </a:rPr>
              <a:t>variacia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mudmivad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izrdeba</a:t>
            </a:r>
            <a:r>
              <a:rPr lang="en-US" dirty="0" smtClean="0">
                <a:latin typeface="AcadNusx" pitchFamily="2" charset="0"/>
              </a:rPr>
              <a:t> da </a:t>
            </a:r>
            <a:r>
              <a:rPr lang="en-US" dirty="0" err="1" smtClean="0">
                <a:latin typeface="AcadNusx" pitchFamily="2" charset="0"/>
              </a:rPr>
              <a:t>mwrkivi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saSualo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mniSvnelobas</a:t>
            </a:r>
            <a:endParaRPr lang="en-US" dirty="0" smtClean="0">
              <a:latin typeface="AcadNusx" pitchFamily="2" charset="0"/>
            </a:endParaRPr>
          </a:p>
          <a:p>
            <a:r>
              <a:rPr lang="en-US" dirty="0" err="1" smtClean="0">
                <a:latin typeface="AcadNusx" pitchFamily="2" charset="0"/>
              </a:rPr>
              <a:t>ar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ubrundeba</a:t>
            </a:r>
            <a:r>
              <a:rPr lang="en-US" dirty="0" smtClean="0">
                <a:latin typeface="AcadNusx" pitchFamily="2" charset="0"/>
              </a:rPr>
              <a:t>.</a:t>
            </a:r>
            <a:endParaRPr lang="en-US" dirty="0">
              <a:latin typeface="AcadNusx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8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06486"/>
            <a:ext cx="4564075" cy="3515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2923126" cy="352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11560" y="548680"/>
                <a:ext cx="4429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𝑰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b="1" dirty="0" smtClean="0">
                    <a:latin typeface="AcadNusx" pitchFamily="2" charset="0"/>
                  </a:rPr>
                  <a:t>: </a:t>
                </a:r>
                <a:r>
                  <a:rPr lang="en-US" b="1" dirty="0" err="1" smtClean="0">
                    <a:latin typeface="AcadNusx" pitchFamily="2" charset="0"/>
                  </a:rPr>
                  <a:t>SemTxveviTi</a:t>
                </a:r>
                <a:r>
                  <a:rPr lang="en-US" b="1" dirty="0" smtClean="0">
                    <a:latin typeface="AcadNusx" pitchFamily="2" charset="0"/>
                  </a:rPr>
                  <a:t> </a:t>
                </a:r>
                <a:r>
                  <a:rPr lang="en-US" b="1" dirty="0" err="1" smtClean="0">
                    <a:latin typeface="AcadNusx" pitchFamily="2" charset="0"/>
                  </a:rPr>
                  <a:t>xetiali</a:t>
                </a:r>
                <a:r>
                  <a:rPr lang="en-US" b="1" dirty="0" smtClean="0">
                    <a:latin typeface="AcadNusx" pitchFamily="2" charset="0"/>
                  </a:rPr>
                  <a:t> </a:t>
                </a:r>
                <a:r>
                  <a:rPr lang="en-US" b="1" dirty="0" err="1" smtClean="0">
                    <a:latin typeface="AcadNusx" pitchFamily="2" charset="0"/>
                  </a:rPr>
                  <a:t>driftiT</a:t>
                </a:r>
                <a:endParaRPr lang="en-US" b="1" dirty="0">
                  <a:latin typeface="AcadNusx" pitchFamily="2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8680"/>
                <a:ext cx="442954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4918" r="-1100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11560" y="5301208"/>
            <a:ext cx="7596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cadNusx" pitchFamily="2" charset="0"/>
              </a:rPr>
              <a:t>SevniSnoT</a:t>
            </a:r>
            <a:r>
              <a:rPr lang="en-US" dirty="0" smtClean="0">
                <a:latin typeface="AcadNusx" pitchFamily="2" charset="0"/>
              </a:rPr>
              <a:t>, rom </a:t>
            </a:r>
            <a:r>
              <a:rPr lang="en-US" dirty="0" err="1" smtClean="0">
                <a:latin typeface="AcadNusx" pitchFamily="2" charset="0"/>
              </a:rPr>
              <a:t>SemTxveviT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xetialis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drifti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trendi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ar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aris</a:t>
            </a:r>
            <a:r>
              <a:rPr lang="en-US" dirty="0" smtClean="0">
                <a:latin typeface="AcadNusx" pitchFamily="2" charset="0"/>
              </a:rPr>
              <a:t>,</a:t>
            </a:r>
          </a:p>
          <a:p>
            <a:r>
              <a:rPr lang="en-US" dirty="0" err="1" smtClean="0">
                <a:latin typeface="AcadNusx" pitchFamily="2" charset="0"/>
              </a:rPr>
              <a:t>romlis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irgvliv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moZraobs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mwkrivi</a:t>
            </a:r>
            <a:r>
              <a:rPr lang="en-US" dirty="0" smtClean="0">
                <a:latin typeface="AcadNusx" pitchFamily="2" charset="0"/>
              </a:rPr>
              <a:t> da </a:t>
            </a:r>
            <a:r>
              <a:rPr lang="en-US" dirty="0" err="1" smtClean="0">
                <a:latin typeface="AcadNusx" pitchFamily="2" charset="0"/>
              </a:rPr>
              <a:t>romelsac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ubrundeba</a:t>
            </a:r>
            <a:r>
              <a:rPr lang="en-US" dirty="0" smtClean="0">
                <a:latin typeface="AcadNusx" pitchFamily="2" charset="0"/>
              </a:rPr>
              <a:t>. </a:t>
            </a:r>
          </a:p>
          <a:p>
            <a:r>
              <a:rPr lang="en-US" dirty="0" err="1">
                <a:latin typeface="AcadNusx" pitchFamily="2" charset="0"/>
              </a:rPr>
              <a:t>v</a:t>
            </a:r>
            <a:r>
              <a:rPr lang="en-US" dirty="0" err="1" smtClean="0">
                <a:latin typeface="AcadNusx" pitchFamily="2" charset="0"/>
              </a:rPr>
              <a:t>ariacia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mudmivad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mzardia</a:t>
            </a:r>
            <a:r>
              <a:rPr lang="en-US" dirty="0" smtClean="0">
                <a:latin typeface="AcadNusx" pitchFamily="2" charset="0"/>
              </a:rPr>
              <a:t>. </a:t>
            </a:r>
            <a:endParaRPr lang="en-US" dirty="0">
              <a:latin typeface="AcadNusx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8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328</Words>
  <Application>Microsoft Office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Sorbonne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nino</dc:creator>
  <cp:lastModifiedBy>nino</cp:lastModifiedBy>
  <cp:revision>20</cp:revision>
  <dcterms:created xsi:type="dcterms:W3CDTF">2017-06-27T09:05:04Z</dcterms:created>
  <dcterms:modified xsi:type="dcterms:W3CDTF">2017-06-28T10:20:25Z</dcterms:modified>
</cp:coreProperties>
</file>