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2" r:id="rId2"/>
    <p:sldId id="258" r:id="rId3"/>
    <p:sldId id="260" r:id="rId4"/>
    <p:sldId id="261" r:id="rId5"/>
    <p:sldId id="264" r:id="rId6"/>
    <p:sldId id="270" r:id="rId7"/>
    <p:sldId id="274" r:id="rId8"/>
    <p:sldId id="268" r:id="rId9"/>
    <p:sldId id="269" r:id="rId10"/>
    <p:sldId id="273" r:id="rId11"/>
    <p:sldId id="275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6" r:id="rId21"/>
    <p:sldId id="287" r:id="rId22"/>
    <p:sldId id="288" r:id="rId23"/>
    <p:sldId id="290" r:id="rId24"/>
    <p:sldId id="291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4" r:id="rId36"/>
    <p:sldId id="313" r:id="rId37"/>
    <p:sldId id="31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1CC2A-7B43-4232-9654-0BFE82EF28B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A5804-327F-4459-996F-BF69FBDDD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3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a-GE" dirty="0"/>
              <a:t>ვაჩვენოთ</a:t>
            </a:r>
            <a:r>
              <a:rPr lang="ka-GE" baseline="0" dirty="0"/>
              <a:t> </a:t>
            </a:r>
            <a:r>
              <a:rPr lang="ka-GE" dirty="0"/>
              <a:t>ბოლო კვლევიდან ნედლი მონაცემების</a:t>
            </a:r>
            <a:r>
              <a:rPr lang="ka-GE" baseline="0" dirty="0"/>
              <a:t> ვიზუალიზაცია</a:t>
            </a:r>
          </a:p>
          <a:p>
            <a:endParaRPr lang="ka-GE" baseline="0" dirty="0"/>
          </a:p>
          <a:p>
            <a:r>
              <a:rPr lang="ka-GE" baseline="0" dirty="0"/>
              <a:t>რამე ვიზუალი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4DF06-7A4C-4BD5-98AC-E97C723DDD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1AB4-637B-45C7-B0CC-5090DF73F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A373F-E2AF-477F-8CD6-B72413F8D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CE7B-1ECC-47F6-861E-542E5632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9768-9085-4C93-93AF-1FE6411473D9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E8EC1-BA50-4C90-822F-B80D24D1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17DF8-2C53-49EA-B42A-EA81B176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52E-00BB-4B6B-8971-C3BE79FA3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BD35-8071-44C9-9F16-60E7A1A4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752FE-5041-4003-B06B-1E1F65B06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EB2E-C2D0-433A-9DD1-10F6307F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9768-9085-4C93-93AF-1FE6411473D9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EEAA8-9C07-48D4-968F-F4C71DE0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C7A32-3006-4398-983F-8D963418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52E-00BB-4B6B-8971-C3BE79FA3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9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966CB-8325-4979-AA66-67A121577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37F2-E218-4757-8DE1-DC3924541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82BA-DBEA-4BC1-97C8-9456B629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9768-9085-4C93-93AF-1FE6411473D9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2062-BF6F-4BB7-997E-A24C8C34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1CDD-219E-413B-A864-C70138BA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52E-00BB-4B6B-8971-C3BE79FA3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1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AD8F-4C60-45D5-BF31-5850088F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7FA4-9DEB-4FD0-8527-65C9ED61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A19A4-C8CA-4015-B5F4-4FA0292C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9768-9085-4C93-93AF-1FE6411473D9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7320-D96E-46C3-8B17-4DACD45D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437A8-742B-4732-B1A3-0345FB5D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52E-00BB-4B6B-8971-C3BE79FA3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2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3A14-A6C4-4556-A61C-33A804B8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EF357-D685-4CF6-AC43-81C84D7D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40F59-3306-4265-9911-B68557E5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9768-9085-4C93-93AF-1FE6411473D9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55726-443A-4A55-8007-5BEFBE1F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61ACC-48DD-442D-AA97-8262612F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52E-00BB-4B6B-8971-C3BE79FA3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0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BD44-7005-4442-9E4A-87D9F4A2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07F7-25A5-41D2-9566-4F7D3A68A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C864E-F699-452C-B700-379B28CD1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F2D8C-68EA-4114-AB1D-56C639E4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9768-9085-4C93-93AF-1FE6411473D9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818D0-DF01-473C-9F57-868A9AC7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D222A-98EC-45BB-BC6D-78B264D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52E-00BB-4B6B-8971-C3BE79FA3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A516-AE54-44A2-8AE9-1C7C5B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3BD01-1996-497D-BE94-AA48DFA6C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0A43B-DCCF-45FE-95B8-A816702BE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9D5E1-6A8E-488F-AD19-BF34E4C6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B288C-B907-4E8D-BA5A-505760A05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80261-5C8E-4011-8E29-1674A161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9768-9085-4C93-93AF-1FE6411473D9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9B1EA-9B80-4D30-99F2-B5C10138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0F986-CB5C-466C-8A9F-AA26D2FE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52E-00BB-4B6B-8971-C3BE79FA3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6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D6CB-8331-419A-B9D5-2EA5001D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92DAC-C612-4F4B-8F19-ADA07CC2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9768-9085-4C93-93AF-1FE6411473D9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43FBB-94DB-493C-BF7C-64D44E94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B02E2-66E5-4B10-BC55-95E2CE72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52E-00BB-4B6B-8971-C3BE79FA3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8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83293-56DB-40F8-A370-A9CCA2EC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9768-9085-4C93-93AF-1FE6411473D9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2D109-83DA-4428-973D-C4BBB1AB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ECAFE-0B7A-4A79-93BE-CA2B5155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52E-00BB-4B6B-8971-C3BE79FA3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5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4C0B-FE02-460C-B46E-5B7B57F6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0EED-EE53-449D-BA11-31711AB2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8D11B-F26D-4F6B-B51B-6A8AB52DD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8B50D-E74C-4EBF-A422-843659B4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9768-9085-4C93-93AF-1FE6411473D9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96652-6E33-4B49-80B4-C0F3883C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5CD2F-4932-4885-BD6B-2D552452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52E-00BB-4B6B-8971-C3BE79FA3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7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36CB-E66B-4B94-AA5B-9116375C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DD040-9FC3-45E2-B931-C2905D8C4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EA7F6-5E00-4531-B52D-9E2D21587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A482B-5DA0-41D7-8957-ADD69A62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9768-9085-4C93-93AF-1FE6411473D9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16EDC-2E96-4587-8F72-1F2D634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7D18E-D9CA-4A44-9E0A-3D26081F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52E-00BB-4B6B-8971-C3BE79FA3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1BB14-08B7-4331-89E1-89B55B50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6289-D50C-499A-9D2A-901A39B8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CC6B-2339-460A-AC4D-F49C5518A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9768-9085-4C93-93AF-1FE6411473D9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E3A70-55FE-4A66-AC82-C3DDA3486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0E22-A77B-45C3-BB01-3BBCA8F08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152E-00BB-4B6B-8971-C3BE79FA3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0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2BD5-EE83-412A-9DE3-17D1CED6B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6129"/>
            <a:ext cx="9144000" cy="1909763"/>
          </a:xfrm>
        </p:spPr>
        <p:txBody>
          <a:bodyPr>
            <a:normAutofit/>
          </a:bodyPr>
          <a:lstStyle/>
          <a:p>
            <a:r>
              <a:rPr lang="ka-GE" sz="3600" dirty="0">
                <a:latin typeface="BPG Excelsior Caps" panose="02000503000000020004" pitchFamily="2" charset="0"/>
              </a:rPr>
              <a:t>მასობრივი გამოკითხვის მონაცემების დამუშავება </a:t>
            </a:r>
            <a:r>
              <a:rPr lang="en-US" sz="3600" dirty="0">
                <a:latin typeface="BPG Excelsior Caps" panose="02000503000000020004" pitchFamily="2" charset="0"/>
              </a:rPr>
              <a:t>R-</a:t>
            </a:r>
            <a:r>
              <a:rPr lang="ka-GE" sz="3600" dirty="0">
                <a:latin typeface="BPG Excelsior Caps" panose="02000503000000020004" pitchFamily="2" charset="0"/>
              </a:rPr>
              <a:t>გარემოში</a:t>
            </a:r>
            <a:endParaRPr lang="en-US" sz="3600" dirty="0">
              <a:latin typeface="BPG Excelsior Caps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3185-1A4D-4A08-852C-6ABEC046F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513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a-GE" dirty="0">
                <a:latin typeface="BPG Excelsior" panose="02000503000000020004" pitchFamily="2" charset="0"/>
              </a:rPr>
              <a:t>დავით სიჭინავა, საზოგადოებრივი გეოგრაფიის დოქტორი</a:t>
            </a:r>
          </a:p>
          <a:p>
            <a:pPr algn="r"/>
            <a:r>
              <a:rPr lang="en-US" dirty="0">
                <a:latin typeface="BPG Excelsior" panose="02000503000000020004" pitchFamily="2" charset="0"/>
              </a:rPr>
              <a:t>CRRC-</a:t>
            </a:r>
            <a:r>
              <a:rPr lang="ka-GE" dirty="0">
                <a:latin typeface="BPG Excelsior" panose="02000503000000020004" pitchFamily="2" charset="0"/>
              </a:rPr>
              <a:t>საქართველო / თსუ</a:t>
            </a:r>
            <a:endParaRPr lang="en-US" dirty="0">
              <a:latin typeface="BPG Excelsior" panose="02000503000000020004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8DB715-203B-45CF-8AAC-715AB9557BF2}"/>
              </a:ext>
            </a:extLst>
          </p:cNvPr>
          <p:cNvGrpSpPr/>
          <p:nvPr/>
        </p:nvGrpSpPr>
        <p:grpSpPr>
          <a:xfrm>
            <a:off x="0" y="5678556"/>
            <a:ext cx="12192000" cy="1179444"/>
            <a:chOff x="0" y="5678556"/>
            <a:chExt cx="11603934" cy="1179444"/>
          </a:xfrm>
        </p:grpSpPr>
        <p:pic>
          <p:nvPicPr>
            <p:cNvPr id="7" name="Picture 2" descr="https://www.msfhr.org/sites/default/files/styles/featured_news/public/field/image/2015_05_11_Research-Canada.png?itok=uascqGgi">
              <a:extLst>
                <a:ext uri="{FF2B5EF4-FFF2-40B4-BE49-F238E27FC236}">
                  <a16:creationId xmlns:a16="http://schemas.microsoft.com/office/drawing/2014/main" id="{DCE3C69A-C7A3-4B7F-A4D2-1E3849996A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39" r="20318" b="28985"/>
            <a:stretch/>
          </p:blipFill>
          <p:spPr bwMode="auto">
            <a:xfrm rot="10800000" flipV="1">
              <a:off x="5706717" y="5678556"/>
              <a:ext cx="5897217" cy="1179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www.msfhr.org/sites/default/files/styles/featured_news/public/field/image/2015_05_11_Research-Canada.png?itok=uascqGgi">
              <a:extLst>
                <a:ext uri="{FF2B5EF4-FFF2-40B4-BE49-F238E27FC236}">
                  <a16:creationId xmlns:a16="http://schemas.microsoft.com/office/drawing/2014/main" id="{593FC988-25C8-491A-B3F7-021DB3564B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39" r="20318" b="28985"/>
            <a:stretch/>
          </p:blipFill>
          <p:spPr bwMode="auto">
            <a:xfrm>
              <a:off x="0" y="5678557"/>
              <a:ext cx="5897217" cy="1179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43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>
                <a:latin typeface="BPG Excelsior Caps" panose="02000503000000020004" pitchFamily="2" charset="0"/>
              </a:rPr>
              <a:t>რატომ შემთხვევითი შერჩევა</a:t>
            </a:r>
            <a:r>
              <a:rPr lang="en-US" dirty="0">
                <a:latin typeface="BPG Excelsior Caps" panose="02000503000000020004" pitchFamily="2" charset="0"/>
              </a:rPr>
              <a:t>?</a:t>
            </a:r>
          </a:p>
        </p:txBody>
      </p:sp>
      <p:pic>
        <p:nvPicPr>
          <p:cNvPr id="4100" name="Picture 4" descr="Image result for literary digest 1936">
            <a:extLst>
              <a:ext uri="{FF2B5EF4-FFF2-40B4-BE49-F238E27FC236}">
                <a16:creationId xmlns:a16="http://schemas.microsoft.com/office/drawing/2014/main" id="{5B083B01-8130-40E9-A16F-53E75D102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690688"/>
            <a:ext cx="5715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fdr literary digest">
            <a:extLst>
              <a:ext uri="{FF2B5EF4-FFF2-40B4-BE49-F238E27FC236}">
                <a16:creationId xmlns:a16="http://schemas.microsoft.com/office/drawing/2014/main" id="{68F0D539-A608-4365-999B-B6BA59194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665" y="2690812"/>
            <a:ext cx="4640135" cy="382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4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>
                <a:latin typeface="BPG Excelsior Caps" panose="02000503000000020004" pitchFamily="2" charset="0"/>
              </a:rPr>
              <a:t>რატომ შემთხვევითი შერჩევა</a:t>
            </a:r>
            <a:r>
              <a:rPr lang="en-US" dirty="0">
                <a:latin typeface="BPG Excelsior Caps" panose="02000503000000020004" pitchFamily="2" charset="0"/>
              </a:rPr>
              <a:t>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CF2ADD-943F-4128-8A00-2E925A09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04" y="1825625"/>
            <a:ext cx="11008396" cy="4351338"/>
          </a:xfrm>
        </p:spPr>
        <p:txBody>
          <a:bodyPr/>
          <a:lstStyle/>
          <a:p>
            <a:r>
              <a:rPr lang="ka-GE" dirty="0">
                <a:latin typeface="BPG Excelsior" panose="02000503000000020004" pitchFamily="2" charset="0"/>
              </a:rPr>
              <a:t>ცენტრალური ზღვარითი თეორემა</a:t>
            </a:r>
            <a:endParaRPr lang="en-US" dirty="0">
              <a:latin typeface="BPG Excelsior" panose="02000503000000020004" pitchFamily="2" charset="0"/>
            </a:endParaRP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შემთხვევითი შერჩევის შემთხვევაში, მოსახლეობის მახასიათებელი (მაგალითად - საშუალო ასაკი) ნორმალურადაა განაწილებული (ანუ - მისი „გამოცნობა“ შესაძლებელია)</a:t>
            </a:r>
          </a:p>
          <a:p>
            <a:r>
              <a:rPr lang="ka-GE" dirty="0">
                <a:latin typeface="BPG Excelsior" panose="02000503000000020004" pitchFamily="2" charset="0"/>
              </a:rPr>
              <a:t>ეს საშუალებას გვაძლევს, მცირე </a:t>
            </a:r>
            <a:r>
              <a:rPr lang="ka-GE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შერჩევაზე</a:t>
            </a:r>
            <a:r>
              <a:rPr lang="ka-GE" dirty="0">
                <a:latin typeface="BPG Excelsior" panose="02000503000000020004" pitchFamily="2" charset="0"/>
              </a:rPr>
              <a:t> დაკვირვებით, გარკვეული </a:t>
            </a:r>
            <a:r>
              <a:rPr lang="ka-GE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ცდომილების</a:t>
            </a:r>
            <a:r>
              <a:rPr lang="ka-GE" dirty="0">
                <a:latin typeface="BPG Excelsior" panose="02000503000000020004" pitchFamily="2" charset="0"/>
              </a:rPr>
              <a:t> პირობებში, გამოვიცნოთ მოსახლეობის მახასიათებელი</a:t>
            </a:r>
          </a:p>
        </p:txBody>
      </p:sp>
    </p:spTree>
    <p:extLst>
      <p:ext uri="{BB962C8B-B14F-4D97-AF65-F5344CB8AC3E}">
        <p14:creationId xmlns:p14="http://schemas.microsoft.com/office/powerpoint/2010/main" val="91494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>
                <a:latin typeface="BPG Excelsior Caps" panose="02000503000000020004" pitchFamily="2" charset="0"/>
              </a:rPr>
              <a:t>რატომ შემთხვევითი შერჩევა</a:t>
            </a:r>
            <a:r>
              <a:rPr lang="en-US" dirty="0">
                <a:latin typeface="BPG Excelsior Caps" panose="02000503000000020004" pitchFamily="2" charset="0"/>
              </a:rPr>
              <a:t>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CF2ADD-943F-4128-8A00-2E925A09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04" y="1825625"/>
            <a:ext cx="11008396" cy="4351338"/>
          </a:xfrm>
        </p:spPr>
        <p:txBody>
          <a:bodyPr/>
          <a:lstStyle/>
          <a:p>
            <a:r>
              <a:rPr lang="ka-GE" dirty="0">
                <a:latin typeface="BPG Excelsior" panose="02000503000000020004" pitchFamily="2" charset="0"/>
              </a:rPr>
              <a:t>შეუძლებელია, მასობრივი გამოკითხვის გზით აბსოლუტურად ზუსტად შევაფასოთ, თუ რას ფიქრობს ხალხი;</a:t>
            </a:r>
          </a:p>
          <a:p>
            <a:r>
              <a:rPr lang="ka-GE" dirty="0">
                <a:latin typeface="BPG Excelsior" panose="02000503000000020004" pitchFamily="2" charset="0"/>
              </a:rPr>
              <a:t>თუმცა, სათანადო ცდომილების გათვალისწინებით, ჩვენი შეფასება შეიძლება, საკმაოდ ზუსტი იყოს;</a:t>
            </a:r>
          </a:p>
        </p:txBody>
      </p:sp>
    </p:spTree>
    <p:extLst>
      <p:ext uri="{BB962C8B-B14F-4D97-AF65-F5344CB8AC3E}">
        <p14:creationId xmlns:p14="http://schemas.microsoft.com/office/powerpoint/2010/main" val="99459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>
                <a:latin typeface="BPG Excelsior Caps" panose="02000503000000020004" pitchFamily="2" charset="0"/>
              </a:rPr>
              <a:t>რატომ შემთხვევითი შერჩევა</a:t>
            </a:r>
            <a:r>
              <a:rPr lang="en-US" dirty="0">
                <a:latin typeface="BPG Excelsior Caps" panose="02000503000000020004" pitchFamily="2" charset="0"/>
              </a:rPr>
              <a:t>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CF2ADD-943F-4128-8A00-2E925A09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04" y="1825625"/>
            <a:ext cx="11008396" cy="4351338"/>
          </a:xfrm>
        </p:spPr>
        <p:txBody>
          <a:bodyPr>
            <a:normAutofit lnSpcReduction="10000"/>
          </a:bodyPr>
          <a:lstStyle/>
          <a:p>
            <a:r>
              <a:rPr lang="ka-GE" dirty="0">
                <a:latin typeface="BPG Excelsior" panose="02000503000000020004" pitchFamily="2" charset="0"/>
              </a:rPr>
              <a:t>შერჩევის </a:t>
            </a:r>
            <a:r>
              <a:rPr lang="ka-GE" dirty="0">
                <a:latin typeface="BPG Excelsior Caps" panose="02000503000000020004" pitchFamily="2" charset="0"/>
              </a:rPr>
              <a:t>საშუალო</a:t>
            </a:r>
            <a:r>
              <a:rPr lang="en-US" dirty="0">
                <a:latin typeface="BPG Excelsior Caps" panose="02000503000000020004" pitchFamily="2" charset="0"/>
              </a:rPr>
              <a:t>:</a:t>
            </a:r>
          </a:p>
          <a:p>
            <a:endParaRPr lang="en-US" dirty="0">
              <a:latin typeface="BPG Excelsior Caps" panose="02000503000000020004" pitchFamily="2" charset="0"/>
            </a:endParaRPr>
          </a:p>
          <a:p>
            <a:pPr marL="0" indent="0">
              <a:buNone/>
            </a:pPr>
            <a:r>
              <a:rPr lang="ka-GE" sz="1800" i="1" dirty="0">
                <a:latin typeface="BPG Excelsior" panose="02000503000000020004" pitchFamily="2" charset="0"/>
              </a:rPr>
              <a:t>სადაც </a:t>
            </a:r>
            <a:r>
              <a:rPr lang="en-US" sz="1800" i="1" dirty="0">
                <a:latin typeface="BPG Excelsior" panose="02000503000000020004" pitchFamily="2" charset="0"/>
              </a:rPr>
              <a:t>s </a:t>
            </a:r>
            <a:r>
              <a:rPr lang="ka-GE" sz="1800" i="1" dirty="0">
                <a:latin typeface="BPG Excelsior" panose="02000503000000020004" pitchFamily="2" charset="0"/>
              </a:rPr>
              <a:t>აღნიშნავს სტანდარტულ გადახრას (რამდენად გაფანტულია ჩვენი მონაცემები)</a:t>
            </a:r>
            <a:endParaRPr lang="en-US" sz="1800" i="1" dirty="0">
              <a:latin typeface="BPG Excelsior" panose="02000503000000020004" pitchFamily="2" charset="0"/>
            </a:endParaRPr>
          </a:p>
          <a:p>
            <a:endParaRPr lang="ka-GE" dirty="0">
              <a:latin typeface="BPG Excelsior" panose="02000503000000020004" pitchFamily="2" charset="0"/>
            </a:endParaRPr>
          </a:p>
          <a:p>
            <a:r>
              <a:rPr lang="ka-GE" dirty="0">
                <a:latin typeface="BPG Excelsior" panose="02000503000000020004" pitchFamily="2" charset="0"/>
              </a:rPr>
              <a:t>შერჩევის </a:t>
            </a:r>
            <a:r>
              <a:rPr lang="ka-GE" dirty="0">
                <a:latin typeface="BPG Excelsior Caps" panose="02000503000000020004" pitchFamily="2" charset="0"/>
              </a:rPr>
              <a:t>პროპორცია:</a:t>
            </a:r>
          </a:p>
          <a:p>
            <a:endParaRPr lang="ka-GE" dirty="0">
              <a:latin typeface="BPG Excelsior Caps" panose="02000503000000020004" pitchFamily="2" charset="0"/>
            </a:endParaRPr>
          </a:p>
          <a:p>
            <a:endParaRPr lang="ka-GE" dirty="0">
              <a:latin typeface="BPG Excelsior Caps" panose="02000503000000020004" pitchFamily="2" charset="0"/>
            </a:endParaRPr>
          </a:p>
          <a:p>
            <a:pPr marL="0" indent="0">
              <a:buNone/>
            </a:pPr>
            <a:r>
              <a:rPr lang="ka-GE" sz="1800" i="1" dirty="0">
                <a:latin typeface="BPG Excelsior" panose="02000503000000020004" pitchFamily="2" charset="0"/>
              </a:rPr>
              <a:t>სადაც </a:t>
            </a:r>
            <a:r>
              <a:rPr lang="en-US" sz="1800" i="1" dirty="0">
                <a:latin typeface="BPG Excelsior" panose="02000503000000020004" pitchFamily="2" charset="0"/>
              </a:rPr>
              <a:t>p </a:t>
            </a:r>
            <a:r>
              <a:rPr lang="ka-GE" sz="1800" i="1" dirty="0">
                <a:latin typeface="BPG Excelsior" panose="02000503000000020004" pitchFamily="2" charset="0"/>
              </a:rPr>
              <a:t>აღნიშნავს ჩვენთვის საინტერესო მაჩვენებლის (მაგ. დათოების) წილს მოსახლეობაში, ხოლო </a:t>
            </a:r>
            <a:r>
              <a:rPr lang="en-US" sz="1800" i="1" dirty="0">
                <a:latin typeface="BPG Excelsior" panose="02000503000000020004" pitchFamily="2" charset="0"/>
              </a:rPr>
              <a:t>n </a:t>
            </a:r>
            <a:r>
              <a:rPr lang="ka-GE" sz="1800" i="1" dirty="0">
                <a:latin typeface="BPG Excelsior" panose="02000503000000020004" pitchFamily="2" charset="0"/>
              </a:rPr>
              <a:t>- შერჩევის ზომას</a:t>
            </a:r>
            <a:endParaRPr lang="en-US" sz="1800" i="1" dirty="0">
              <a:latin typeface="BPG Excelsior" panose="02000503000000020004" pitchFamily="2" charset="0"/>
            </a:endParaRPr>
          </a:p>
          <a:p>
            <a:pPr marL="0" indent="0">
              <a:buNone/>
            </a:pPr>
            <a:r>
              <a:rPr lang="en-US" sz="1800" i="1" dirty="0">
                <a:latin typeface="BPG Excelsior" panose="02000503000000020004" pitchFamily="2" charset="0"/>
              </a:rPr>
              <a:t>Z </a:t>
            </a:r>
            <a:r>
              <a:rPr lang="ka-GE" sz="1800" i="1" dirty="0">
                <a:latin typeface="BPG Excelsior" panose="02000503000000020004" pitchFamily="2" charset="0"/>
              </a:rPr>
              <a:t>წარმოადგენს სასურველი ნდობის ინტერვალის შესაბამის კრიტიკულ რიცხვს.</a:t>
            </a:r>
            <a:endParaRPr lang="ka-GE" dirty="0">
              <a:latin typeface="BPG Excelsior Caps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3480A-29C1-4986-A925-620332EA6C9F}"/>
                  </a:ext>
                </a:extLst>
              </p:cNvPr>
              <p:cNvSpPr txBox="1"/>
              <p:nvPr/>
            </p:nvSpPr>
            <p:spPr>
              <a:xfrm>
                <a:off x="3005136" y="2270125"/>
                <a:ext cx="3862389" cy="560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a-GE" sz="2400" dirty="0"/>
                  <a:t>ცდომილების ზღვარი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3480A-29C1-4986-A925-620332EA6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136" y="2270125"/>
                <a:ext cx="3862389" cy="560859"/>
              </a:xfrm>
              <a:prstGeom prst="rect">
                <a:avLst/>
              </a:prstGeom>
              <a:blipFill>
                <a:blip r:embed="rId2"/>
                <a:stretch>
                  <a:fillRect l="-489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EB29EC-549B-4C6A-9933-4CCA63AA712C}"/>
                  </a:ext>
                </a:extLst>
              </p:cNvPr>
              <p:cNvSpPr txBox="1"/>
              <p:nvPr/>
            </p:nvSpPr>
            <p:spPr>
              <a:xfrm>
                <a:off x="2835274" y="4128197"/>
                <a:ext cx="5102225" cy="751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a-GE" sz="2400" dirty="0"/>
                  <a:t>ცდომილების ზღვარი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EB29EC-549B-4C6A-9933-4CCA63AA7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274" y="4128197"/>
                <a:ext cx="5102225" cy="751552"/>
              </a:xfrm>
              <a:prstGeom prst="rect">
                <a:avLst/>
              </a:prstGeom>
              <a:blipFill>
                <a:blip r:embed="rId3"/>
                <a:stretch>
                  <a:fillRect l="-3584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5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2F273A-A39D-452F-B6BE-28D4998A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04" y="647700"/>
            <a:ext cx="11008396" cy="5651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raioni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read.csv("data/hypothetical.csv",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"\t")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raioni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raioni$Age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raioni$WidespreadName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raioni$sample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raioni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raioni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raioni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[order(-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raioni$sample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, 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sample &lt;- subset(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raioni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[1:1000, 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sample$Age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sample$WidespreadName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602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მასობრივი გამოკითხვის დაგეგმვა და მიმდინარეობა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241D-73EF-40AC-AC5B-0F149135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04" y="1825625"/>
            <a:ext cx="11008396" cy="4351338"/>
          </a:xfrm>
        </p:spPr>
        <p:txBody>
          <a:bodyPr/>
          <a:lstStyle/>
          <a:p>
            <a:r>
              <a:rPr lang="ka-GE" dirty="0">
                <a:latin typeface="BPG Excelsior" panose="02000503000000020004" pitchFamily="2" charset="0"/>
              </a:rPr>
              <a:t>შერჩევის დიზაინი</a:t>
            </a: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მრავალსაფეხურიანი სტრატიფიცირებული კლასტერული შერჩევა</a:t>
            </a:r>
          </a:p>
        </p:txBody>
      </p:sp>
    </p:spTree>
    <p:extLst>
      <p:ext uri="{BB962C8B-B14F-4D97-AF65-F5344CB8AC3E}">
        <p14:creationId xmlns:p14="http://schemas.microsoft.com/office/powerpoint/2010/main" val="2041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მასობრივი გამოკითხვის დაგეგმვა და მიმდინარეობა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241D-73EF-40AC-AC5B-0F149135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04" y="1825625"/>
            <a:ext cx="11008396" cy="4351338"/>
          </a:xfrm>
        </p:spPr>
        <p:txBody>
          <a:bodyPr/>
          <a:lstStyle/>
          <a:p>
            <a:r>
              <a:rPr lang="ka-GE" dirty="0">
                <a:latin typeface="BPG Excelsior" panose="02000503000000020004" pitchFamily="2" charset="0"/>
              </a:rPr>
              <a:t>შერჩევის დიზაინი</a:t>
            </a: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მრავალსაფეხურიანი სტრატიფიცირებული კლასტერული შერჩევა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DDAF8-23A6-4C69-92BB-4452DCC66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72" y="2984074"/>
            <a:ext cx="5919128" cy="332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7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საფეხური 1: სტრატიფიცირება</a:t>
            </a:r>
            <a:endParaRPr lang="en-US" dirty="0">
              <a:latin typeface="BPG Excelsior Caps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7E04C-55AF-4275-B15B-45045E890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72" y="1690688"/>
            <a:ext cx="7308384" cy="5167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EA177C-380D-482E-85F7-04A7C8D5AD09}"/>
              </a:ext>
            </a:extLst>
          </p:cNvPr>
          <p:cNvSpPr/>
          <p:nvPr/>
        </p:nvSpPr>
        <p:spPr>
          <a:xfrm>
            <a:off x="7489371" y="4934857"/>
            <a:ext cx="740229" cy="522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საფეხური 2: კლასტერიზაცია</a:t>
            </a:r>
            <a:endParaRPr lang="en-US" dirty="0">
              <a:latin typeface="BPG Excelsior Caps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2730D-2037-4E65-8BA6-0A81A163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84" y="1690688"/>
            <a:ext cx="7114032" cy="50298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BE9BA5-9368-418B-AFBB-A311EDE4C72F}"/>
              </a:ext>
            </a:extLst>
          </p:cNvPr>
          <p:cNvSpPr/>
          <p:nvPr/>
        </p:nvSpPr>
        <p:spPr>
          <a:xfrm>
            <a:off x="6096000" y="3280229"/>
            <a:ext cx="740229" cy="522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2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საფეხური 3: კლასტერიზაცია ოჯახების შესარჩევად</a:t>
            </a:r>
            <a:endParaRPr lang="en-US" dirty="0">
              <a:latin typeface="BPG Excelsior Caps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E26CD-DD71-4319-9590-75FDD46F2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10" y="1596738"/>
            <a:ext cx="7441263" cy="52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2BD5-EE83-412A-9DE3-17D1CED6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>
                <a:latin typeface="BPG Excelsior Caps" panose="02000503000000020004" pitchFamily="2" charset="0"/>
              </a:rPr>
              <a:t>რა გვაინტერესებს?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3185-1A4D-4A08-852C-6ABEC046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04" y="1825625"/>
            <a:ext cx="11097296" cy="2365375"/>
          </a:xfrm>
        </p:spPr>
        <p:txBody>
          <a:bodyPr/>
          <a:lstStyle/>
          <a:p>
            <a:r>
              <a:rPr lang="ka-GE" dirty="0">
                <a:latin typeface="BPG Excelsior" panose="02000503000000020004" pitchFamily="2" charset="0"/>
              </a:rPr>
              <a:t>მცირე </a:t>
            </a:r>
            <a:r>
              <a:rPr lang="ka-GE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შერჩევაზე</a:t>
            </a:r>
            <a:r>
              <a:rPr lang="ka-GE" dirty="0">
                <a:latin typeface="BPG Excelsior" panose="02000503000000020004" pitchFamily="2" charset="0"/>
              </a:rPr>
              <a:t> დაკვირვებით, მოსახლეობის აზრის გაგება;</a:t>
            </a:r>
          </a:p>
          <a:p>
            <a:r>
              <a:rPr lang="ka-GE" dirty="0">
                <a:latin typeface="BPG Excelsior" panose="02000503000000020004" pitchFamily="2" charset="0"/>
              </a:rPr>
              <a:t>შერჩევაში ადამიანთა შეხედულებების </a:t>
            </a:r>
            <a:r>
              <a:rPr lang="ka-GE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პროცენტული</a:t>
            </a:r>
            <a:r>
              <a:rPr lang="ka-GE" dirty="0">
                <a:latin typeface="BPG Excelsior" panose="02000503000000020004" pitchFamily="2" charset="0"/>
              </a:rPr>
              <a:t> განაწილება;</a:t>
            </a:r>
          </a:p>
          <a:p>
            <a:r>
              <a:rPr lang="ka-GE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მიზეზშედეგობრივი</a:t>
            </a:r>
            <a:r>
              <a:rPr lang="ka-GE" dirty="0">
                <a:latin typeface="BPG Excelsior" panose="02000503000000020004" pitchFamily="2" charset="0"/>
              </a:rPr>
              <a:t> კავშირები</a:t>
            </a:r>
            <a:endParaRPr lang="en-US" dirty="0">
              <a:latin typeface="BPG Excelsio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06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მასობრივი გამოკითხვის დაგეგმვა და მიმდინარეობა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241D-73EF-40AC-AC5B-0F149135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04" y="1825625"/>
            <a:ext cx="11008396" cy="4351338"/>
          </a:xfrm>
        </p:spPr>
        <p:txBody>
          <a:bodyPr/>
          <a:lstStyle/>
          <a:p>
            <a:r>
              <a:rPr lang="ka-GE" dirty="0">
                <a:latin typeface="BPG Excelsior" panose="02000503000000020004" pitchFamily="2" charset="0"/>
              </a:rPr>
              <a:t>შერჩევის დიზაინი</a:t>
            </a: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მრავალსაფეხურიანი სტრატიფიცირებული კლასტერული შერჩევა</a:t>
            </a:r>
          </a:p>
          <a:p>
            <a:r>
              <a:rPr lang="ka-GE" dirty="0">
                <a:latin typeface="BPG Excelsior" panose="02000503000000020004" pitchFamily="2" charset="0"/>
              </a:rPr>
              <a:t>კითხვარის დიზაინი</a:t>
            </a: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წინასწარი ვერსია</a:t>
            </a: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კოგნიტური ინტერვიუირება</a:t>
            </a: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კითხვარის შემოწმება პილოტირებით</a:t>
            </a:r>
          </a:p>
          <a:p>
            <a:r>
              <a:rPr lang="ka-GE" dirty="0">
                <a:latin typeface="BPG Excelsior" panose="02000503000000020004" pitchFamily="2" charset="0"/>
              </a:rPr>
              <a:t>საველე სამუშაოები</a:t>
            </a: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ინტერვიუერთა ტრენინგები</a:t>
            </a:r>
          </a:p>
        </p:txBody>
      </p:sp>
    </p:spTree>
    <p:extLst>
      <p:ext uri="{BB962C8B-B14F-4D97-AF65-F5344CB8AC3E}">
        <p14:creationId xmlns:p14="http://schemas.microsoft.com/office/powerpoint/2010/main" val="207789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მასობრივი გამოკითხვის დაგეგმვა და მიმდინარეობა</a:t>
            </a:r>
            <a:endParaRPr lang="en-US" dirty="0">
              <a:latin typeface="BPG Excelsior Caps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44F56-BA63-4D2C-B502-F8C72C457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47" y="3726244"/>
            <a:ext cx="4034670" cy="2870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FB7B14-9B14-4C7C-A992-9D876F317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2" y="1924353"/>
            <a:ext cx="3602264" cy="4803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89FF31-059D-4AC3-A8E3-671BF148B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46" y="1574574"/>
            <a:ext cx="4267501" cy="320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07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მასობრივი გამოკითხვის დაგეგმვა და მიმდინარეობა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241D-73EF-40AC-AC5B-0F149135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04" y="1825625"/>
            <a:ext cx="11008396" cy="4351338"/>
          </a:xfrm>
        </p:spPr>
        <p:txBody>
          <a:bodyPr/>
          <a:lstStyle/>
          <a:p>
            <a:r>
              <a:rPr lang="ka-GE" dirty="0">
                <a:latin typeface="BPG Excelsior" panose="02000503000000020004" pitchFamily="2" charset="0"/>
              </a:rPr>
              <a:t>შერჩევის დიზაინი</a:t>
            </a: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მრავალსაფეხურიანი სტრატიფიცირებული კლასტერული შერჩევა</a:t>
            </a:r>
          </a:p>
          <a:p>
            <a:r>
              <a:rPr lang="ka-GE" dirty="0">
                <a:latin typeface="BPG Excelsior" panose="02000503000000020004" pitchFamily="2" charset="0"/>
              </a:rPr>
              <a:t>კითხვარის დიზაინი</a:t>
            </a: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წინასწარი ვერსია</a:t>
            </a: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კოგნიტური ინტერვიუირება</a:t>
            </a: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კითხვარის შემოწმება პილოტირებით</a:t>
            </a:r>
          </a:p>
          <a:p>
            <a:r>
              <a:rPr lang="ka-GE" dirty="0">
                <a:latin typeface="BPG Excelsior" panose="02000503000000020004" pitchFamily="2" charset="0"/>
              </a:rPr>
              <a:t>საველე სამუშაოები</a:t>
            </a: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ინტერვიუერთა ტრენინგები</a:t>
            </a:r>
            <a:endParaRPr lang="en-US" dirty="0">
              <a:latin typeface="BPG Excelsior" panose="02000503000000020004" pitchFamily="2" charset="0"/>
            </a:endParaRPr>
          </a:p>
          <a:p>
            <a:r>
              <a:rPr lang="ka-GE" dirty="0">
                <a:latin typeface="BPG Excelsior" panose="02000503000000020004" pitchFamily="2" charset="0"/>
              </a:rPr>
              <a:t>ველის შემოწმება</a:t>
            </a:r>
          </a:p>
        </p:txBody>
      </p:sp>
    </p:spTree>
    <p:extLst>
      <p:ext uri="{BB962C8B-B14F-4D97-AF65-F5344CB8AC3E}">
        <p14:creationId xmlns:p14="http://schemas.microsoft.com/office/powerpoint/2010/main" val="2108660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068" y="116114"/>
            <a:ext cx="7886700" cy="1037231"/>
          </a:xfrm>
        </p:spPr>
        <p:txBody>
          <a:bodyPr>
            <a:noAutofit/>
          </a:bodyPr>
          <a:lstStyle/>
          <a:p>
            <a:r>
              <a:rPr lang="ka-GE" sz="3600" dirty="0">
                <a:latin typeface="BPG Excelsior Caps" panose="02000503000000020004" pitchFamily="2" charset="0"/>
              </a:rPr>
              <a:t>მონაცემების შეწონვა</a:t>
            </a:r>
            <a:endParaRPr lang="en-US" sz="3600" dirty="0">
              <a:latin typeface="BPG Excelsior Caps" panose="02000503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8250"/>
            <a:ext cx="10755086" cy="5172501"/>
          </a:xfrm>
        </p:spPr>
        <p:txBody>
          <a:bodyPr>
            <a:noAutofit/>
          </a:bodyPr>
          <a:lstStyle/>
          <a:p>
            <a:r>
              <a:rPr lang="ka-GE" sz="2000" b="1" dirty="0">
                <a:latin typeface="BPG Excelsior" panose="02000503000000020004" pitchFamily="2" charset="0"/>
              </a:rPr>
              <a:t>ალბათური წონა </a:t>
            </a:r>
            <a:r>
              <a:rPr lang="ka-GE" sz="2000" dirty="0">
                <a:latin typeface="BPG Excelsior" panose="02000503000000020004" pitchFamily="2" charset="0"/>
              </a:rPr>
              <a:t>− რადგან მოსახლეობის სხვადასხვა წარმომადგენელს შერჩევაში მოხვედრის სხვადასხვა ალბათობა აქვს, შერჩევაში მოხვედრილი ყოველი რესპონდენტი </a:t>
            </a:r>
            <a:r>
              <a:rPr lang="ka-GE" sz="2000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სხვადასხვა რაოდენობის ადამიანების </a:t>
            </a:r>
            <a:r>
              <a:rPr lang="ka-GE" sz="2000" dirty="0">
                <a:latin typeface="BPG Excelsior" panose="02000503000000020004" pitchFamily="2" charset="0"/>
              </a:rPr>
              <a:t>მოსაზრებებს წარმოადგენს. ამიტომ თითოეულ რესპონდენტს ენიჭება წონითი კოეფიციენტი</a:t>
            </a:r>
            <a:endParaRPr lang="en-US" sz="2000" dirty="0">
              <a:latin typeface="BPG Excelsior" panose="02000503000000020004" pitchFamily="2" charset="0"/>
            </a:endParaRPr>
          </a:p>
          <a:p>
            <a:endParaRPr lang="en-US" sz="2000" dirty="0">
              <a:latin typeface="BPG Excelsior" panose="02000503000000020004" pitchFamily="2" charset="0"/>
            </a:endParaRPr>
          </a:p>
          <a:p>
            <a:r>
              <a:rPr lang="ka-GE" sz="2000" b="1" dirty="0">
                <a:latin typeface="BPG Excelsior" panose="02000503000000020004" pitchFamily="2" charset="0"/>
              </a:rPr>
              <a:t>არგამოპასუხების წონა </a:t>
            </a:r>
            <a:r>
              <a:rPr lang="ka-GE" sz="2000" dirty="0">
                <a:latin typeface="BPG Excelsior" panose="02000503000000020004" pitchFamily="2" charset="0"/>
              </a:rPr>
              <a:t>− წონითი კოეფიციენტები </a:t>
            </a:r>
            <a:r>
              <a:rPr lang="ka-GE" sz="2000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გამოპასუხების დონის</a:t>
            </a:r>
            <a:r>
              <a:rPr lang="ka-GE" sz="2000" dirty="0">
                <a:latin typeface="BPG Excelsior" panose="02000503000000020004" pitchFamily="2" charset="0"/>
              </a:rPr>
              <a:t> გათვალისწინებით კორექტირდება. მაგალითად, თუ გამოპასუხება 80% იყო, თითოეული რესპონდენტის წონითი კოეფიციენტი 1.25-ზე მრავლდება </a:t>
            </a:r>
            <a:endParaRPr lang="en-US" sz="2000" dirty="0">
              <a:latin typeface="BPG Excelsior" panose="02000503000000020004" pitchFamily="2" charset="0"/>
            </a:endParaRPr>
          </a:p>
          <a:p>
            <a:endParaRPr lang="en-US" sz="2000" dirty="0">
              <a:latin typeface="BPG Excelsior" panose="02000503000000020004" pitchFamily="2" charset="0"/>
            </a:endParaRPr>
          </a:p>
          <a:p>
            <a:r>
              <a:rPr lang="ka-GE" sz="2000" b="1" dirty="0">
                <a:latin typeface="BPG Excelsior" panose="02000503000000020004" pitchFamily="2" charset="0"/>
              </a:rPr>
              <a:t>დემოგრაფიული წონა </a:t>
            </a:r>
            <a:r>
              <a:rPr lang="ka-GE" sz="2000" dirty="0">
                <a:latin typeface="BPG Excelsior" panose="02000503000000020004" pitchFamily="2" charset="0"/>
              </a:rPr>
              <a:t>− წონითი კოეფიციენტები კიდევ ერთხელ კორექტირდება მოსახლეობის დემოგრაფიულ მონაცემებზე დაყრდნობით იმ პროპორციით, რა პროპორციითაც </a:t>
            </a:r>
            <a:r>
              <a:rPr lang="ka-GE" sz="2000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შესაბამისი დემოგრაფიული ჯგუფები</a:t>
            </a:r>
            <a:r>
              <a:rPr lang="ka-GE" sz="2000" dirty="0">
                <a:latin typeface="BPG Excelsior" panose="02000503000000020004" pitchFamily="2" charset="0"/>
              </a:rPr>
              <a:t> განაწილებულია </a:t>
            </a:r>
            <a:r>
              <a:rPr lang="ka-GE" sz="2000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მოსახლეობაში</a:t>
            </a:r>
            <a:endParaRPr lang="en-US" sz="2000" dirty="0">
              <a:latin typeface="BPG Excelsio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10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მონაცემთა შეწონვა</a:t>
            </a:r>
            <a:endParaRPr lang="en-US" dirty="0">
              <a:latin typeface="BPG Excelsior Caps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CCD8F-4466-4344-B931-F18C002D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324" y="1690688"/>
            <a:ext cx="7631351" cy="49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65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გამოკითხვის მონაცემების წაკითხვა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2D145F-D42B-4964-BC57-9A0259766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cbspss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read.spss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("data/CB_2017_Georgia_public_17.11.17.sav") ### Foreign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("data/CB_2017_Georgia_public_17.11.17.dta") ### Foreign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read.dta13("data/CB_2017_Georgia_public_17.11.17.dta") ### readstata13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("data/CB_2017_Georgia_public_17.11.17.dta") ### Haven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read_sav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("data/CB_2017_Georgia_public_17.11.17.sav") ### Haven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2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გამოკითხვის მონაცემები: სიხშირის ცხრილები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C592ADB-F83A-47B7-8249-97581E655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2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cbstata$RESPSEX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 &lt;- count(x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RATEHAP,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INDWT)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prop$proportion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prop$n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/sum(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prop$n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D65396-6A9D-4784-8356-ACDAA9AE7DB5}"/>
              </a:ext>
            </a:extLst>
          </p:cNvPr>
          <p:cNvSpPr txBox="1">
            <a:spLocks/>
          </p:cNvSpPr>
          <p:nvPr/>
        </p:nvSpPr>
        <p:spPr>
          <a:xfrm>
            <a:off x="838200" y="4317206"/>
            <a:ext cx="11008396" cy="1219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dirty="0">
                <a:latin typeface="BPG Excelsior" panose="02000503000000020004" pitchFamily="2" charset="0"/>
              </a:rPr>
              <a:t>რა არის პასუხის ვარიანტები?</a:t>
            </a:r>
          </a:p>
          <a:p>
            <a:r>
              <a:rPr lang="ka-GE" dirty="0">
                <a:latin typeface="BPG Excelsior" panose="02000503000000020004" pitchFamily="2" charset="0"/>
              </a:rPr>
              <a:t>კითხვარი!</a:t>
            </a:r>
          </a:p>
        </p:txBody>
      </p:sp>
    </p:spTree>
    <p:extLst>
      <p:ext uri="{BB962C8B-B14F-4D97-AF65-F5344CB8AC3E}">
        <p14:creationId xmlns:p14="http://schemas.microsoft.com/office/powerpoint/2010/main" val="3082894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გამოკითხვის მონაცემები: კროსტაბულაცია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C592ADB-F83A-47B7-8249-97581E655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912"/>
            <a:ext cx="10515600" cy="2162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crosstab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(RESPSEX)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count(., RATEHAP,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INDWT)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mutate(n/sum(n))</a:t>
            </a:r>
          </a:p>
        </p:txBody>
      </p:sp>
    </p:spTree>
    <p:extLst>
      <p:ext uri="{BB962C8B-B14F-4D97-AF65-F5344CB8AC3E}">
        <p14:creationId xmlns:p14="http://schemas.microsoft.com/office/powerpoint/2010/main" val="3064003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რა არის %&gt;%?</a:t>
            </a:r>
            <a:endParaRPr lang="en-US" dirty="0">
              <a:latin typeface="BPG Excelsior Caps" panose="02000503000000020004" pitchFamily="2" charset="0"/>
            </a:endParaRPr>
          </a:p>
        </p:txBody>
      </p:sp>
      <p:pic>
        <p:nvPicPr>
          <p:cNvPr id="2050" name="Picture 2" descr="https://upload.wikimedia.org/wikipedia/en/b/b9/MagrittePipe.jpg">
            <a:extLst>
              <a:ext uri="{FF2B5EF4-FFF2-40B4-BE49-F238E27FC236}">
                <a16:creationId xmlns:a16="http://schemas.microsoft.com/office/drawing/2014/main" id="{E16B8778-970E-4D19-A188-5674DD82A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7" y="1690688"/>
            <a:ext cx="5915025" cy="413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439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რა არის %&gt;%?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241D-73EF-40AC-AC5B-0F149135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04" y="1825625"/>
            <a:ext cx="11008396" cy="1006475"/>
          </a:xfrm>
        </p:spPr>
        <p:txBody>
          <a:bodyPr>
            <a:normAutofit fontScale="85000" lnSpcReduction="20000"/>
          </a:bodyPr>
          <a:lstStyle/>
          <a:p>
            <a:r>
              <a:rPr lang="ka-GE" dirty="0">
                <a:latin typeface="BPG Excelsior" panose="02000503000000020004" pitchFamily="2" charset="0"/>
              </a:rPr>
              <a:t>პაიპ-ოპერატორი გვეხმარება, უკეთ გამოვსახოთ ფუნქციების თანმიმდევრობა კოდში</a:t>
            </a:r>
          </a:p>
          <a:p>
            <a:r>
              <a:rPr lang="ka-GE" dirty="0">
                <a:latin typeface="BPG Excelsior" panose="02000503000000020004" pitchFamily="2" charset="0"/>
              </a:rPr>
              <a:t>მაგალითად:</a:t>
            </a:r>
          </a:p>
          <a:p>
            <a:pPr marL="0" indent="0">
              <a:buNone/>
            </a:pPr>
            <a:endParaRPr lang="ka-GE" i="1" dirty="0">
              <a:latin typeface="BPG Excelsior" panose="02000503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4DF92-C03E-4BBE-8265-E6B068F2BBB6}"/>
              </a:ext>
            </a:extLst>
          </p:cNvPr>
          <p:cNvSpPr/>
          <p:nvPr/>
        </p:nvSpPr>
        <p:spPr>
          <a:xfrm>
            <a:off x="2159000" y="3429000"/>
            <a:ext cx="698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err="1">
                <a:latin typeface="BPG Excelsior" panose="02000503000000020004" pitchFamily="2" charset="0"/>
              </a:rPr>
              <a:t>ტოროლა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i="1" dirty="0" err="1">
                <a:latin typeface="BPG Excelsior" panose="02000503000000020004" pitchFamily="2" charset="0"/>
              </a:rPr>
              <a:t>და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i="1" dirty="0" err="1">
                <a:latin typeface="BPG Excelsior" panose="02000503000000020004" pitchFamily="2" charset="0"/>
              </a:rPr>
              <a:t>ოლოლი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i="1" dirty="0" err="1">
                <a:latin typeface="BPG Excelsior" panose="02000503000000020004" pitchFamily="2" charset="0"/>
              </a:rPr>
              <a:t>მიდიოდნენ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b="1" i="1" dirty="0" err="1">
                <a:latin typeface="BPG Excelsior" panose="02000503000000020004" pitchFamily="2" charset="0"/>
              </a:rPr>
              <a:t>ორ-ორი</a:t>
            </a:r>
            <a:r>
              <a:rPr lang="en-US" i="1" dirty="0">
                <a:latin typeface="BPG Excelsior" panose="02000503000000020004" pitchFamily="2" charset="0"/>
              </a:rPr>
              <a:t>.</a:t>
            </a:r>
          </a:p>
          <a:p>
            <a:pPr algn="ctr"/>
            <a:r>
              <a:rPr lang="en-US" i="1" dirty="0" err="1">
                <a:latin typeface="BPG Excelsior" panose="02000503000000020004" pitchFamily="2" charset="0"/>
              </a:rPr>
              <a:t>მწყერმა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i="1" dirty="0" err="1">
                <a:latin typeface="BPG Excelsior" panose="02000503000000020004" pitchFamily="2" charset="0"/>
              </a:rPr>
              <a:t>უთხრა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i="1" dirty="0" err="1">
                <a:latin typeface="BPG Excelsior" panose="02000503000000020004" pitchFamily="2" charset="0"/>
              </a:rPr>
              <a:t>ყუტყუტით</a:t>
            </a:r>
            <a:r>
              <a:rPr lang="en-US" i="1" dirty="0">
                <a:latin typeface="BPG Excelsior" panose="02000503000000020004" pitchFamily="2" charset="0"/>
              </a:rPr>
              <a:t>: </a:t>
            </a:r>
            <a:r>
              <a:rPr lang="en-US" i="1" dirty="0" err="1">
                <a:latin typeface="BPG Excelsior" panose="02000503000000020004" pitchFamily="2" charset="0"/>
              </a:rPr>
              <a:t>სჯობს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i="1" dirty="0" err="1">
                <a:latin typeface="BPG Excelsior" panose="02000503000000020004" pitchFamily="2" charset="0"/>
              </a:rPr>
              <a:t>წახვიდეთ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b="1" i="1" dirty="0" err="1">
                <a:latin typeface="BPG Excelsior" panose="02000503000000020004" pitchFamily="2" charset="0"/>
              </a:rPr>
              <a:t>ხუთ-ხუთი</a:t>
            </a:r>
            <a:r>
              <a:rPr lang="en-US" i="1" dirty="0">
                <a:latin typeface="BPG Excelsior" panose="02000503000000020004" pitchFamily="2" charset="0"/>
              </a:rPr>
              <a:t>!</a:t>
            </a:r>
          </a:p>
          <a:p>
            <a:pPr algn="ctr"/>
            <a:r>
              <a:rPr lang="en-US" i="1" dirty="0" err="1">
                <a:latin typeface="BPG Excelsior" panose="02000503000000020004" pitchFamily="2" charset="0"/>
              </a:rPr>
              <a:t>ერკემალი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i="1" dirty="0" err="1">
                <a:latin typeface="BPG Excelsior" panose="02000503000000020004" pitchFamily="2" charset="0"/>
              </a:rPr>
              <a:t>გაწყრა</a:t>
            </a:r>
            <a:r>
              <a:rPr lang="en-US" i="1" dirty="0">
                <a:latin typeface="BPG Excelsior" panose="02000503000000020004" pitchFamily="2" charset="0"/>
              </a:rPr>
              <a:t>: </a:t>
            </a:r>
            <a:r>
              <a:rPr lang="en-US" i="1" dirty="0" err="1">
                <a:latin typeface="BPG Excelsior" panose="02000503000000020004" pitchFamily="2" charset="0"/>
              </a:rPr>
              <a:t>გაიარონ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b="1" i="1" dirty="0" err="1">
                <a:latin typeface="BPG Excelsior" panose="02000503000000020004" pitchFamily="2" charset="0"/>
              </a:rPr>
              <a:t>ცხრა-ცხრამ</a:t>
            </a:r>
            <a:r>
              <a:rPr lang="en-US" i="1" dirty="0">
                <a:latin typeface="BPG Excelsior" panose="02000503000000020004" pitchFamily="2" charset="0"/>
              </a:rPr>
              <a:t>!</a:t>
            </a:r>
          </a:p>
          <a:p>
            <a:pPr algn="ctr"/>
            <a:r>
              <a:rPr lang="en-US" i="1" dirty="0" err="1">
                <a:latin typeface="BPG Excelsior" panose="02000503000000020004" pitchFamily="2" charset="0"/>
              </a:rPr>
              <a:t>თხა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i="1" dirty="0" err="1">
                <a:latin typeface="BPG Excelsior" panose="02000503000000020004" pitchFamily="2" charset="0"/>
              </a:rPr>
              <a:t>კი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i="1" dirty="0" err="1">
                <a:latin typeface="BPG Excelsior" panose="02000503000000020004" pitchFamily="2" charset="0"/>
              </a:rPr>
              <a:t>წვერის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i="1" dirty="0" err="1">
                <a:latin typeface="BPG Excelsior" panose="02000503000000020004" pitchFamily="2" charset="0"/>
              </a:rPr>
              <a:t>ცანცარით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i="1" dirty="0" err="1">
                <a:latin typeface="BPG Excelsior" panose="02000503000000020004" pitchFamily="2" charset="0"/>
              </a:rPr>
              <a:t>ურჩევს</a:t>
            </a:r>
            <a:r>
              <a:rPr lang="en-US" i="1" dirty="0">
                <a:latin typeface="BPG Excelsior" panose="02000503000000020004" pitchFamily="2" charset="0"/>
              </a:rPr>
              <a:t>: ­ </a:t>
            </a:r>
            <a:r>
              <a:rPr lang="en-US" i="1" dirty="0" err="1">
                <a:latin typeface="BPG Excelsior" panose="02000503000000020004" pitchFamily="2" charset="0"/>
              </a:rPr>
              <a:t>წადით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b="1" i="1" dirty="0" err="1">
                <a:latin typeface="BPG Excelsior" panose="02000503000000020004" pitchFamily="2" charset="0"/>
              </a:rPr>
              <a:t>ცალ-ცალი</a:t>
            </a:r>
            <a:r>
              <a:rPr lang="en-US" i="1" dirty="0">
                <a:latin typeface="BPG Excelsior" panose="02000503000000020004" pitchFamily="2" charset="0"/>
              </a:rPr>
              <a:t>!</a:t>
            </a:r>
          </a:p>
          <a:p>
            <a:pPr algn="ctr"/>
            <a:r>
              <a:rPr lang="en-US" i="1" dirty="0" err="1">
                <a:latin typeface="BPG Excelsior" panose="02000503000000020004" pitchFamily="2" charset="0"/>
              </a:rPr>
              <a:t>გაწიწმატდა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i="1" dirty="0" err="1">
                <a:latin typeface="BPG Excelsior" panose="02000503000000020004" pitchFamily="2" charset="0"/>
              </a:rPr>
              <a:t>ტოროლა</a:t>
            </a:r>
            <a:r>
              <a:rPr lang="en-US" i="1" dirty="0">
                <a:latin typeface="BPG Excelsior" panose="02000503000000020004" pitchFamily="2" charset="0"/>
              </a:rPr>
              <a:t>: </a:t>
            </a:r>
            <a:r>
              <a:rPr lang="en-US" i="1" dirty="0" err="1">
                <a:latin typeface="BPG Excelsior" panose="02000503000000020004" pitchFamily="2" charset="0"/>
              </a:rPr>
              <a:t>ნუღარ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i="1" dirty="0" err="1">
                <a:latin typeface="BPG Excelsior" panose="02000503000000020004" pitchFamily="2" charset="0"/>
              </a:rPr>
              <a:t>ვივლით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b="1" i="1" dirty="0" err="1">
                <a:latin typeface="BPG Excelsior" panose="02000503000000020004" pitchFamily="2" charset="0"/>
              </a:rPr>
              <a:t>ორ-ორად</a:t>
            </a:r>
            <a:r>
              <a:rPr lang="en-US" i="1" dirty="0">
                <a:latin typeface="BPG Excelsior" panose="02000503000000020004" pitchFamily="2" charset="0"/>
              </a:rPr>
              <a:t>!</a:t>
            </a:r>
          </a:p>
          <a:p>
            <a:pPr algn="ctr"/>
            <a:r>
              <a:rPr lang="en-US" i="1" dirty="0" err="1">
                <a:latin typeface="BPG Excelsior" panose="02000503000000020004" pitchFamily="2" charset="0"/>
              </a:rPr>
              <a:t>გაიარეს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b="1" i="1" dirty="0" err="1">
                <a:latin typeface="BPG Excelsior" panose="02000503000000020004" pitchFamily="2" charset="0"/>
              </a:rPr>
              <a:t>ცალ-ცალად</a:t>
            </a:r>
            <a:r>
              <a:rPr lang="en-US" i="1" dirty="0">
                <a:latin typeface="BPG Excelsior" panose="02000503000000020004" pitchFamily="2" charset="0"/>
              </a:rPr>
              <a:t>, </a:t>
            </a:r>
            <a:r>
              <a:rPr lang="en-US" i="1" dirty="0" err="1">
                <a:latin typeface="BPG Excelsior" panose="02000503000000020004" pitchFamily="2" charset="0"/>
              </a:rPr>
              <a:t>ტურამ</a:t>
            </a:r>
            <a:r>
              <a:rPr lang="en-US" i="1" dirty="0">
                <a:latin typeface="BPG Excelsior" panose="02000503000000020004" pitchFamily="2" charset="0"/>
              </a:rPr>
              <a:t> </a:t>
            </a:r>
            <a:r>
              <a:rPr lang="en-US" b="1" i="1" dirty="0" err="1">
                <a:latin typeface="BPG Excelsior" panose="02000503000000020004" pitchFamily="2" charset="0"/>
              </a:rPr>
              <a:t>წააცანცალა</a:t>
            </a:r>
            <a:r>
              <a:rPr lang="en-US" i="1" dirty="0">
                <a:latin typeface="BPG Excelsior" panose="02000503000000020004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448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2BD5-EE83-412A-9DE3-17D1CED6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0417" cy="1325563"/>
          </a:xfrm>
        </p:spPr>
        <p:txBody>
          <a:bodyPr>
            <a:normAutofit/>
          </a:bodyPr>
          <a:lstStyle/>
          <a:p>
            <a:pPr algn="ctr"/>
            <a:r>
              <a:rPr lang="ka-GE" dirty="0">
                <a:latin typeface="BPG Excelsior Caps" panose="02000503000000020004" pitchFamily="2" charset="0"/>
              </a:rPr>
              <a:t>რაოდენობრივი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3185-1A4D-4A08-852C-6ABEC046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04" y="1825625"/>
            <a:ext cx="5086567" cy="4351338"/>
          </a:xfrm>
        </p:spPr>
        <p:txBody>
          <a:bodyPr/>
          <a:lstStyle/>
          <a:p>
            <a:r>
              <a:rPr lang="ka-GE" dirty="0">
                <a:latin typeface="BPG Excelsior" panose="02000503000000020004" pitchFamily="2" charset="0"/>
              </a:rPr>
              <a:t>მცირე </a:t>
            </a:r>
            <a:r>
              <a:rPr lang="ka-GE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შერჩევაზე</a:t>
            </a:r>
            <a:r>
              <a:rPr lang="ka-GE" dirty="0">
                <a:latin typeface="BPG Excelsior" panose="02000503000000020004" pitchFamily="2" charset="0"/>
              </a:rPr>
              <a:t> დაკვირვებით, მოსახლეობის აზრის გაგება;</a:t>
            </a:r>
          </a:p>
          <a:p>
            <a:r>
              <a:rPr lang="ka-GE" dirty="0">
                <a:latin typeface="BPG Excelsior" panose="02000503000000020004" pitchFamily="2" charset="0"/>
              </a:rPr>
              <a:t>შერჩევაში ადამიანთა შეხედულებების </a:t>
            </a:r>
            <a:r>
              <a:rPr lang="ka-GE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პროცენტული</a:t>
            </a:r>
            <a:r>
              <a:rPr lang="ka-GE" dirty="0">
                <a:latin typeface="BPG Excelsior" panose="02000503000000020004" pitchFamily="2" charset="0"/>
              </a:rPr>
              <a:t> განაწილება;</a:t>
            </a:r>
          </a:p>
          <a:p>
            <a:r>
              <a:rPr lang="ka-GE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მიზეზშედეგობრივი</a:t>
            </a:r>
            <a:r>
              <a:rPr lang="ka-GE" dirty="0">
                <a:latin typeface="BPG Excelsior" panose="02000503000000020004" pitchFamily="2" charset="0"/>
              </a:rPr>
              <a:t> კავშირები</a:t>
            </a:r>
            <a:endParaRPr lang="en-US" dirty="0">
              <a:latin typeface="BPG Excelsior" panose="02000503000000020004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DD11FF-E7F2-44D0-8D94-C31863C0198C}"/>
              </a:ext>
            </a:extLst>
          </p:cNvPr>
          <p:cNvSpPr txBox="1">
            <a:spLocks/>
          </p:cNvSpPr>
          <p:nvPr/>
        </p:nvSpPr>
        <p:spPr>
          <a:xfrm>
            <a:off x="6404392" y="1690688"/>
            <a:ext cx="50865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მიზეზების</a:t>
            </a:r>
            <a:r>
              <a:rPr lang="ka-GE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 </a:t>
            </a:r>
            <a:r>
              <a:rPr lang="ka-GE" dirty="0">
                <a:latin typeface="BPG Excelsior" panose="02000503000000020004" pitchFamily="2" charset="0"/>
              </a:rPr>
              <a:t>და </a:t>
            </a:r>
            <a:r>
              <a:rPr lang="ka-GE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მოტივაციების</a:t>
            </a:r>
            <a:r>
              <a:rPr lang="ka-GE" dirty="0">
                <a:latin typeface="BPG Excelsior" panose="02000503000000020004" pitchFamily="2" charset="0"/>
              </a:rPr>
              <a:t> სიღრმისეული შესწავლა</a:t>
            </a:r>
          </a:p>
          <a:p>
            <a:r>
              <a:rPr lang="ka-GE" dirty="0">
                <a:latin typeface="BPG Excelsior" panose="02000503000000020004" pitchFamily="2" charset="0"/>
              </a:rPr>
              <a:t>როგორ </a:t>
            </a:r>
            <a:r>
              <a:rPr lang="ka-GE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აღიქვამენ</a:t>
            </a:r>
            <a:r>
              <a:rPr lang="ka-GE" dirty="0">
                <a:latin typeface="BPG Excelsior" panose="02000503000000020004" pitchFamily="2" charset="0"/>
              </a:rPr>
              <a:t> ადამიანები ამა თუ იმ ფენომენს თუ მოვლენას</a:t>
            </a:r>
            <a:endParaRPr lang="en-US" dirty="0">
              <a:latin typeface="BPG Excelsior" panose="02000503000000020004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017AB-9F54-4946-8FF5-464972B4D093}"/>
              </a:ext>
            </a:extLst>
          </p:cNvPr>
          <p:cNvSpPr txBox="1">
            <a:spLocks/>
          </p:cNvSpPr>
          <p:nvPr/>
        </p:nvSpPr>
        <p:spPr>
          <a:xfrm>
            <a:off x="6058989" y="365124"/>
            <a:ext cx="49704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a-GE" dirty="0">
                <a:latin typeface="BPG Excelsior Caps" panose="02000503000000020004" pitchFamily="2" charset="0"/>
              </a:rPr>
              <a:t>თვისებრივი</a:t>
            </a:r>
            <a:endParaRPr lang="en-US" dirty="0">
              <a:latin typeface="BPG Excelsior Caps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90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რა არის %&gt;%?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C592ADB-F83A-47B7-8249-97581E655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9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a-GE" dirty="0">
                <a:latin typeface="BPG Courier GPL&amp;GNU" panose="02070309020205020404" pitchFamily="49" charset="0"/>
                <a:ea typeface="BPG Courier GPL&amp;GNU" panose="02070309020205020404" pitchFamily="49" charset="0"/>
                <a:cs typeface="Courier New" panose="02070309020205020404" pitchFamily="49" charset="0"/>
              </a:rPr>
              <a:t>ტოროლა.და.ოლოლი &lt;- მიდიოდნენ_ორ.ორი() %&gt;%</a:t>
            </a:r>
          </a:p>
          <a:p>
            <a:pPr marL="0" indent="0">
              <a:buNone/>
            </a:pPr>
            <a:r>
              <a:rPr lang="ka-GE" dirty="0">
                <a:latin typeface="BPG Courier GPL&amp;GNU" panose="02070309020205020404" pitchFamily="49" charset="0"/>
                <a:ea typeface="BPG Courier GPL&amp;GNU" panose="02070309020205020404" pitchFamily="49" charset="0"/>
                <a:cs typeface="Courier New" panose="02070309020205020404" pitchFamily="49" charset="0"/>
              </a:rPr>
              <a:t>					წავიდნენ_ხუთ.ხუთი() %&gt;%</a:t>
            </a:r>
          </a:p>
          <a:p>
            <a:pPr marL="0" indent="0">
              <a:buNone/>
            </a:pPr>
            <a:r>
              <a:rPr lang="ka-GE" dirty="0">
                <a:latin typeface="BPG Courier GPL&amp;GNU" panose="02070309020205020404" pitchFamily="49" charset="0"/>
                <a:ea typeface="BPG Courier GPL&amp;GNU" panose="02070309020205020404" pitchFamily="49" charset="0"/>
                <a:cs typeface="Courier New" panose="02070309020205020404" pitchFamily="49" charset="0"/>
              </a:rPr>
              <a:t>					გაიარეს_ცხრა.ცხრა() %&gt;%</a:t>
            </a:r>
          </a:p>
          <a:p>
            <a:pPr marL="0" indent="0">
              <a:buNone/>
            </a:pPr>
            <a:r>
              <a:rPr lang="ka-GE" dirty="0">
                <a:latin typeface="BPG Courier GPL&amp;GNU" panose="02070309020205020404" pitchFamily="49" charset="0"/>
                <a:ea typeface="BPG Courier GPL&amp;GNU" panose="02070309020205020404" pitchFamily="49" charset="0"/>
                <a:cs typeface="Courier New" panose="02070309020205020404" pitchFamily="49" charset="0"/>
              </a:rPr>
              <a:t>					წავიდნენ_ცალ.ცალი()					</a:t>
            </a:r>
          </a:p>
          <a:p>
            <a:pPr marL="0" indent="0">
              <a:buNone/>
            </a:pPr>
            <a:r>
              <a:rPr lang="en-US" dirty="0">
                <a:latin typeface="BPG Courier GPL&amp;GNU" panose="02070309020205020404" pitchFamily="49" charset="0"/>
                <a:ea typeface="BPG Courier GPL&amp;GNU" panose="02070309020205020404" pitchFamily="49" charset="0"/>
                <a:cs typeface="Courier New" panose="02070309020205020404" pitchFamily="49" charset="0"/>
              </a:rPr>
              <a:t>View(</a:t>
            </a:r>
            <a:r>
              <a:rPr lang="ka-GE" dirty="0">
                <a:latin typeface="BPG Courier GPL&amp;GNU" panose="02070309020205020404" pitchFamily="49" charset="0"/>
                <a:ea typeface="BPG Courier GPL&amp;GNU" panose="02070309020205020404" pitchFamily="49" charset="0"/>
                <a:cs typeface="Courier New" panose="02070309020205020404" pitchFamily="49" charset="0"/>
              </a:rPr>
              <a:t>ტოროლა.და.ოლოლი</a:t>
            </a:r>
            <a:r>
              <a:rPr lang="en-US" dirty="0">
                <a:latin typeface="BPG Courier GPL&amp;GNU" panose="02070309020205020404" pitchFamily="49" charset="0"/>
                <a:ea typeface="BPG Courier GPL&amp;GNU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BPG Courier GPL&amp;GNU" panose="02070309020205020404" pitchFamily="49" charset="0"/>
                <a:ea typeface="BPG Courier GPL&amp;GNU" panose="02070309020205020404" pitchFamily="49" charset="0"/>
                <a:cs typeface="Courier New" panose="02070309020205020404" pitchFamily="49" charset="0"/>
              </a:rPr>
              <a:t># &gt; </a:t>
            </a:r>
            <a:r>
              <a:rPr lang="ka-GE" dirty="0">
                <a:latin typeface="BPG Courier GPL&amp;GNU" panose="02070309020205020404" pitchFamily="49" charset="0"/>
                <a:ea typeface="BPG Courier GPL&amp;GNU" panose="02070309020205020404" pitchFamily="49" charset="0"/>
                <a:cs typeface="Courier New" panose="02070309020205020404" pitchFamily="49" charset="0"/>
              </a:rPr>
              <a:t>ტურამ.წააცანცალა</a:t>
            </a:r>
            <a:endParaRPr lang="en-US" dirty="0">
              <a:latin typeface="BPG Courier GPL&amp;GNU" panose="02070309020205020404" pitchFamily="49" charset="0"/>
              <a:ea typeface="BPG Courier GPL&amp;GNU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81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გამოკითხვის მონაცემები: კროსტაბულაცია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152DA4-FCBA-4465-80B7-0A531ED70A27}"/>
              </a:ext>
            </a:extLst>
          </p:cNvPr>
          <p:cNvSpPr txBox="1">
            <a:spLocks/>
          </p:cNvSpPr>
          <p:nvPr/>
        </p:nvSpPr>
        <p:spPr>
          <a:xfrm>
            <a:off x="838200" y="2209006"/>
            <a:ext cx="11008396" cy="1219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dirty="0">
                <a:latin typeface="BPG Excelsior" panose="02000503000000020004" pitchFamily="2" charset="0"/>
              </a:rPr>
              <a:t>ჩვენს ცხრილში არის უარყოფითი მნიშვნელობები, რომლებიც ცარიელად უნდა გადაკეთდეს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7F8FA98-6305-43E1-BCA5-677B9F7D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4783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cbstata$RATEHAP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cbstata$RATEHAP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-2] &lt;- NA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crosstab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(RESPSEX)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count(., RATEHAP,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INDWT)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mutate(n/sum(n))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52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გამოკითხვის შედეგების ვიზუალიზაცია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152DA4-FCBA-4465-80B7-0A531ED70A27}"/>
              </a:ext>
            </a:extLst>
          </p:cNvPr>
          <p:cNvSpPr txBox="1">
            <a:spLocks/>
          </p:cNvSpPr>
          <p:nvPr/>
        </p:nvSpPr>
        <p:spPr>
          <a:xfrm>
            <a:off x="838200" y="2209006"/>
            <a:ext cx="11008396" cy="75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dirty="0">
                <a:latin typeface="BPG Excelsior" panose="02000503000000020004" pitchFamily="2" charset="0"/>
              </a:rPr>
              <a:t>ბიბლიოთეკა </a:t>
            </a:r>
            <a:r>
              <a:rPr lang="en-US" dirty="0">
                <a:latin typeface="BPG Excelsior" panose="02000503000000020004" pitchFamily="2" charset="0"/>
              </a:rPr>
              <a:t>‘ggplot2’</a:t>
            </a:r>
            <a:endParaRPr lang="ka-GE" dirty="0">
              <a:latin typeface="BPG Excelsior" panose="02000503000000020004" pitchFamily="2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E320A45-889B-46C7-BE8C-17AA6F9C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(RATEHAP, proportion))+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(stat="identity")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93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გამოკითხვის შედეგების ვიზუალიზაცია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EF85203-25F8-402C-B250-95CF9579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992087"/>
            <a:ext cx="11814629" cy="4500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prop$RATEHAP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prop$RATEHAP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levels=c(1, 2, 3, 4, 5, 6, 7, 8, 9, 10, -1, -2),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labels=c("Very unhappy", "2", "3", "4", "5", "6", 			"7", "8", "9", "Very happy", "DK", "RA"))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(RATEHAP, proportion))+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(stat="identity")+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labs(title=“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Overall, how happy would you say you are?”,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subtitle=“Caucasus Barometer 2017, Georgia”)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41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ლამაზი ფერები, თუ შეიძლება!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EF85203-25F8-402C-B250-95CF9579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992087"/>
            <a:ext cx="11814629" cy="4500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(RATEHAP, proportion, fill=RATEHAP))+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(stat="identity")+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scale_fill_manual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(values=c("#543005", "#8c510a", "#bf812d", "#dfc27d", "#f6e8c3", "#c7eae5", "#80cdc1", "#35978f", "#01665e", "#003c30", "#444444", "#999999"))+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labs(title="Overall, how happy would you say you are?",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subtitle="Caucasus Barometer 2017, Georgia")</a:t>
            </a:r>
          </a:p>
        </p:txBody>
      </p:sp>
    </p:spTree>
    <p:extLst>
      <p:ext uri="{BB962C8B-B14F-4D97-AF65-F5344CB8AC3E}">
        <p14:creationId xmlns:p14="http://schemas.microsoft.com/office/powerpoint/2010/main" val="371478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კროსტაბულაცია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EF85203-25F8-402C-B250-95CF9579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992087"/>
            <a:ext cx="11814629" cy="4500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(crosstab,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(RESPSEX, `n/sum(n)`, fill=RATEHAP))+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(stat="identity",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(group=RATEHAP), position="dodge")+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scale_fill_manual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(values=c("#543005", "#8c510a", "#bf812d", "#dfc27d", "#f6e8c3", "#c7eae5", "#80cdc1", "#35978f", "#01665e", "#003c30", "#444444", "#999999"))+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labs(title="Overall, how happy would you say you are?",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subtitle="Caucasus Barometer 2017, Georgia")</a:t>
            </a:r>
          </a:p>
        </p:txBody>
      </p:sp>
    </p:spTree>
    <p:extLst>
      <p:ext uri="{BB962C8B-B14F-4D97-AF65-F5344CB8AC3E}">
        <p14:creationId xmlns:p14="http://schemas.microsoft.com/office/powerpoint/2010/main" val="1689695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გამოკითხვის შედეგების მარტივი ანალიზი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EF85203-25F8-402C-B250-95CF9579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992087"/>
            <a:ext cx="11814629" cy="4500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cb$RATEHAP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cb$RESPSEX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a-G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ka-G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cb$EDUYRS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cb$RESPSEX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9021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B98-EB74-403D-B536-F55DDA69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caucasusbarometer.org</a:t>
            </a:r>
          </a:p>
        </p:txBody>
      </p:sp>
    </p:spTree>
    <p:extLst>
      <p:ext uri="{BB962C8B-B14F-4D97-AF65-F5344CB8AC3E}">
        <p14:creationId xmlns:p14="http://schemas.microsoft.com/office/powerpoint/2010/main" val="137459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2BD5-EE83-412A-9DE3-17D1CED6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51720" cy="1325563"/>
          </a:xfrm>
        </p:spPr>
        <p:txBody>
          <a:bodyPr>
            <a:normAutofit/>
          </a:bodyPr>
          <a:lstStyle/>
          <a:p>
            <a:r>
              <a:rPr lang="ka-GE" dirty="0">
                <a:latin typeface="BPG Excelsior Caps" panose="02000503000000020004" pitchFamily="2" charset="0"/>
              </a:rPr>
              <a:t>კვლევის რაოდენობრივი მეთოდები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3185-1A4D-4A08-852C-6ABEC046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04" y="1825625"/>
            <a:ext cx="11008396" cy="4351338"/>
          </a:xfrm>
        </p:spPr>
        <p:txBody>
          <a:bodyPr/>
          <a:lstStyle/>
          <a:p>
            <a:r>
              <a:rPr lang="ka-GE" dirty="0">
                <a:latin typeface="BPG Excelsior" panose="02000503000000020004" pitchFamily="2" charset="0"/>
              </a:rPr>
              <a:t>მასობრივი გამოკითხვა;</a:t>
            </a: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პირისპირი</a:t>
            </a: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სატელეფონო</a:t>
            </a: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ინტერნეტი</a:t>
            </a: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საფოსტო</a:t>
            </a:r>
          </a:p>
        </p:txBody>
      </p:sp>
      <p:pic>
        <p:nvPicPr>
          <p:cNvPr id="1028" name="Picture 4" descr="Image result for facebook haha">
            <a:extLst>
              <a:ext uri="{FF2B5EF4-FFF2-40B4-BE49-F238E27FC236}">
                <a16:creationId xmlns:a16="http://schemas.microsoft.com/office/drawing/2014/main" id="{11F2EB14-0671-4B3B-9A0E-BCEC0D7F4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58" y="3498112"/>
            <a:ext cx="293665" cy="29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12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B16B5F7-EE91-40F8-9648-FC6160888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022068"/>
              </p:ext>
            </p:extLst>
          </p:nvPr>
        </p:nvGraphicFramePr>
        <p:xfrm>
          <a:off x="470263" y="409304"/>
          <a:ext cx="10883535" cy="5445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74">
                  <a:extLst>
                    <a:ext uri="{9D8B030D-6E8A-4147-A177-3AD203B41FA5}">
                      <a16:colId xmlns:a16="http://schemas.microsoft.com/office/drawing/2014/main" val="133809069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1960536083"/>
                    </a:ext>
                  </a:extLst>
                </a:gridCol>
                <a:gridCol w="2037806">
                  <a:extLst>
                    <a:ext uri="{9D8B030D-6E8A-4147-A177-3AD203B41FA5}">
                      <a16:colId xmlns:a16="http://schemas.microsoft.com/office/drawing/2014/main" val="1037148433"/>
                    </a:ext>
                  </a:extLst>
                </a:gridCol>
                <a:gridCol w="2664823">
                  <a:extLst>
                    <a:ext uri="{9D8B030D-6E8A-4147-A177-3AD203B41FA5}">
                      <a16:colId xmlns:a16="http://schemas.microsoft.com/office/drawing/2014/main" val="2349996465"/>
                    </a:ext>
                  </a:extLst>
                </a:gridCol>
                <a:gridCol w="1530529">
                  <a:extLst>
                    <a:ext uri="{9D8B030D-6E8A-4147-A177-3AD203B41FA5}">
                      <a16:colId xmlns:a16="http://schemas.microsoft.com/office/drawing/2014/main" val="972640521"/>
                    </a:ext>
                  </a:extLst>
                </a:gridCol>
              </a:tblGrid>
              <a:tr h="1129964">
                <a:tc>
                  <a:txBody>
                    <a:bodyPr/>
                    <a:lstStyle/>
                    <a:p>
                      <a:pPr algn="ctr"/>
                      <a:r>
                        <a:rPr lang="ka-GE" b="1" dirty="0">
                          <a:latin typeface="BPG Excelsior Caps" panose="02000503000000020004" pitchFamily="2" charset="0"/>
                        </a:rPr>
                        <a:t>მეთოდი</a:t>
                      </a:r>
                      <a:endParaRPr lang="en-US" b="1" dirty="0">
                        <a:latin typeface="BPG Excelsior Caps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b="1" dirty="0">
                          <a:latin typeface="BPG Excelsior Caps" panose="02000503000000020004" pitchFamily="2" charset="0"/>
                        </a:rPr>
                        <a:t>რაში გამოიყენება</a:t>
                      </a:r>
                      <a:endParaRPr lang="en-US" b="1" dirty="0">
                        <a:latin typeface="BPG Excelsior Caps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b="1" dirty="0">
                          <a:latin typeface="BPG Excelsior Caps" panose="02000503000000020004" pitchFamily="2" charset="0"/>
                        </a:rPr>
                        <a:t>უპირატესობა</a:t>
                      </a:r>
                      <a:endParaRPr lang="en-US" b="1" dirty="0">
                        <a:latin typeface="BPG Excelsior Caps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b="1" dirty="0">
                          <a:latin typeface="BPG Excelsior Caps" panose="02000503000000020004" pitchFamily="2" charset="0"/>
                        </a:rPr>
                        <a:t>სირთულე</a:t>
                      </a:r>
                      <a:endParaRPr lang="en-US" b="1" dirty="0">
                        <a:latin typeface="BPG Excelsior Caps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b="1" dirty="0">
                          <a:latin typeface="BPG Excelsior Caps" panose="02000503000000020004" pitchFamily="2" charset="0"/>
                        </a:rPr>
                        <a:t>ბიუჯეტი</a:t>
                      </a:r>
                      <a:endParaRPr lang="en-US" b="1" dirty="0">
                        <a:latin typeface="BPG Excelsior Caps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540563"/>
                  </a:ext>
                </a:extLst>
              </a:tr>
              <a:tr h="1891909">
                <a:tc>
                  <a:txBody>
                    <a:bodyPr/>
                    <a:lstStyle/>
                    <a:p>
                      <a:r>
                        <a:rPr lang="ka-GE" b="1" dirty="0">
                          <a:latin typeface="BPG Excelsior" panose="02000503000000020004" pitchFamily="2" charset="0"/>
                        </a:rPr>
                        <a:t>მასობრივი გამოკითხვა</a:t>
                      </a:r>
                      <a:endParaRPr lang="en-US" b="1" dirty="0">
                        <a:latin typeface="BPG Excelsior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a-GE" dirty="0">
                          <a:latin typeface="BPG Excelsior" panose="02000503000000020004" pitchFamily="2" charset="0"/>
                        </a:rPr>
                        <a:t>ამომრჩევლის </a:t>
                      </a:r>
                      <a:r>
                        <a:rPr lang="ka-GE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PG Excelsior" panose="02000503000000020004" pitchFamily="2" charset="0"/>
                        </a:rPr>
                        <a:t>პროფილის</a:t>
                      </a:r>
                      <a:r>
                        <a:rPr lang="ka-GE" dirty="0">
                          <a:latin typeface="BPG Excelsior" panose="02000503000000020004" pitchFamily="2" charset="0"/>
                        </a:rPr>
                        <a:t> დადგენა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a-GE" dirty="0">
                          <a:latin typeface="BPG Excelsior" panose="02000503000000020004" pitchFamily="2" charset="0"/>
                        </a:rPr>
                        <a:t>არჩევნების შედეგების </a:t>
                      </a:r>
                      <a:r>
                        <a:rPr lang="ka-GE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PG Excelsior" panose="02000503000000020004" pitchFamily="2" charset="0"/>
                        </a:rPr>
                        <a:t>პროგნოზი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PG Excelsior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a-GE" dirty="0">
                          <a:latin typeface="BPG Excelsior" panose="02000503000000020004" pitchFamily="2" charset="0"/>
                        </a:rPr>
                        <a:t>შედეგების განზოგადებადობა</a:t>
                      </a:r>
                      <a:endParaRPr lang="en-US" dirty="0">
                        <a:latin typeface="BPG Excelsior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a-GE" dirty="0">
                          <a:latin typeface="BPG Excelsior" panose="02000503000000020004" pitchFamily="2" charset="0"/>
                        </a:rPr>
                        <a:t>დეტალური დაგეგმვა;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a-GE" dirty="0">
                          <a:latin typeface="BPG Excelsior" panose="02000503000000020004" pitchFamily="2" charset="0"/>
                        </a:rPr>
                        <a:t>ადამიანური რესურსები;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a-GE" dirty="0">
                          <a:latin typeface="BPG Excelsior" panose="02000503000000020004" pitchFamily="2" charset="0"/>
                        </a:rPr>
                        <a:t>ცვლადების სწორად გაზომვა</a:t>
                      </a:r>
                      <a:endParaRPr lang="en-US" dirty="0">
                        <a:latin typeface="BPG Excelsior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latin typeface="BPG Excelsior" panose="02000503000000020004" pitchFamily="2" charset="0"/>
                        </a:rPr>
                        <a:t>₾₾₾₾₾</a:t>
                      </a:r>
                      <a:endParaRPr lang="en-US" dirty="0">
                        <a:latin typeface="BPG Excelsior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43988"/>
                  </a:ext>
                </a:extLst>
              </a:tr>
              <a:tr h="2423331">
                <a:tc>
                  <a:txBody>
                    <a:bodyPr/>
                    <a:lstStyle/>
                    <a:p>
                      <a:r>
                        <a:rPr lang="ka-GE" b="1" dirty="0">
                          <a:latin typeface="BPG Excelsior" panose="02000503000000020004" pitchFamily="2" charset="0"/>
                        </a:rPr>
                        <a:t>ექსპერიმენტი</a:t>
                      </a:r>
                      <a:endParaRPr lang="en-US" b="1" dirty="0">
                        <a:latin typeface="BPG Excelsior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a-GE" dirty="0">
                          <a:latin typeface="BPG Excelsior" panose="02000503000000020004" pitchFamily="2" charset="0"/>
                        </a:rPr>
                        <a:t>მესიჯის შემოწმება;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a-GE" dirty="0">
                          <a:latin typeface="BPG Excelsior" panose="02000503000000020004" pitchFamily="2" charset="0"/>
                        </a:rPr>
                        <a:t>ამომრჩევლის ქცევის </a:t>
                      </a:r>
                      <a:r>
                        <a:rPr lang="ka-GE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PG Excelsior" panose="02000503000000020004" pitchFamily="2" charset="0"/>
                        </a:rPr>
                        <a:t>მიზეზშედეგობრივი</a:t>
                      </a:r>
                      <a:r>
                        <a:rPr lang="ka-GE" dirty="0">
                          <a:latin typeface="BPG Excelsior" panose="02000503000000020004" pitchFamily="2" charset="0"/>
                        </a:rPr>
                        <a:t> კანონზომიერებების დადგენა</a:t>
                      </a:r>
                      <a:endParaRPr lang="en-US" dirty="0">
                        <a:latin typeface="BPG Excelsior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a-GE" dirty="0">
                          <a:latin typeface="BPG Excelsior" panose="02000503000000020004" pitchFamily="2" charset="0"/>
                        </a:rPr>
                        <a:t>შესაძლებელია </a:t>
                      </a:r>
                      <a:r>
                        <a:rPr lang="ka-GE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PG Excelsior" panose="02000503000000020004" pitchFamily="2" charset="0"/>
                        </a:rPr>
                        <a:t>მიზეზშედეგობრიობაზე</a:t>
                      </a:r>
                      <a:r>
                        <a:rPr lang="ka-GE" dirty="0">
                          <a:latin typeface="BPG Excelsior" panose="02000503000000020004" pitchFamily="2" charset="0"/>
                        </a:rPr>
                        <a:t> საუბარი</a:t>
                      </a:r>
                      <a:endParaRPr lang="en-US" dirty="0">
                        <a:latin typeface="BPG Excelsior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a-GE" dirty="0">
                          <a:latin typeface="BPG Excelsior" panose="02000503000000020004" pitchFamily="2" charset="0"/>
                        </a:rPr>
                        <a:t>დეტალური დაგეგმვა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a-GE" dirty="0">
                          <a:latin typeface="BPG Excelsior" panose="02000503000000020004" pitchFamily="2" charset="0"/>
                        </a:rPr>
                        <a:t>ცვლადების სწორად გაზომვა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a-GE" dirty="0">
                          <a:latin typeface="BPG Excelsior" panose="02000503000000020004" pitchFamily="2" charset="0"/>
                        </a:rPr>
                        <a:t>ადმინისტრირება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a-GE" dirty="0">
                          <a:latin typeface="BPG Excelsior" panose="02000503000000020004" pitchFamily="2" charset="0"/>
                        </a:rPr>
                        <a:t>განზოგადების შედარებით მწირი შესაძლებლობა</a:t>
                      </a:r>
                      <a:endParaRPr lang="en-US" dirty="0">
                        <a:latin typeface="BPG Excelsior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latin typeface="BPG Excelsior" panose="02000503000000020004" pitchFamily="2" charset="0"/>
                        </a:rPr>
                        <a:t>₾₾₾</a:t>
                      </a:r>
                      <a:endParaRPr lang="en-US" dirty="0">
                        <a:latin typeface="BPG Excelsior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61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90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>
                <a:latin typeface="BPG Excelsior Caps" panose="02000503000000020004" pitchFamily="2" charset="0"/>
              </a:rPr>
              <a:t>როგორ გავიგოთ, რას ფიქრობს ხალხი?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241D-73EF-40AC-AC5B-0F149135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04" y="1825625"/>
            <a:ext cx="11008396" cy="4351338"/>
          </a:xfrm>
        </p:spPr>
        <p:txBody>
          <a:bodyPr/>
          <a:lstStyle/>
          <a:p>
            <a:r>
              <a:rPr lang="ka-GE" strike="sngStrike" dirty="0">
                <a:latin typeface="BPG Excelsior" panose="02000503000000020004" pitchFamily="2" charset="0"/>
              </a:rPr>
              <a:t>„შემთხვევითი შერჩევა მოსახლეობის რეპრეზენტატულია“</a:t>
            </a:r>
          </a:p>
          <a:p>
            <a:endParaRPr lang="ka-GE" dirty="0">
              <a:latin typeface="BPG Excelsior" panose="02000503000000020004" pitchFamily="2" charset="0"/>
            </a:endParaRPr>
          </a:p>
          <a:p>
            <a:r>
              <a:rPr lang="ka-GE" dirty="0">
                <a:latin typeface="BPG Excelsior" panose="02000503000000020004" pitchFamily="2" charset="0"/>
              </a:rPr>
              <a:t>„შემთხვევითი შერჩევა, ყველა ინდივიდისთვის ამორჩევის თანაბარი შანსის მიცემის გზით, თავიდან გვარიდებს ცდომილებას</a:t>
            </a:r>
          </a:p>
          <a:p>
            <a:r>
              <a:rPr lang="ka-GE" dirty="0">
                <a:latin typeface="BPG Excelsior Caps" panose="02000503000000020004" pitchFamily="2" charset="0"/>
              </a:rPr>
              <a:t>ის </a:t>
            </a:r>
            <a:r>
              <a:rPr lang="ka-GE" b="1" dirty="0">
                <a:solidFill>
                  <a:schemeClr val="accent1">
                    <a:lumMod val="75000"/>
                  </a:schemeClr>
                </a:solidFill>
                <a:latin typeface="BPG Excelsior Caps" panose="02000503000000020004" pitchFamily="2" charset="0"/>
              </a:rPr>
              <a:t>მათემატიკური თეორიები</a:t>
            </a:r>
            <a:r>
              <a:rPr lang="ka-GE" dirty="0">
                <a:latin typeface="BPG Excelsior Caps" panose="02000503000000020004" pitchFamily="2" charset="0"/>
              </a:rPr>
              <a:t>, რომლის მეშვეობითაც გამოითვლება შერჩევის ზომა (და ზოგადად, რომელსაც მთელი სტატისტიკური მეცნიერება ეფუძნება), ჭეშმარიტი </a:t>
            </a:r>
            <a:r>
              <a:rPr lang="ka-GE" b="1" dirty="0">
                <a:solidFill>
                  <a:schemeClr val="accent1">
                    <a:lumMod val="75000"/>
                  </a:schemeClr>
                </a:solidFill>
                <a:latin typeface="BPG Excelsior Caps" panose="02000503000000020004" pitchFamily="2" charset="0"/>
              </a:rPr>
              <a:t>მხოლოდ შემთხვევითი შერჩევის</a:t>
            </a:r>
            <a:r>
              <a:rPr lang="ka-GE" dirty="0">
                <a:solidFill>
                  <a:schemeClr val="accent1">
                    <a:lumMod val="75000"/>
                  </a:schemeClr>
                </a:solidFill>
                <a:latin typeface="BPG Excelsior Caps" panose="02000503000000020004" pitchFamily="2" charset="0"/>
              </a:rPr>
              <a:t> </a:t>
            </a:r>
            <a:r>
              <a:rPr lang="ka-GE" dirty="0">
                <a:latin typeface="BPG Excelsior Caps" panose="02000503000000020004" pitchFamily="2" charset="0"/>
              </a:rPr>
              <a:t>პირობებშია</a:t>
            </a:r>
          </a:p>
          <a:p>
            <a:endParaRPr lang="en-US" dirty="0">
              <a:latin typeface="BPG Excelsior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8B8B2-45EA-4113-95AC-9EC0B21C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8" y="1825625"/>
            <a:ext cx="487362" cy="487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6963F-2614-49E9-ADD5-5D197E6A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8" y="4155282"/>
            <a:ext cx="487362" cy="487362"/>
          </a:xfrm>
          <a:prstGeom prst="rect">
            <a:avLst/>
          </a:prstGeom>
        </p:spPr>
      </p:pic>
      <p:pic>
        <p:nvPicPr>
          <p:cNvPr id="8" name="Picture 4" descr="Image result for facebook haha">
            <a:extLst>
              <a:ext uri="{FF2B5EF4-FFF2-40B4-BE49-F238E27FC236}">
                <a16:creationId xmlns:a16="http://schemas.microsoft.com/office/drawing/2014/main" id="{B861C8EC-C393-456D-9024-C86D576F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9" y="2746773"/>
            <a:ext cx="487362" cy="48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2C5-188F-4B12-BE79-4E4EF5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>
                <a:latin typeface="BPG Excelsior Caps" panose="02000503000000020004" pitchFamily="2" charset="0"/>
              </a:rPr>
              <a:t>როგორ გავიგოთ, რას ფიქრობს ხალხი?</a:t>
            </a:r>
            <a:endParaRPr lang="en-US" dirty="0">
              <a:latin typeface="BPG Excelsior Caps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241D-73EF-40AC-AC5B-0F149135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04" y="1825625"/>
            <a:ext cx="11008396" cy="4351338"/>
          </a:xfrm>
        </p:spPr>
        <p:txBody>
          <a:bodyPr/>
          <a:lstStyle/>
          <a:p>
            <a:r>
              <a:rPr lang="ka-GE" dirty="0">
                <a:latin typeface="BPG Excelsior" panose="02000503000000020004" pitchFamily="2" charset="0"/>
              </a:rPr>
              <a:t>ცენტრალური ზღვარითი თეორემა</a:t>
            </a:r>
            <a:endParaRPr lang="en-US" dirty="0">
              <a:latin typeface="BPG Excelsior" panose="02000503000000020004" pitchFamily="2" charset="0"/>
            </a:endParaRPr>
          </a:p>
          <a:p>
            <a:pPr lvl="1"/>
            <a:r>
              <a:rPr lang="ka-GE" dirty="0">
                <a:latin typeface="BPG Excelsior" panose="02000503000000020004" pitchFamily="2" charset="0"/>
              </a:rPr>
              <a:t>შემთხვევითი შერჩევის შემთხვევაში, მოსახლეობის მახასიათებელი (მაგალითად - საშუალო ასაკი) ნორმალურადაა განაწილებული (ანუ - მისი „გამოცნობა“ შესაძლებელია)</a:t>
            </a:r>
          </a:p>
          <a:p>
            <a:r>
              <a:rPr lang="ka-GE" dirty="0">
                <a:latin typeface="BPG Excelsior" panose="02000503000000020004" pitchFamily="2" charset="0"/>
              </a:rPr>
              <a:t>ეს საშუალებას გვაძლევს, მცირე </a:t>
            </a:r>
            <a:r>
              <a:rPr lang="ka-GE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შერჩევაზე</a:t>
            </a:r>
            <a:r>
              <a:rPr lang="ka-GE" dirty="0">
                <a:latin typeface="BPG Excelsior" panose="02000503000000020004" pitchFamily="2" charset="0"/>
              </a:rPr>
              <a:t> დაკვირვებით, გარკვეული </a:t>
            </a:r>
            <a:r>
              <a:rPr lang="ka-GE" b="1" dirty="0">
                <a:solidFill>
                  <a:schemeClr val="accent1">
                    <a:lumMod val="75000"/>
                  </a:schemeClr>
                </a:solidFill>
                <a:latin typeface="BPG Excelsior" panose="02000503000000020004" pitchFamily="2" charset="0"/>
              </a:rPr>
              <a:t>ცდომილების</a:t>
            </a:r>
            <a:r>
              <a:rPr lang="ka-GE" dirty="0">
                <a:latin typeface="BPG Excelsior" panose="02000503000000020004" pitchFamily="2" charset="0"/>
              </a:rPr>
              <a:t> პირობებში, გამოვიცნოთ მოსახლეობის მახასიათებელი</a:t>
            </a:r>
          </a:p>
        </p:txBody>
      </p:sp>
    </p:spTree>
    <p:extLst>
      <p:ext uri="{BB962C8B-B14F-4D97-AF65-F5344CB8AC3E}">
        <p14:creationId xmlns:p14="http://schemas.microsoft.com/office/powerpoint/2010/main" val="380582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pple">
            <a:extLst>
              <a:ext uri="{FF2B5EF4-FFF2-40B4-BE49-F238E27FC236}">
                <a16:creationId xmlns:a16="http://schemas.microsoft.com/office/drawing/2014/main" id="{BE2AADEF-4768-4BC4-93D5-64D220BB9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39" y="284198"/>
            <a:ext cx="2294352" cy="223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pple tree">
            <a:extLst>
              <a:ext uri="{FF2B5EF4-FFF2-40B4-BE49-F238E27FC236}">
                <a16:creationId xmlns:a16="http://schemas.microsoft.com/office/drawing/2014/main" id="{56A0E670-053A-4D50-AFFB-36731B3F5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322"/>
            <a:ext cx="9077739" cy="600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B579400-3F01-4D19-ABB5-13F717E5D252}"/>
              </a:ext>
            </a:extLst>
          </p:cNvPr>
          <p:cNvSpPr/>
          <p:nvPr/>
        </p:nvSpPr>
        <p:spPr>
          <a:xfrm>
            <a:off x="7210426" y="2219323"/>
            <a:ext cx="304800" cy="301752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435F9C-F4DA-448B-89E0-317580FCEA90}"/>
              </a:ext>
            </a:extLst>
          </p:cNvPr>
          <p:cNvCxnSpPr>
            <a:cxnSpLocks/>
            <a:stCxn id="2" idx="6"/>
            <a:endCxn id="1028" idx="1"/>
          </p:cNvCxnSpPr>
          <p:nvPr/>
        </p:nvCxnSpPr>
        <p:spPr>
          <a:xfrm flipV="1">
            <a:off x="7515226" y="1402637"/>
            <a:ext cx="2057813" cy="96756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72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pple unripe">
            <a:extLst>
              <a:ext uri="{FF2B5EF4-FFF2-40B4-BE49-F238E27FC236}">
                <a16:creationId xmlns:a16="http://schemas.microsoft.com/office/drawing/2014/main" id="{B8AB3184-A93F-47F2-9CB1-229A1E72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564" y="2370199"/>
            <a:ext cx="2601827" cy="270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pple">
            <a:extLst>
              <a:ext uri="{FF2B5EF4-FFF2-40B4-BE49-F238E27FC236}">
                <a16:creationId xmlns:a16="http://schemas.microsoft.com/office/drawing/2014/main" id="{BE2AADEF-4768-4BC4-93D5-64D220BB9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39" y="284198"/>
            <a:ext cx="2294352" cy="223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pple tree">
            <a:extLst>
              <a:ext uri="{FF2B5EF4-FFF2-40B4-BE49-F238E27FC236}">
                <a16:creationId xmlns:a16="http://schemas.microsoft.com/office/drawing/2014/main" id="{56A0E670-053A-4D50-AFFB-36731B3F5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322"/>
            <a:ext cx="9077739" cy="600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B579400-3F01-4D19-ABB5-13F717E5D252}"/>
              </a:ext>
            </a:extLst>
          </p:cNvPr>
          <p:cNvSpPr/>
          <p:nvPr/>
        </p:nvSpPr>
        <p:spPr>
          <a:xfrm>
            <a:off x="7210426" y="2219323"/>
            <a:ext cx="304800" cy="30175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435F9C-F4DA-448B-89E0-317580FCEA90}"/>
              </a:ext>
            </a:extLst>
          </p:cNvPr>
          <p:cNvCxnSpPr>
            <a:cxnSpLocks/>
            <a:stCxn id="2" idx="6"/>
            <a:endCxn id="1028" idx="1"/>
          </p:cNvCxnSpPr>
          <p:nvPr/>
        </p:nvCxnSpPr>
        <p:spPr>
          <a:xfrm flipV="1">
            <a:off x="7515226" y="1402637"/>
            <a:ext cx="2057813" cy="9675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C555851-7B7A-4403-92BD-A867AE340397}"/>
              </a:ext>
            </a:extLst>
          </p:cNvPr>
          <p:cNvSpPr/>
          <p:nvPr/>
        </p:nvSpPr>
        <p:spPr>
          <a:xfrm>
            <a:off x="3614739" y="2068447"/>
            <a:ext cx="304800" cy="30175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A0FFD9-A6DB-4812-8EC5-91D88D4C7E74}"/>
              </a:ext>
            </a:extLst>
          </p:cNvPr>
          <p:cNvCxnSpPr>
            <a:cxnSpLocks/>
          </p:cNvCxnSpPr>
          <p:nvPr/>
        </p:nvCxnSpPr>
        <p:spPr>
          <a:xfrm>
            <a:off x="3919539" y="2219323"/>
            <a:ext cx="5745161" cy="12216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apple worm">
            <a:extLst>
              <a:ext uri="{FF2B5EF4-FFF2-40B4-BE49-F238E27FC236}">
                <a16:creationId xmlns:a16="http://schemas.microsoft.com/office/drawing/2014/main" id="{AA445365-B4FC-49F1-BFE8-324C49602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701" y="4892708"/>
            <a:ext cx="1759027" cy="175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2A71D55-8470-495D-92D1-F9B0B2C4EA14}"/>
              </a:ext>
            </a:extLst>
          </p:cNvPr>
          <p:cNvSpPr/>
          <p:nvPr/>
        </p:nvSpPr>
        <p:spPr>
          <a:xfrm>
            <a:off x="1824039" y="4718746"/>
            <a:ext cx="304800" cy="30175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68B602-D883-48F8-BEFE-695DBB47E268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128839" y="4869622"/>
            <a:ext cx="7444199" cy="111731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2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Words>1118</Words>
  <Application>Microsoft Office PowerPoint</Application>
  <PresentationFormat>Widescreen</PresentationFormat>
  <Paragraphs>208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BPG Courier GPL&amp;GNU</vt:lpstr>
      <vt:lpstr>BPG Excelsior</vt:lpstr>
      <vt:lpstr>BPG Excelsior Caps</vt:lpstr>
      <vt:lpstr>Calibri</vt:lpstr>
      <vt:lpstr>Calibri Light</vt:lpstr>
      <vt:lpstr>Cambria Math</vt:lpstr>
      <vt:lpstr>Courier New</vt:lpstr>
      <vt:lpstr>Sylfaen</vt:lpstr>
      <vt:lpstr>Office Theme</vt:lpstr>
      <vt:lpstr>მასობრივი გამოკითხვის მონაცემების დამუშავება R-გარემოში</vt:lpstr>
      <vt:lpstr>რა გვაინტერესებს?</vt:lpstr>
      <vt:lpstr>რაოდენობრივი</vt:lpstr>
      <vt:lpstr>კვლევის რაოდენობრივი მეთოდები</vt:lpstr>
      <vt:lpstr>PowerPoint Presentation</vt:lpstr>
      <vt:lpstr>როგორ გავიგოთ, რას ფიქრობს ხალხი?</vt:lpstr>
      <vt:lpstr>როგორ გავიგოთ, რას ფიქრობს ხალხი?</vt:lpstr>
      <vt:lpstr>PowerPoint Presentation</vt:lpstr>
      <vt:lpstr>PowerPoint Presentation</vt:lpstr>
      <vt:lpstr>რატომ შემთხვევითი შერჩევა?</vt:lpstr>
      <vt:lpstr>რატომ შემთხვევითი შერჩევა?</vt:lpstr>
      <vt:lpstr>რატომ შემთხვევითი შერჩევა?</vt:lpstr>
      <vt:lpstr>რატომ შემთხვევითი შერჩევა?</vt:lpstr>
      <vt:lpstr>PowerPoint Presentation</vt:lpstr>
      <vt:lpstr>მასობრივი გამოკითხვის დაგეგმვა და მიმდინარეობა</vt:lpstr>
      <vt:lpstr>მასობრივი გამოკითხვის დაგეგმვა და მიმდინარეობა</vt:lpstr>
      <vt:lpstr>საფეხური 1: სტრატიფიცირება</vt:lpstr>
      <vt:lpstr>საფეხური 2: კლასტერიზაცია</vt:lpstr>
      <vt:lpstr>საფეხური 3: კლასტერიზაცია ოჯახების შესარჩევად</vt:lpstr>
      <vt:lpstr>მასობრივი გამოკითხვის დაგეგმვა და მიმდინარეობა</vt:lpstr>
      <vt:lpstr>მასობრივი გამოკითხვის დაგეგმვა და მიმდინარეობა</vt:lpstr>
      <vt:lpstr>მასობრივი გამოკითხვის დაგეგმვა და მიმდინარეობა</vt:lpstr>
      <vt:lpstr>მონაცემების შეწონვა</vt:lpstr>
      <vt:lpstr>მონაცემთა შეწონვა</vt:lpstr>
      <vt:lpstr>გამოკითხვის მონაცემების წაკითხვა</vt:lpstr>
      <vt:lpstr>გამოკითხვის მონაცემები: სიხშირის ცხრილები</vt:lpstr>
      <vt:lpstr>გამოკითხვის მონაცემები: კროსტაბულაცია</vt:lpstr>
      <vt:lpstr>რა არის %&gt;%?</vt:lpstr>
      <vt:lpstr>რა არის %&gt;%?</vt:lpstr>
      <vt:lpstr>რა არის %&gt;%?</vt:lpstr>
      <vt:lpstr>გამოკითხვის მონაცემები: კროსტაბულაცია</vt:lpstr>
      <vt:lpstr>გამოკითხვის შედეგების ვიზუალიზაცია</vt:lpstr>
      <vt:lpstr>გამოკითხვის შედეგების ვიზუალიზაცია</vt:lpstr>
      <vt:lpstr>ლამაზი ფერები, თუ შეიძლება!</vt:lpstr>
      <vt:lpstr>კროსტაბულაცია</vt:lpstr>
      <vt:lpstr>გამოკითხვის შედეგების მარტივი ანალიზი</vt:lpstr>
      <vt:lpstr>caucasusbarometer.org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რაოდენობრივი და თვისებრივი კვლევები</dc:title>
  <dc:creator>David Sichinava</dc:creator>
  <cp:lastModifiedBy>David Sichinava</cp:lastModifiedBy>
  <cp:revision>189</cp:revision>
  <dcterms:created xsi:type="dcterms:W3CDTF">2017-08-18T10:18:06Z</dcterms:created>
  <dcterms:modified xsi:type="dcterms:W3CDTF">2018-02-13T16:54:02Z</dcterms:modified>
</cp:coreProperties>
</file>