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61" r:id="rId3"/>
    <p:sldId id="258" r:id="rId4"/>
    <p:sldId id="257" r:id="rId5"/>
    <p:sldId id="264" r:id="rId6"/>
    <p:sldId id="260" r:id="rId7"/>
    <p:sldId id="263" r:id="rId8"/>
    <p:sldId id="262" r:id="rId9"/>
    <p:sldId id="259"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17715E41-309A-CA4A-A5DB-FE193E3E4637}" type="datetimeFigureOut">
              <a:rPr lang="en-US" smtClean="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D62D33F1-B492-284F-BB75-7D20516F796A}" type="slidenum">
              <a:rPr lang="en-US" smtClean="0"/>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715E41-309A-CA4A-A5DB-FE193E3E4637}" type="datetimeFigureOut">
              <a:rPr lang="en-US" smtClean="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2D33F1-B492-284F-BB75-7D20516F796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15E41-309A-CA4A-A5DB-FE193E3E4637}" type="datetimeFigureOut">
              <a:rPr lang="en-US" smtClean="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2D33F1-B492-284F-BB75-7D20516F796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715E41-309A-CA4A-A5DB-FE193E3E4637}" type="datetimeFigureOut">
              <a:rPr lang="en-US" smtClean="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2D33F1-B492-284F-BB75-7D20516F796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17715E41-309A-CA4A-A5DB-FE193E3E4637}" type="datetimeFigureOut">
              <a:rPr lang="en-US" smtClean="0"/>
              <a:t>4/4/2018</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2D33F1-B492-284F-BB75-7D20516F796A}" type="slidenum">
              <a:rPr lang="en-US" smtClean="0"/>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715E41-309A-CA4A-A5DB-FE193E3E4637}" type="datetimeFigureOut">
              <a:rPr lang="en-US" smtClean="0"/>
              <a:t>4/4/2018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2D33F1-B492-284F-BB75-7D20516F796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715E41-309A-CA4A-A5DB-FE193E3E4637}" type="datetimeFigureOut">
              <a:rPr lang="en-US" smtClean="0"/>
              <a:t>4/4/2018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2D33F1-B492-284F-BB75-7D20516F796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15E41-309A-CA4A-A5DB-FE193E3E4637}" type="datetimeFigureOut">
              <a:rPr lang="en-US" smtClean="0"/>
              <a:t>4/4/2018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2D33F1-B492-284F-BB75-7D20516F796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17715E41-309A-CA4A-A5DB-FE193E3E4637}" type="datetimeFigureOut">
              <a:rPr lang="en-US" smtClean="0"/>
              <a:t>4/4/2018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2D33F1-B492-284F-BB75-7D20516F796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715E41-309A-CA4A-A5DB-FE193E3E4637}" type="datetimeFigureOut">
              <a:rPr lang="en-US" smtClean="0"/>
              <a:t>4/4/2018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2D33F1-B492-284F-BB75-7D20516F796A}" type="slidenum">
              <a:rPr lang="en-US" smtClean="0"/>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5" name="Date Placeholder 4"/>
          <p:cNvSpPr>
            <a:spLocks noGrp="1"/>
          </p:cNvSpPr>
          <p:nvPr>
            <p:ph type="dt" sz="half" idx="10"/>
          </p:nvPr>
        </p:nvSpPr>
        <p:spPr/>
        <p:txBody>
          <a:bodyPr/>
          <a:lstStyle/>
          <a:p>
            <a:fld id="{17715E41-309A-CA4A-A5DB-FE193E3E4637}" type="datetimeFigureOut">
              <a:rPr lang="en-US" smtClean="0"/>
              <a:t>4/4/2018</a:t>
            </a:fld>
            <a:endParaRPr lang="en-US" dirty="0"/>
          </a:p>
        </p:txBody>
      </p:sp>
      <p:sp>
        <p:nvSpPr>
          <p:cNvPr id="7" name="Slide Number Placeholder 6"/>
          <p:cNvSpPr>
            <a:spLocks noGrp="1"/>
          </p:cNvSpPr>
          <p:nvPr>
            <p:ph type="sldNum" sz="quarter" idx="12"/>
          </p:nvPr>
        </p:nvSpPr>
        <p:spPr/>
        <p:txBody>
          <a:bodyPr/>
          <a:lstStyle/>
          <a:p>
            <a:fld id="{D62D33F1-B492-284F-BB75-7D20516F796A}" type="slidenum">
              <a:rPr lang="en-US" smtClean="0"/>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15000"/>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7715E41-309A-CA4A-A5DB-FE193E3E4637}" type="datetimeFigureOut">
              <a:rPr lang="en-US" smtClean="0"/>
              <a:t>4/4/2018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62D33F1-B492-284F-BB75-7D20516F796A}" type="slidenum">
              <a:rPr lang="en-US" smtClean="0"/>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R-ladies Tbilisi meet-up</a:t>
            </a:r>
          </a:p>
        </p:txBody>
      </p:sp>
      <p:sp>
        <p:nvSpPr>
          <p:cNvPr id="3" name="Subtitle 2"/>
          <p:cNvSpPr>
            <a:spLocks noGrp="1"/>
          </p:cNvSpPr>
          <p:nvPr>
            <p:ph idx="1"/>
          </p:nvPr>
        </p:nvSpPr>
        <p:spPr/>
        <p:txBody>
          <a:bodyPr>
            <a:noAutofit/>
          </a:bodyPr>
          <a:lstStyle/>
          <a:p>
            <a:pPr marL="0" indent="0" algn="ctr">
              <a:buNone/>
            </a:pPr>
            <a:r>
              <a:rPr lang="en-US" sz="3200" b="1" dirty="0">
                <a:latin typeface="Times New Roman"/>
                <a:cs typeface="Times New Roman"/>
              </a:rPr>
              <a:t>Topic</a:t>
            </a:r>
            <a:r>
              <a:rPr lang="en-US" sz="3200" dirty="0">
                <a:latin typeface="Times New Roman"/>
                <a:cs typeface="Times New Roman"/>
              </a:rPr>
              <a:t>: Machine learning with R</a:t>
            </a:r>
          </a:p>
          <a:p>
            <a:pPr marL="0" indent="0">
              <a:buNone/>
            </a:pPr>
            <a:endParaRPr lang="en-US" sz="3200" dirty="0">
              <a:latin typeface="Times New Roman"/>
              <a:cs typeface="Times New Roman"/>
            </a:endParaRPr>
          </a:p>
          <a:p>
            <a:pPr marL="0" indent="0">
              <a:buNone/>
            </a:pPr>
            <a:endParaRPr lang="en-US" sz="3200" dirty="0">
              <a:latin typeface="Times New Roman"/>
              <a:cs typeface="Times New Roman"/>
            </a:endParaRPr>
          </a:p>
          <a:p>
            <a:pPr marL="0" indent="0" algn="ctr">
              <a:buNone/>
            </a:pPr>
            <a:r>
              <a:rPr lang="en-US" sz="3200" b="1" dirty="0">
                <a:latin typeface="Times New Roman"/>
                <a:cs typeface="Times New Roman"/>
              </a:rPr>
              <a:t>Presenter</a:t>
            </a:r>
            <a:r>
              <a:rPr lang="en-US" sz="3200" dirty="0">
                <a:latin typeface="Times New Roman"/>
                <a:cs typeface="Times New Roman"/>
              </a:rPr>
              <a:t>: Nino MELITAURI</a:t>
            </a:r>
          </a:p>
          <a:p>
            <a:pPr marL="0" indent="0" algn="ctr">
              <a:buNone/>
            </a:pPr>
            <a:r>
              <a:rPr lang="en-US" sz="3200" dirty="0">
                <a:latin typeface="Times New Roman"/>
                <a:cs typeface="Times New Roman"/>
              </a:rPr>
              <a:t>     </a:t>
            </a:r>
            <a:r>
              <a:rPr lang="en-US" sz="3200" b="1" dirty="0">
                <a:latin typeface="Times New Roman"/>
                <a:cs typeface="Times New Roman"/>
              </a:rPr>
              <a:t>e-mail</a:t>
            </a:r>
            <a:r>
              <a:rPr lang="en-US" sz="3200" dirty="0">
                <a:latin typeface="Times New Roman"/>
                <a:cs typeface="Times New Roman"/>
              </a:rPr>
              <a:t>: tbilisi@rladies.org                      </a:t>
            </a:r>
          </a:p>
          <a:p>
            <a:pPr marL="0" indent="0" algn="ctr">
              <a:buNone/>
            </a:pPr>
            <a:r>
              <a:rPr lang="en-US" sz="3200" dirty="0">
                <a:latin typeface="Times New Roman"/>
                <a:cs typeface="Times New Roman"/>
              </a:rPr>
              <a:t>                                       </a:t>
            </a:r>
          </a:p>
        </p:txBody>
      </p:sp>
      <p:pic>
        <p:nvPicPr>
          <p:cNvPr id="4" name="Picture 3">
            <a:extLst>
              <a:ext uri="{FF2B5EF4-FFF2-40B4-BE49-F238E27FC236}">
                <a16:creationId xmlns:a16="http://schemas.microsoft.com/office/drawing/2014/main" id="{69B2A915-9046-42CC-9E7D-132EDA8638C6}"/>
              </a:ext>
            </a:extLst>
          </p:cNvPr>
          <p:cNvPicPr>
            <a:picLocks noChangeAspect="1"/>
          </p:cNvPicPr>
          <p:nvPr/>
        </p:nvPicPr>
        <p:blipFill>
          <a:blip r:embed="rId2"/>
          <a:stretch>
            <a:fillRect/>
          </a:stretch>
        </p:blipFill>
        <p:spPr>
          <a:xfrm>
            <a:off x="0" y="3987137"/>
            <a:ext cx="2757268" cy="2870863"/>
          </a:xfrm>
          <a:prstGeom prst="rect">
            <a:avLst/>
          </a:prstGeom>
          <a:ln>
            <a:noFill/>
          </a:ln>
          <a:effectLst>
            <a:softEdge rad="112500"/>
          </a:effectLst>
        </p:spPr>
      </p:pic>
    </p:spTree>
    <p:extLst>
      <p:ext uri="{BB962C8B-B14F-4D97-AF65-F5344CB8AC3E}">
        <p14:creationId xmlns:p14="http://schemas.microsoft.com/office/powerpoint/2010/main" val="103188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B2D52F-63B6-4AA1-BDB0-1D3FF2157DD5}"/>
              </a:ext>
            </a:extLst>
          </p:cNvPr>
          <p:cNvSpPr/>
          <p:nvPr/>
        </p:nvSpPr>
        <p:spPr>
          <a:xfrm>
            <a:off x="1186227" y="5341632"/>
            <a:ext cx="7083083" cy="1107996"/>
          </a:xfrm>
          <a:prstGeom prst="rect">
            <a:avLst/>
          </a:prstGeom>
        </p:spPr>
        <p:txBody>
          <a:bodyPr wrap="square">
            <a:spAutoFit/>
          </a:bodyPr>
          <a:lstStyle/>
          <a:p>
            <a:pPr algn="ctr"/>
            <a:r>
              <a:rPr lang="en-US" sz="2200" b="1" dirty="0">
                <a:solidFill>
                  <a:schemeClr val="tx2"/>
                </a:solidFill>
              </a:rPr>
              <a:t>In Random Forest, only a subset of features are selected at random at each split in a decision tree. In bagging, all features are used.</a:t>
            </a:r>
          </a:p>
        </p:txBody>
      </p:sp>
      <p:sp>
        <p:nvSpPr>
          <p:cNvPr id="4" name="Title 1">
            <a:extLst>
              <a:ext uri="{FF2B5EF4-FFF2-40B4-BE49-F238E27FC236}">
                <a16:creationId xmlns:a16="http://schemas.microsoft.com/office/drawing/2014/main" id="{2D8F630C-273F-4AC2-9154-CE4E9FF5B1ED}"/>
              </a:ext>
            </a:extLst>
          </p:cNvPr>
          <p:cNvSpPr txBox="1">
            <a:spLocks/>
          </p:cNvSpPr>
          <p:nvPr/>
        </p:nvSpPr>
        <p:spPr>
          <a:xfrm>
            <a:off x="426128" y="408372"/>
            <a:ext cx="8260672" cy="1039427"/>
          </a:xfrm>
          <a:prstGeom prst="rect">
            <a:avLst/>
          </a:prstGeom>
        </p:spPr>
        <p:txBody>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dirty="0"/>
              <a:t>What is the difference between Bagging and Random Forest?</a:t>
            </a:r>
          </a:p>
        </p:txBody>
      </p:sp>
      <p:sp>
        <p:nvSpPr>
          <p:cNvPr id="5" name="Rectangle 4">
            <a:extLst>
              <a:ext uri="{FF2B5EF4-FFF2-40B4-BE49-F238E27FC236}">
                <a16:creationId xmlns:a16="http://schemas.microsoft.com/office/drawing/2014/main" id="{3ACE7CAB-0F9E-4161-B045-4045CF8FC5FE}"/>
              </a:ext>
            </a:extLst>
          </p:cNvPr>
          <p:cNvSpPr/>
          <p:nvPr/>
        </p:nvSpPr>
        <p:spPr>
          <a:xfrm>
            <a:off x="902381" y="2616818"/>
            <a:ext cx="7784419" cy="2031325"/>
          </a:xfrm>
          <a:prstGeom prst="rect">
            <a:avLst/>
          </a:prstGeom>
        </p:spPr>
        <p:txBody>
          <a:bodyPr wrap="square">
            <a:spAutoFit/>
          </a:bodyPr>
          <a:lstStyle/>
          <a:p>
            <a:pPr>
              <a:buFont typeface="+mj-lt"/>
              <a:buAutoNum type="arabicPeriod"/>
            </a:pPr>
            <a:r>
              <a:rPr lang="en-US" dirty="0">
                <a:solidFill>
                  <a:schemeClr val="tx2"/>
                </a:solidFill>
              </a:rPr>
              <a:t> They create randomized samples of the data set (just like random forest) and grows trees on a different sample of the original data. The remaining 1/3 of the sample is used to estimate unbiased OOB error.</a:t>
            </a:r>
          </a:p>
          <a:p>
            <a:pPr>
              <a:buFont typeface="+mj-lt"/>
              <a:buAutoNum type="arabicPeriod"/>
            </a:pPr>
            <a:r>
              <a:rPr lang="en-US" dirty="0">
                <a:solidFill>
                  <a:schemeClr val="tx2"/>
                </a:solidFill>
              </a:rPr>
              <a:t> They consider the features at a node (for splitting).</a:t>
            </a:r>
          </a:p>
          <a:p>
            <a:pPr>
              <a:buFont typeface="+mj-lt"/>
              <a:buAutoNum type="arabicPeriod"/>
            </a:pPr>
            <a:r>
              <a:rPr lang="en-US" dirty="0">
                <a:solidFill>
                  <a:schemeClr val="tx2"/>
                </a:solidFill>
              </a:rPr>
              <a:t> Once the trees are fully grown, they uses averaging or voting to combine the resultant predictions.</a:t>
            </a:r>
          </a:p>
        </p:txBody>
      </p:sp>
      <p:pic>
        <p:nvPicPr>
          <p:cNvPr id="6" name="Picture 5">
            <a:extLst>
              <a:ext uri="{FF2B5EF4-FFF2-40B4-BE49-F238E27FC236}">
                <a16:creationId xmlns:a16="http://schemas.microsoft.com/office/drawing/2014/main" id="{1D959612-6546-4DBE-8D64-2146FD9110D2}"/>
              </a:ext>
            </a:extLst>
          </p:cNvPr>
          <p:cNvPicPr>
            <a:picLocks noChangeAspect="1"/>
          </p:cNvPicPr>
          <p:nvPr/>
        </p:nvPicPr>
        <p:blipFill>
          <a:blip r:embed="rId2"/>
          <a:stretch>
            <a:fillRect/>
          </a:stretch>
        </p:blipFill>
        <p:spPr>
          <a:xfrm>
            <a:off x="7765366" y="5368181"/>
            <a:ext cx="1378634" cy="1435432"/>
          </a:xfrm>
          <a:prstGeom prst="rect">
            <a:avLst/>
          </a:prstGeom>
          <a:ln>
            <a:noFill/>
          </a:ln>
          <a:effectLst>
            <a:softEdge rad="112500"/>
          </a:effectLst>
        </p:spPr>
      </p:pic>
    </p:spTree>
    <p:extLst>
      <p:ext uri="{BB962C8B-B14F-4D97-AF65-F5344CB8AC3E}">
        <p14:creationId xmlns:p14="http://schemas.microsoft.com/office/powerpoint/2010/main" val="160362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10A655-9314-482F-BD40-86074792498E}"/>
              </a:ext>
            </a:extLst>
          </p:cNvPr>
          <p:cNvSpPr txBox="1">
            <a:spLocks/>
          </p:cNvSpPr>
          <p:nvPr/>
        </p:nvSpPr>
        <p:spPr>
          <a:xfrm>
            <a:off x="457200" y="1893277"/>
            <a:ext cx="8229600" cy="3466514"/>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571500" indent="-457200">
              <a:buFont typeface="+mj-lt"/>
              <a:buAutoNum type="arabicPeriod"/>
            </a:pPr>
            <a:r>
              <a:rPr lang="en-US" dirty="0"/>
              <a:t>What Is a Decision Tree</a:t>
            </a:r>
            <a:r>
              <a:rPr lang="en-US" dirty="0">
                <a:latin typeface="Times New Roman"/>
                <a:cs typeface="Times New Roman"/>
              </a:rPr>
              <a:t>.</a:t>
            </a:r>
          </a:p>
          <a:p>
            <a:pPr marL="571500" indent="-457200">
              <a:buFont typeface="+mj-lt"/>
              <a:buAutoNum type="arabicPeriod"/>
            </a:pPr>
            <a:r>
              <a:rPr lang="en-US" dirty="0"/>
              <a:t>How Do Decision Trees Work.</a:t>
            </a:r>
          </a:p>
          <a:p>
            <a:pPr marL="571500" indent="-457200">
              <a:buFont typeface="+mj-lt"/>
              <a:buAutoNum type="arabicPeriod"/>
            </a:pPr>
            <a:r>
              <a:rPr lang="en-US" dirty="0"/>
              <a:t>What is the Random Forest algorithm?</a:t>
            </a:r>
          </a:p>
          <a:p>
            <a:pPr marL="571500" indent="-457200">
              <a:buFont typeface="+mj-lt"/>
              <a:buAutoNum type="arabicPeriod"/>
            </a:pPr>
            <a:r>
              <a:rPr lang="en-US" dirty="0"/>
              <a:t>How does it work?</a:t>
            </a:r>
          </a:p>
          <a:p>
            <a:pPr marL="571500" indent="-457200">
              <a:buFont typeface="+mj-lt"/>
              <a:buAutoNum type="arabicPeriod"/>
            </a:pPr>
            <a:r>
              <a:rPr lang="en-US" dirty="0"/>
              <a:t>What is the difference between Bagging and Random Forest?</a:t>
            </a:r>
          </a:p>
          <a:p>
            <a:pPr marL="114300" indent="0">
              <a:buFont typeface="Arial" pitchFamily="34" charset="0"/>
              <a:buNone/>
            </a:pPr>
            <a:endParaRPr lang="en-US" b="1" dirty="0"/>
          </a:p>
          <a:p>
            <a:pPr marL="571500" indent="-457200">
              <a:buFont typeface="+mj-lt"/>
              <a:buAutoNum type="arabicPeriod"/>
            </a:pPr>
            <a:endParaRPr lang="en-US" dirty="0">
              <a:latin typeface="Times New Roman"/>
              <a:cs typeface="Times New Roman"/>
            </a:endParaRPr>
          </a:p>
        </p:txBody>
      </p:sp>
      <p:sp>
        <p:nvSpPr>
          <p:cNvPr id="3" name="Title 1">
            <a:extLst>
              <a:ext uri="{FF2B5EF4-FFF2-40B4-BE49-F238E27FC236}">
                <a16:creationId xmlns:a16="http://schemas.microsoft.com/office/drawing/2014/main" id="{EB07D7D6-4DE3-49E9-BCDD-E33B862772C4}"/>
              </a:ext>
            </a:extLst>
          </p:cNvPr>
          <p:cNvSpPr txBox="1">
            <a:spLocks/>
          </p:cNvSpPr>
          <p:nvPr/>
        </p:nvSpPr>
        <p:spPr>
          <a:xfrm>
            <a:off x="426128" y="408372"/>
            <a:ext cx="8260672" cy="1039427"/>
          </a:xfrm>
          <a:prstGeom prst="rect">
            <a:avLst/>
          </a:prstGeom>
        </p:spPr>
        <p:txBody>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dirty="0"/>
              <a:t>Could you answer the following questions please?</a:t>
            </a:r>
          </a:p>
        </p:txBody>
      </p:sp>
      <p:pic>
        <p:nvPicPr>
          <p:cNvPr id="4" name="Picture 3">
            <a:extLst>
              <a:ext uri="{FF2B5EF4-FFF2-40B4-BE49-F238E27FC236}">
                <a16:creationId xmlns:a16="http://schemas.microsoft.com/office/drawing/2014/main" id="{6802EA97-D469-4BDD-8300-D9EBC68FB401}"/>
              </a:ext>
            </a:extLst>
          </p:cNvPr>
          <p:cNvPicPr>
            <a:picLocks noChangeAspect="1"/>
          </p:cNvPicPr>
          <p:nvPr/>
        </p:nvPicPr>
        <p:blipFill>
          <a:blip r:embed="rId2"/>
          <a:stretch>
            <a:fillRect/>
          </a:stretch>
        </p:blipFill>
        <p:spPr>
          <a:xfrm>
            <a:off x="6654018" y="4211047"/>
            <a:ext cx="2489982" cy="2592566"/>
          </a:xfrm>
          <a:prstGeom prst="rect">
            <a:avLst/>
          </a:prstGeom>
          <a:ln>
            <a:noFill/>
          </a:ln>
          <a:effectLst>
            <a:softEdge rad="112500"/>
          </a:effectLst>
        </p:spPr>
      </p:pic>
    </p:spTree>
    <p:extLst>
      <p:ext uri="{BB962C8B-B14F-4D97-AF65-F5344CB8AC3E}">
        <p14:creationId xmlns:p14="http://schemas.microsoft.com/office/powerpoint/2010/main" val="310457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F0589-F4BA-44E9-97C7-565AD8DDB260}"/>
              </a:ext>
            </a:extLst>
          </p:cNvPr>
          <p:cNvSpPr/>
          <p:nvPr/>
        </p:nvSpPr>
        <p:spPr>
          <a:xfrm>
            <a:off x="1244990" y="2120094"/>
            <a:ext cx="6520376" cy="3416320"/>
          </a:xfrm>
          <a:prstGeom prst="rect">
            <a:avLst/>
          </a:prstGeom>
        </p:spPr>
        <p:txBody>
          <a:bodyPr wrap="square">
            <a:spAutoFit/>
          </a:bodyPr>
          <a:lstStyle/>
          <a:p>
            <a:r>
              <a:rPr lang="en-US" sz="2200" dirty="0"/>
              <a:t>is a field of computer science that gives computer systems the ability to "learn“ with data.</a:t>
            </a:r>
          </a:p>
          <a:p>
            <a:endParaRPr lang="en-US" sz="2200" dirty="0"/>
          </a:p>
          <a:p>
            <a:r>
              <a:rPr lang="en-US" sz="2200" dirty="0"/>
              <a:t>The name comes from 1959, by Arthur Samuel.</a:t>
            </a:r>
          </a:p>
          <a:p>
            <a:endParaRPr lang="en-US" sz="2200" dirty="0">
              <a:solidFill>
                <a:srgbClr val="222222"/>
              </a:solidFill>
              <a:latin typeface="Arial" panose="020B0604020202020204" pitchFamily="34" charset="0"/>
            </a:endParaRPr>
          </a:p>
          <a:p>
            <a:r>
              <a:rPr lang="en-US" sz="2200" dirty="0"/>
              <a:t>There are a lot of machine learning algorithms, today we discuss decision tree and random forest</a:t>
            </a:r>
          </a:p>
          <a:p>
            <a:endParaRPr lang="en-US" dirty="0"/>
          </a:p>
        </p:txBody>
      </p:sp>
      <p:pic>
        <p:nvPicPr>
          <p:cNvPr id="3" name="Picture 2">
            <a:extLst>
              <a:ext uri="{FF2B5EF4-FFF2-40B4-BE49-F238E27FC236}">
                <a16:creationId xmlns:a16="http://schemas.microsoft.com/office/drawing/2014/main" id="{21BFEBF5-1049-4FF3-921D-BF6FEE91AE67}"/>
              </a:ext>
            </a:extLst>
          </p:cNvPr>
          <p:cNvPicPr>
            <a:picLocks noChangeAspect="1"/>
          </p:cNvPicPr>
          <p:nvPr/>
        </p:nvPicPr>
        <p:blipFill>
          <a:blip r:embed="rId2"/>
          <a:stretch>
            <a:fillRect/>
          </a:stretch>
        </p:blipFill>
        <p:spPr>
          <a:xfrm>
            <a:off x="7765366" y="5422568"/>
            <a:ext cx="1378634" cy="1435432"/>
          </a:xfrm>
          <a:prstGeom prst="rect">
            <a:avLst/>
          </a:prstGeom>
          <a:ln>
            <a:noFill/>
          </a:ln>
          <a:effectLst>
            <a:softEdge rad="112500"/>
          </a:effectLst>
        </p:spPr>
      </p:pic>
      <p:sp>
        <p:nvSpPr>
          <p:cNvPr id="5" name="Title 1">
            <a:extLst>
              <a:ext uri="{FF2B5EF4-FFF2-40B4-BE49-F238E27FC236}">
                <a16:creationId xmlns:a16="http://schemas.microsoft.com/office/drawing/2014/main" id="{A1C9232F-CCA7-4EA3-9473-D232CC509AB7}"/>
              </a:ext>
            </a:extLst>
          </p:cNvPr>
          <p:cNvSpPr txBox="1">
            <a:spLocks/>
          </p:cNvSpPr>
          <p:nvPr/>
        </p:nvSpPr>
        <p:spPr>
          <a:xfrm>
            <a:off x="0" y="649986"/>
            <a:ext cx="7357403" cy="1039427"/>
          </a:xfrm>
          <a:prstGeom prst="rect">
            <a:avLst/>
          </a:prstGeom>
        </p:spPr>
        <p:txBody>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dirty="0"/>
              <a:t>Machine learning</a:t>
            </a:r>
          </a:p>
        </p:txBody>
      </p:sp>
    </p:spTree>
    <p:extLst>
      <p:ext uri="{BB962C8B-B14F-4D97-AF65-F5344CB8AC3E}">
        <p14:creationId xmlns:p14="http://schemas.microsoft.com/office/powerpoint/2010/main" val="371123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457200" y="1752601"/>
            <a:ext cx="8229600" cy="3466514"/>
          </a:xfrm>
        </p:spPr>
        <p:txBody>
          <a:bodyPr/>
          <a:lstStyle/>
          <a:p>
            <a:pPr marL="571500" indent="-457200">
              <a:buFont typeface="+mj-lt"/>
              <a:buAutoNum type="arabicPeriod"/>
            </a:pPr>
            <a:r>
              <a:rPr lang="en-US" dirty="0"/>
              <a:t>What Is a Decision Tree</a:t>
            </a:r>
            <a:r>
              <a:rPr lang="en-US" dirty="0">
                <a:latin typeface="Times New Roman"/>
                <a:cs typeface="Times New Roman"/>
              </a:rPr>
              <a:t>.</a:t>
            </a:r>
          </a:p>
          <a:p>
            <a:pPr marL="571500" indent="-457200">
              <a:buFont typeface="+mj-lt"/>
              <a:buAutoNum type="arabicPeriod"/>
            </a:pPr>
            <a:r>
              <a:rPr lang="en-US" dirty="0"/>
              <a:t>How Do Decision Trees Work.</a:t>
            </a:r>
          </a:p>
          <a:p>
            <a:pPr marL="571500" indent="-457200">
              <a:buFont typeface="+mj-lt"/>
              <a:buAutoNum type="arabicPeriod"/>
            </a:pPr>
            <a:r>
              <a:rPr lang="en-US" dirty="0"/>
              <a:t>What is the Random Forest algorithm?</a:t>
            </a:r>
          </a:p>
          <a:p>
            <a:pPr marL="571500" indent="-457200">
              <a:buFont typeface="+mj-lt"/>
              <a:buAutoNum type="arabicPeriod"/>
            </a:pPr>
            <a:r>
              <a:rPr lang="en-US" dirty="0"/>
              <a:t>How does it work?</a:t>
            </a:r>
          </a:p>
          <a:p>
            <a:pPr marL="571500" indent="-457200">
              <a:buFont typeface="+mj-lt"/>
              <a:buAutoNum type="arabicPeriod"/>
            </a:pPr>
            <a:r>
              <a:rPr lang="en-US" dirty="0"/>
              <a:t>What is the difference between Bagging and Random Forest?</a:t>
            </a:r>
          </a:p>
          <a:p>
            <a:pPr marL="114300" indent="0">
              <a:buNone/>
            </a:pPr>
            <a:endParaRPr lang="en-US" b="1" dirty="0"/>
          </a:p>
          <a:p>
            <a:pPr marL="571500" indent="-457200">
              <a:buFont typeface="+mj-lt"/>
              <a:buAutoNum type="arabicPeriod"/>
            </a:pPr>
            <a:endParaRPr lang="en-US" dirty="0">
              <a:latin typeface="Times New Roman"/>
              <a:cs typeface="Times New Roman"/>
            </a:endParaRPr>
          </a:p>
        </p:txBody>
      </p:sp>
      <p:pic>
        <p:nvPicPr>
          <p:cNvPr id="4" name="Picture 3">
            <a:extLst>
              <a:ext uri="{FF2B5EF4-FFF2-40B4-BE49-F238E27FC236}">
                <a16:creationId xmlns:a16="http://schemas.microsoft.com/office/drawing/2014/main" id="{0FD38CD4-44BD-4D3F-A468-91C391CFAF55}"/>
              </a:ext>
            </a:extLst>
          </p:cNvPr>
          <p:cNvPicPr>
            <a:picLocks noChangeAspect="1"/>
          </p:cNvPicPr>
          <p:nvPr/>
        </p:nvPicPr>
        <p:blipFill>
          <a:blip r:embed="rId2"/>
          <a:stretch>
            <a:fillRect/>
          </a:stretch>
        </p:blipFill>
        <p:spPr>
          <a:xfrm>
            <a:off x="7765366" y="5422568"/>
            <a:ext cx="1378634" cy="1435432"/>
          </a:xfrm>
          <a:prstGeom prst="rect">
            <a:avLst/>
          </a:prstGeom>
          <a:ln>
            <a:noFill/>
          </a:ln>
          <a:effectLst>
            <a:softEdge rad="112500"/>
          </a:effectLst>
        </p:spPr>
      </p:pic>
    </p:spTree>
    <p:extLst>
      <p:ext uri="{BB962C8B-B14F-4D97-AF65-F5344CB8AC3E}">
        <p14:creationId xmlns:p14="http://schemas.microsoft.com/office/powerpoint/2010/main" val="3362724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sp>
        <p:nvSpPr>
          <p:cNvPr id="3" name="Content Placeholder 2"/>
          <p:cNvSpPr>
            <a:spLocks noGrp="1"/>
          </p:cNvSpPr>
          <p:nvPr>
            <p:ph idx="1"/>
          </p:nvPr>
        </p:nvSpPr>
        <p:spPr/>
        <p:txBody>
          <a:bodyPr>
            <a:normAutofit/>
          </a:bodyPr>
          <a:lstStyle/>
          <a:p>
            <a:pPr>
              <a:lnSpc>
                <a:spcPct val="150000"/>
              </a:lnSpc>
              <a:buFont typeface="Wingdings" charset="2"/>
              <a:buChar char="Ø"/>
            </a:pPr>
            <a:r>
              <a:rPr lang="en-US" dirty="0"/>
              <a:t>A decision tree partitions the data into subsets.</a:t>
            </a:r>
          </a:p>
          <a:p>
            <a:pPr>
              <a:lnSpc>
                <a:spcPct val="150000"/>
              </a:lnSpc>
              <a:buFont typeface="Wingdings" charset="2"/>
              <a:buChar char="Ø"/>
            </a:pPr>
            <a:r>
              <a:rPr lang="en-US" dirty="0"/>
              <a:t>The goal of a decision tree is to encapsulate the training data in the smallest possible tree.</a:t>
            </a:r>
          </a:p>
          <a:p>
            <a:pPr>
              <a:lnSpc>
                <a:spcPct val="150000"/>
              </a:lnSpc>
              <a:buFont typeface="Wingdings" charset="2"/>
              <a:buChar char="Ø"/>
            </a:pPr>
            <a:r>
              <a:rPr lang="en-US" dirty="0"/>
              <a:t>There are several steps involved in the building of a decision tree: </a:t>
            </a:r>
            <a:r>
              <a:rPr lang="en-US" b="1" dirty="0"/>
              <a:t>Splitting, Pruning, Tree Selection.</a:t>
            </a:r>
            <a:r>
              <a:rPr lang="en-US" dirty="0"/>
              <a:t> </a:t>
            </a:r>
          </a:p>
          <a:p>
            <a:pPr marL="114300" indent="0">
              <a:buNone/>
            </a:pPr>
            <a:endParaRPr lang="en-US" dirty="0">
              <a:latin typeface="Times New Roman"/>
              <a:cs typeface="Times New Roman"/>
            </a:endParaRPr>
          </a:p>
          <a:p>
            <a:pPr marL="114300" indent="0">
              <a:buNone/>
            </a:pPr>
            <a:endParaRPr lang="en-US" dirty="0">
              <a:latin typeface="Times New Roman"/>
              <a:cs typeface="Times New Roman"/>
            </a:endParaRPr>
          </a:p>
        </p:txBody>
      </p:sp>
      <p:pic>
        <p:nvPicPr>
          <p:cNvPr id="4" name="Picture 3">
            <a:extLst>
              <a:ext uri="{FF2B5EF4-FFF2-40B4-BE49-F238E27FC236}">
                <a16:creationId xmlns:a16="http://schemas.microsoft.com/office/drawing/2014/main" id="{F91CB65F-EA72-4503-8423-FDD53636E425}"/>
              </a:ext>
            </a:extLst>
          </p:cNvPr>
          <p:cNvPicPr>
            <a:picLocks noChangeAspect="1"/>
          </p:cNvPicPr>
          <p:nvPr/>
        </p:nvPicPr>
        <p:blipFill>
          <a:blip r:embed="rId2"/>
          <a:stretch>
            <a:fillRect/>
          </a:stretch>
        </p:blipFill>
        <p:spPr>
          <a:xfrm>
            <a:off x="7765366" y="5422568"/>
            <a:ext cx="1378634" cy="1435432"/>
          </a:xfrm>
          <a:prstGeom prst="rect">
            <a:avLst/>
          </a:prstGeom>
          <a:ln>
            <a:noFill/>
          </a:ln>
          <a:effectLst>
            <a:softEdge rad="112500"/>
          </a:effectLst>
        </p:spPr>
      </p:pic>
      <p:sp>
        <p:nvSpPr>
          <p:cNvPr id="5" name="Rectangle 4">
            <a:extLst>
              <a:ext uri="{FF2B5EF4-FFF2-40B4-BE49-F238E27FC236}">
                <a16:creationId xmlns:a16="http://schemas.microsoft.com/office/drawing/2014/main" id="{1C201D4E-A243-4C6E-B19C-085EED3A2E36}"/>
              </a:ext>
            </a:extLst>
          </p:cNvPr>
          <p:cNvSpPr/>
          <p:nvPr/>
        </p:nvSpPr>
        <p:spPr>
          <a:xfrm>
            <a:off x="858129" y="5173090"/>
            <a:ext cx="6907237" cy="646331"/>
          </a:xfrm>
          <a:prstGeom prst="rect">
            <a:avLst/>
          </a:prstGeom>
        </p:spPr>
        <p:txBody>
          <a:bodyPr wrap="square">
            <a:spAutoFit/>
          </a:bodyPr>
          <a:lstStyle/>
          <a:p>
            <a:r>
              <a:rPr lang="en-US" b="1" dirty="0">
                <a:solidFill>
                  <a:schemeClr val="tx2"/>
                </a:solidFill>
              </a:rPr>
              <a:t>A decision tree is overfitted if it gives highly accurate output on training data, but low accurate output on test data.</a:t>
            </a:r>
          </a:p>
        </p:txBody>
      </p:sp>
    </p:spTree>
    <p:extLst>
      <p:ext uri="{BB962C8B-B14F-4D97-AF65-F5344CB8AC3E}">
        <p14:creationId xmlns:p14="http://schemas.microsoft.com/office/powerpoint/2010/main" val="11031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1D9F34-37B7-4FBB-80B8-ABDC4C096951}"/>
              </a:ext>
            </a:extLst>
          </p:cNvPr>
          <p:cNvPicPr>
            <a:picLocks noChangeAspect="1"/>
          </p:cNvPicPr>
          <p:nvPr/>
        </p:nvPicPr>
        <p:blipFill>
          <a:blip r:embed="rId2"/>
          <a:stretch>
            <a:fillRect/>
          </a:stretch>
        </p:blipFill>
        <p:spPr>
          <a:xfrm>
            <a:off x="931911" y="1350939"/>
            <a:ext cx="7477125" cy="4972050"/>
          </a:xfrm>
          <a:prstGeom prst="rect">
            <a:avLst/>
          </a:prstGeom>
          <a:ln>
            <a:noFill/>
          </a:ln>
          <a:effectLst>
            <a:softEdge rad="112500"/>
          </a:effectLst>
        </p:spPr>
      </p:pic>
      <p:sp>
        <p:nvSpPr>
          <p:cNvPr id="3" name="Title 1">
            <a:extLst>
              <a:ext uri="{FF2B5EF4-FFF2-40B4-BE49-F238E27FC236}">
                <a16:creationId xmlns:a16="http://schemas.microsoft.com/office/drawing/2014/main" id="{5833AC72-0E6C-416C-BDE0-25338AF2C37C}"/>
              </a:ext>
            </a:extLst>
          </p:cNvPr>
          <p:cNvSpPr txBox="1">
            <a:spLocks/>
          </p:cNvSpPr>
          <p:nvPr/>
        </p:nvSpPr>
        <p:spPr>
          <a:xfrm>
            <a:off x="441663" y="170042"/>
            <a:ext cx="8260672" cy="1039427"/>
          </a:xfrm>
          <a:prstGeom prst="rect">
            <a:avLst/>
          </a:prstGeom>
        </p:spPr>
        <p:txBody>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dirty="0"/>
              <a:t>Decision Tree</a:t>
            </a:r>
          </a:p>
        </p:txBody>
      </p:sp>
      <p:pic>
        <p:nvPicPr>
          <p:cNvPr id="4" name="Picture 3">
            <a:extLst>
              <a:ext uri="{FF2B5EF4-FFF2-40B4-BE49-F238E27FC236}">
                <a16:creationId xmlns:a16="http://schemas.microsoft.com/office/drawing/2014/main" id="{7465EC09-19B5-4B7E-9E1F-49A6791D8D49}"/>
              </a:ext>
            </a:extLst>
          </p:cNvPr>
          <p:cNvPicPr>
            <a:picLocks noChangeAspect="1"/>
          </p:cNvPicPr>
          <p:nvPr/>
        </p:nvPicPr>
        <p:blipFill>
          <a:blip r:embed="rId3"/>
          <a:stretch>
            <a:fillRect/>
          </a:stretch>
        </p:blipFill>
        <p:spPr>
          <a:xfrm>
            <a:off x="7765366" y="5422568"/>
            <a:ext cx="1378634" cy="1435432"/>
          </a:xfrm>
          <a:prstGeom prst="rect">
            <a:avLst/>
          </a:prstGeom>
          <a:ln>
            <a:noFill/>
          </a:ln>
          <a:effectLst>
            <a:softEdge rad="112500"/>
          </a:effectLst>
        </p:spPr>
      </p:pic>
    </p:spTree>
    <p:extLst>
      <p:ext uri="{BB962C8B-B14F-4D97-AF65-F5344CB8AC3E}">
        <p14:creationId xmlns:p14="http://schemas.microsoft.com/office/powerpoint/2010/main" val="3546325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F60C14-5357-4286-850E-C62BE3053792}"/>
              </a:ext>
            </a:extLst>
          </p:cNvPr>
          <p:cNvSpPr/>
          <p:nvPr/>
        </p:nvSpPr>
        <p:spPr>
          <a:xfrm>
            <a:off x="661181" y="965280"/>
            <a:ext cx="7413674" cy="4927439"/>
          </a:xfrm>
          <a:prstGeom prst="rect">
            <a:avLst/>
          </a:prstGeom>
        </p:spPr>
        <p:txBody>
          <a:bodyPr wrap="square">
            <a:spAutoFit/>
          </a:bodyPr>
          <a:lstStyle/>
          <a:p>
            <a:endParaRPr lang="en-US" i="1" dirty="0">
              <a:solidFill>
                <a:srgbClr val="4D525A"/>
              </a:solidFill>
              <a:latin typeface="circular-book"/>
            </a:endParaRPr>
          </a:p>
          <a:p>
            <a:pPr marL="285750" indent="-285750">
              <a:lnSpc>
                <a:spcPct val="150000"/>
              </a:lnSpc>
              <a:buFont typeface="Wingdings" panose="05000000000000000000" pitchFamily="2" charset="2"/>
              <a:buChar char="Ø"/>
            </a:pPr>
            <a:r>
              <a:rPr lang="en-US" sz="2000" b="1" dirty="0"/>
              <a:t>Minimum error</a:t>
            </a:r>
            <a:r>
              <a:rPr lang="en-US" sz="2000" dirty="0"/>
              <a:t>. The tree is pruned back to the point where the cross-validated error is a minimum. Cross-validation is the process of building a tree with most of the data and then using the remaining part of the data to test the accuracy of the tree.</a:t>
            </a:r>
          </a:p>
          <a:p>
            <a:pPr marL="285750" indent="-285750">
              <a:lnSpc>
                <a:spcPct val="150000"/>
              </a:lnSpc>
              <a:buFont typeface="Wingdings" panose="05000000000000000000" pitchFamily="2" charset="2"/>
              <a:buChar char="Ø"/>
            </a:pPr>
            <a:r>
              <a:rPr lang="en-US" sz="2000" b="1" dirty="0"/>
              <a:t>Smallest tree</a:t>
            </a:r>
            <a:r>
              <a:rPr lang="en-US" sz="2000" dirty="0"/>
              <a:t>. The tree is pruned back slightly further than the minimum error. Technically the pruning creates a tree with cross-validation error within 1 standard error of the minimum error. The smaller tree is more intelligible at the cost of a small increase in error.</a:t>
            </a:r>
          </a:p>
        </p:txBody>
      </p:sp>
      <p:pic>
        <p:nvPicPr>
          <p:cNvPr id="3" name="Picture 2">
            <a:extLst>
              <a:ext uri="{FF2B5EF4-FFF2-40B4-BE49-F238E27FC236}">
                <a16:creationId xmlns:a16="http://schemas.microsoft.com/office/drawing/2014/main" id="{D433F038-17CC-41B0-8FEC-4107C2E8D562}"/>
              </a:ext>
            </a:extLst>
          </p:cNvPr>
          <p:cNvPicPr>
            <a:picLocks noChangeAspect="1"/>
          </p:cNvPicPr>
          <p:nvPr/>
        </p:nvPicPr>
        <p:blipFill>
          <a:blip r:embed="rId2"/>
          <a:stretch>
            <a:fillRect/>
          </a:stretch>
        </p:blipFill>
        <p:spPr>
          <a:xfrm>
            <a:off x="7765366" y="5422568"/>
            <a:ext cx="1378634" cy="1435432"/>
          </a:xfrm>
          <a:prstGeom prst="rect">
            <a:avLst/>
          </a:prstGeom>
          <a:ln>
            <a:noFill/>
          </a:ln>
          <a:effectLst>
            <a:softEdge rad="112500"/>
          </a:effectLst>
        </p:spPr>
      </p:pic>
      <p:sp>
        <p:nvSpPr>
          <p:cNvPr id="4" name="Title 1">
            <a:extLst>
              <a:ext uri="{FF2B5EF4-FFF2-40B4-BE49-F238E27FC236}">
                <a16:creationId xmlns:a16="http://schemas.microsoft.com/office/drawing/2014/main" id="{23DB61E4-AB0D-4CAC-8111-F23A79482C0B}"/>
              </a:ext>
            </a:extLst>
          </p:cNvPr>
          <p:cNvSpPr txBox="1">
            <a:spLocks/>
          </p:cNvSpPr>
          <p:nvPr/>
        </p:nvSpPr>
        <p:spPr>
          <a:xfrm>
            <a:off x="441663" y="170042"/>
            <a:ext cx="8260672" cy="1039427"/>
          </a:xfrm>
          <a:prstGeom prst="rect">
            <a:avLst/>
          </a:prstGeom>
        </p:spPr>
        <p:txBody>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dirty="0"/>
              <a:t>pruning strategies</a:t>
            </a:r>
            <a:endParaRPr lang="en-US" i="1" dirty="0">
              <a:solidFill>
                <a:srgbClr val="4D525A"/>
              </a:solidFill>
              <a:latin typeface="circular-book"/>
            </a:endParaRPr>
          </a:p>
          <a:p>
            <a:endParaRPr lang="en-US" dirty="0"/>
          </a:p>
        </p:txBody>
      </p:sp>
    </p:spTree>
    <p:extLst>
      <p:ext uri="{BB962C8B-B14F-4D97-AF65-F5344CB8AC3E}">
        <p14:creationId xmlns:p14="http://schemas.microsoft.com/office/powerpoint/2010/main" val="351589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F85385-00DE-4C76-8166-DB9617465FCB}"/>
              </a:ext>
            </a:extLst>
          </p:cNvPr>
          <p:cNvSpPr/>
          <p:nvPr/>
        </p:nvSpPr>
        <p:spPr>
          <a:xfrm>
            <a:off x="1252024" y="1845787"/>
            <a:ext cx="7061981" cy="3911584"/>
          </a:xfrm>
          <a:prstGeom prst="rect">
            <a:avLst/>
          </a:prstGeom>
        </p:spPr>
        <p:txBody>
          <a:bodyPr wrap="square">
            <a:spAutoFit/>
          </a:bodyPr>
          <a:lstStyle/>
          <a:p>
            <a:pPr>
              <a:lnSpc>
                <a:spcPct val="150000"/>
              </a:lnSpc>
            </a:pPr>
            <a:r>
              <a:rPr lang="en-US" sz="2100" dirty="0"/>
              <a:t>Decision trees can be used either for classification, for example, to determine the category for an observation, or for prediction, for example, to estimate the numeric value.  Using a decision tree for classification is an alternative methodology to logistic regression. Using a decision tree for prediction is an alternative method to linear regression. </a:t>
            </a:r>
            <a:endParaRPr lang="en-US" sz="2100" dirty="0">
              <a:latin typeface="Times New Roman"/>
              <a:cs typeface="Times New Roman"/>
            </a:endParaRPr>
          </a:p>
        </p:txBody>
      </p:sp>
      <p:sp>
        <p:nvSpPr>
          <p:cNvPr id="3" name="Title 1">
            <a:extLst>
              <a:ext uri="{FF2B5EF4-FFF2-40B4-BE49-F238E27FC236}">
                <a16:creationId xmlns:a16="http://schemas.microsoft.com/office/drawing/2014/main" id="{001823D8-5FC4-41E4-88BA-D1010E2947E9}"/>
              </a:ext>
            </a:extLst>
          </p:cNvPr>
          <p:cNvSpPr txBox="1">
            <a:spLocks/>
          </p:cNvSpPr>
          <p:nvPr/>
        </p:nvSpPr>
        <p:spPr>
          <a:xfrm>
            <a:off x="426128" y="408372"/>
            <a:ext cx="8260672" cy="1039427"/>
          </a:xfrm>
          <a:prstGeom prst="rect">
            <a:avLst/>
          </a:prstGeom>
        </p:spPr>
        <p:txBody>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dirty="0"/>
              <a:t>Decision Tree</a:t>
            </a:r>
          </a:p>
        </p:txBody>
      </p:sp>
      <p:pic>
        <p:nvPicPr>
          <p:cNvPr id="4" name="Picture 3">
            <a:extLst>
              <a:ext uri="{FF2B5EF4-FFF2-40B4-BE49-F238E27FC236}">
                <a16:creationId xmlns:a16="http://schemas.microsoft.com/office/drawing/2014/main" id="{50CCAAAC-7854-4696-BCDF-771798D10045}"/>
              </a:ext>
            </a:extLst>
          </p:cNvPr>
          <p:cNvPicPr>
            <a:picLocks noChangeAspect="1"/>
          </p:cNvPicPr>
          <p:nvPr/>
        </p:nvPicPr>
        <p:blipFill>
          <a:blip r:embed="rId2"/>
          <a:stretch>
            <a:fillRect/>
          </a:stretch>
        </p:blipFill>
        <p:spPr>
          <a:xfrm>
            <a:off x="7765366" y="5422568"/>
            <a:ext cx="1378634" cy="1435432"/>
          </a:xfrm>
          <a:prstGeom prst="rect">
            <a:avLst/>
          </a:prstGeom>
          <a:ln>
            <a:noFill/>
          </a:ln>
          <a:effectLst>
            <a:softEdge rad="112500"/>
          </a:effectLst>
        </p:spPr>
      </p:pic>
    </p:spTree>
    <p:extLst>
      <p:ext uri="{BB962C8B-B14F-4D97-AF65-F5344CB8AC3E}">
        <p14:creationId xmlns:p14="http://schemas.microsoft.com/office/powerpoint/2010/main" val="290975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FE5BCF-05CD-4574-85F6-E24EDD1C775B}"/>
              </a:ext>
            </a:extLst>
          </p:cNvPr>
          <p:cNvSpPr/>
          <p:nvPr/>
        </p:nvSpPr>
        <p:spPr>
          <a:xfrm>
            <a:off x="844061" y="1815186"/>
            <a:ext cx="7455878" cy="3582776"/>
          </a:xfrm>
          <a:prstGeom prst="rect">
            <a:avLst/>
          </a:prstGeom>
        </p:spPr>
        <p:txBody>
          <a:bodyPr wrap="square">
            <a:spAutoFit/>
          </a:bodyPr>
          <a:lstStyle/>
          <a:p>
            <a:pPr marL="114300" defTabSz="914400">
              <a:lnSpc>
                <a:spcPct val="150000"/>
              </a:lnSpc>
              <a:spcBef>
                <a:spcPct val="20000"/>
              </a:spcBef>
              <a:buClr>
                <a:schemeClr val="accent1"/>
              </a:buClr>
            </a:pPr>
            <a:r>
              <a:rPr lang="en-US" sz="2200" dirty="0">
                <a:solidFill>
                  <a:schemeClr val="tx2"/>
                </a:solidFill>
              </a:rPr>
              <a:t>Random forest is a tree-based algorithm which involves building several trees (decision trees), then combining their output to improve generalization ability of the model. The method of combining trees is known as an ensemble method. </a:t>
            </a:r>
            <a:r>
              <a:rPr lang="en-US" sz="2200" dirty="0" err="1">
                <a:solidFill>
                  <a:schemeClr val="tx2"/>
                </a:solidFill>
              </a:rPr>
              <a:t>Ensembling</a:t>
            </a:r>
            <a:r>
              <a:rPr lang="en-US" sz="2200" dirty="0">
                <a:solidFill>
                  <a:schemeClr val="tx2"/>
                </a:solidFill>
              </a:rPr>
              <a:t> is nothing but a combination of weak learners (individual trees) to produce a strong learner.</a:t>
            </a:r>
          </a:p>
        </p:txBody>
      </p:sp>
      <p:sp>
        <p:nvSpPr>
          <p:cNvPr id="4" name="Title 1">
            <a:extLst>
              <a:ext uri="{FF2B5EF4-FFF2-40B4-BE49-F238E27FC236}">
                <a16:creationId xmlns:a16="http://schemas.microsoft.com/office/drawing/2014/main" id="{F4993477-C31E-4FD1-BACD-F4BF129D49A0}"/>
              </a:ext>
            </a:extLst>
          </p:cNvPr>
          <p:cNvSpPr txBox="1">
            <a:spLocks/>
          </p:cNvSpPr>
          <p:nvPr/>
        </p:nvSpPr>
        <p:spPr>
          <a:xfrm>
            <a:off x="426128" y="408372"/>
            <a:ext cx="8260672" cy="1039427"/>
          </a:xfrm>
          <a:prstGeom prst="rect">
            <a:avLst/>
          </a:prstGeom>
        </p:spPr>
        <p:txBody>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dirty="0"/>
              <a:t>Random forest</a:t>
            </a:r>
          </a:p>
        </p:txBody>
      </p:sp>
      <p:pic>
        <p:nvPicPr>
          <p:cNvPr id="5" name="Picture 4">
            <a:extLst>
              <a:ext uri="{FF2B5EF4-FFF2-40B4-BE49-F238E27FC236}">
                <a16:creationId xmlns:a16="http://schemas.microsoft.com/office/drawing/2014/main" id="{0BF4E5F8-F837-4ACE-8592-8ACE73CCE6D5}"/>
              </a:ext>
            </a:extLst>
          </p:cNvPr>
          <p:cNvPicPr>
            <a:picLocks noChangeAspect="1"/>
          </p:cNvPicPr>
          <p:nvPr/>
        </p:nvPicPr>
        <p:blipFill>
          <a:blip r:embed="rId2"/>
          <a:stretch>
            <a:fillRect/>
          </a:stretch>
        </p:blipFill>
        <p:spPr>
          <a:xfrm>
            <a:off x="7765366" y="5368181"/>
            <a:ext cx="1378634" cy="1435432"/>
          </a:xfrm>
          <a:prstGeom prst="rect">
            <a:avLst/>
          </a:prstGeom>
          <a:ln>
            <a:noFill/>
          </a:ln>
          <a:effectLst>
            <a:softEdge rad="112500"/>
          </a:effectLst>
        </p:spPr>
      </p:pic>
    </p:spTree>
    <p:extLst>
      <p:ext uri="{BB962C8B-B14F-4D97-AF65-F5344CB8AC3E}">
        <p14:creationId xmlns:p14="http://schemas.microsoft.com/office/powerpoint/2010/main" val="39264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C0D9F0-0BAD-4332-B1F4-664D49909DF4}"/>
              </a:ext>
            </a:extLst>
          </p:cNvPr>
          <p:cNvPicPr>
            <a:picLocks noChangeAspect="1"/>
          </p:cNvPicPr>
          <p:nvPr/>
        </p:nvPicPr>
        <p:blipFill>
          <a:blip r:embed="rId2"/>
          <a:stretch>
            <a:fillRect/>
          </a:stretch>
        </p:blipFill>
        <p:spPr>
          <a:xfrm>
            <a:off x="7765366" y="5368181"/>
            <a:ext cx="1378634" cy="1435432"/>
          </a:xfrm>
          <a:prstGeom prst="rect">
            <a:avLst/>
          </a:prstGeom>
          <a:ln>
            <a:noFill/>
          </a:ln>
          <a:effectLst>
            <a:softEdge rad="112500"/>
          </a:effectLst>
        </p:spPr>
      </p:pic>
      <p:sp>
        <p:nvSpPr>
          <p:cNvPr id="7" name="Title 1">
            <a:extLst>
              <a:ext uri="{FF2B5EF4-FFF2-40B4-BE49-F238E27FC236}">
                <a16:creationId xmlns:a16="http://schemas.microsoft.com/office/drawing/2014/main" id="{67E17DA1-0462-40AC-A7D0-551D330B1B62}"/>
              </a:ext>
            </a:extLst>
          </p:cNvPr>
          <p:cNvSpPr txBox="1">
            <a:spLocks/>
          </p:cNvSpPr>
          <p:nvPr/>
        </p:nvSpPr>
        <p:spPr>
          <a:xfrm>
            <a:off x="426128" y="408372"/>
            <a:ext cx="8260672" cy="1039427"/>
          </a:xfrm>
          <a:prstGeom prst="rect">
            <a:avLst/>
          </a:prstGeom>
        </p:spPr>
        <p:txBody>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dirty="0"/>
              <a:t>How does Random forest work?</a:t>
            </a:r>
          </a:p>
        </p:txBody>
      </p:sp>
      <p:sp>
        <p:nvSpPr>
          <p:cNvPr id="8" name="Rectangle 7">
            <a:extLst>
              <a:ext uri="{FF2B5EF4-FFF2-40B4-BE49-F238E27FC236}">
                <a16:creationId xmlns:a16="http://schemas.microsoft.com/office/drawing/2014/main" id="{DB981E84-D585-42AC-9732-F92195EC8D01}"/>
              </a:ext>
            </a:extLst>
          </p:cNvPr>
          <p:cNvSpPr/>
          <p:nvPr/>
        </p:nvSpPr>
        <p:spPr>
          <a:xfrm>
            <a:off x="1030458" y="1720172"/>
            <a:ext cx="7083083" cy="3816429"/>
          </a:xfrm>
          <a:prstGeom prst="rect">
            <a:avLst/>
          </a:prstGeom>
        </p:spPr>
        <p:txBody>
          <a:bodyPr wrap="square">
            <a:spAutoFit/>
          </a:bodyPr>
          <a:lstStyle/>
          <a:p>
            <a:pPr marL="342900" indent="-342900">
              <a:buFont typeface="Wingdings" panose="05000000000000000000" pitchFamily="2" charset="2"/>
              <a:buChar char="Ø"/>
            </a:pPr>
            <a:r>
              <a:rPr lang="en-US" sz="2200" dirty="0">
                <a:solidFill>
                  <a:schemeClr val="tx2"/>
                </a:solidFill>
              </a:rPr>
              <a:t>uses the Bagging (Bootstrap Aggregating) algorithm to create random samples.</a:t>
            </a:r>
          </a:p>
          <a:p>
            <a:pPr marL="342900" indent="-342900">
              <a:buFont typeface="Wingdings" panose="05000000000000000000" pitchFamily="2" charset="2"/>
              <a:buChar char="Ø"/>
            </a:pPr>
            <a:r>
              <a:rPr lang="en-US" sz="2200" dirty="0">
                <a:solidFill>
                  <a:schemeClr val="tx2"/>
                </a:solidFill>
              </a:rPr>
              <a:t>About 1/3 of the rows from initial data are left out, known as Out of Bag(OOB) samples.</a:t>
            </a:r>
          </a:p>
          <a:p>
            <a:pPr marL="342900" indent="-342900">
              <a:buFont typeface="Wingdings" panose="05000000000000000000" pitchFamily="2" charset="2"/>
              <a:buChar char="Ø"/>
            </a:pPr>
            <a:r>
              <a:rPr lang="en-US" sz="2200" dirty="0">
                <a:solidFill>
                  <a:schemeClr val="tx2"/>
                </a:solidFill>
              </a:rPr>
              <a:t>OOB sample is used to determine unbiased estimate of the error.</a:t>
            </a:r>
          </a:p>
          <a:p>
            <a:pPr marL="342900" indent="-342900">
              <a:buFont typeface="Wingdings" panose="05000000000000000000" pitchFamily="2" charset="2"/>
              <a:buChar char="Ø"/>
            </a:pPr>
            <a:r>
              <a:rPr lang="en-US" sz="2200" dirty="0">
                <a:solidFill>
                  <a:schemeClr val="tx2"/>
                </a:solidFill>
              </a:rPr>
              <a:t>Unlike a tree, no pruning takes place in random forest; i.e., each tree is grown fully. In decision trees, pruning is a method to avoid overfitting. Pruning means selecting a subtree that leads to the lowest test error rate. </a:t>
            </a:r>
          </a:p>
        </p:txBody>
      </p:sp>
    </p:spTree>
    <p:extLst>
      <p:ext uri="{BB962C8B-B14F-4D97-AF65-F5344CB8AC3E}">
        <p14:creationId xmlns:p14="http://schemas.microsoft.com/office/powerpoint/2010/main" val="1494703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1689</TotalTime>
  <Words>513</Words>
  <Application>Microsoft Office PowerPoint</Application>
  <PresentationFormat>On-screen Show (4:3)</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 Antiqua</vt:lpstr>
      <vt:lpstr>Century Gothic</vt:lpstr>
      <vt:lpstr>circular-book</vt:lpstr>
      <vt:lpstr>Times New Roman</vt:lpstr>
      <vt:lpstr>Wingdings</vt:lpstr>
      <vt:lpstr>Apothecary</vt:lpstr>
      <vt:lpstr>R-ladies Tbilisi meet-up</vt:lpstr>
      <vt:lpstr>PowerPoint Presentation</vt:lpstr>
      <vt:lpstr>Objectives</vt:lpstr>
      <vt:lpstr>Decision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ICRAF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FAITH MUSILI</dc:creator>
  <cp:lastModifiedBy>Nina</cp:lastModifiedBy>
  <cp:revision>50</cp:revision>
  <dcterms:created xsi:type="dcterms:W3CDTF">2016-08-26T07:32:35Z</dcterms:created>
  <dcterms:modified xsi:type="dcterms:W3CDTF">2018-04-04T14:21:09Z</dcterms:modified>
</cp:coreProperties>
</file>