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52697B-9CEB-4FF1-9394-6064034CC70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C5A40FB-26E2-4589-BFB9-8FD71D6B52EC}">
      <dgm:prSet/>
      <dgm:spPr/>
      <dgm:t>
        <a:bodyPr/>
        <a:lstStyle/>
        <a:p>
          <a:r>
            <a:rPr lang="en-US" dirty="0"/>
            <a:t>dplyr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</a:t>
          </a:r>
          <a:r>
            <a:rPr lang="ka-GE" dirty="0"/>
            <a:t>მონაცემების მანიპულაციისთვის (დაფილტვრა; ახალი ცვლადის შექმნა; </a:t>
          </a:r>
          <a:endParaRPr lang="en-US" dirty="0"/>
        </a:p>
      </dgm:t>
    </dgm:pt>
    <dgm:pt modelId="{DF396C7C-2283-422D-B775-E55A78110359}" type="parTrans" cxnId="{B0BFCE98-1514-4E80-B3A9-9B01BF9E74E1}">
      <dgm:prSet/>
      <dgm:spPr/>
      <dgm:t>
        <a:bodyPr/>
        <a:lstStyle/>
        <a:p>
          <a:endParaRPr lang="en-US"/>
        </a:p>
      </dgm:t>
    </dgm:pt>
    <dgm:pt modelId="{24ADB504-A622-4687-8896-89DE21EBB488}" type="sibTrans" cxnId="{B0BFCE98-1514-4E80-B3A9-9B01BF9E74E1}">
      <dgm:prSet/>
      <dgm:spPr/>
      <dgm:t>
        <a:bodyPr/>
        <a:lstStyle/>
        <a:p>
          <a:endParaRPr lang="en-US"/>
        </a:p>
      </dgm:t>
    </dgm:pt>
    <dgm:pt modelId="{35280877-CDE2-40E9-98D4-60EB17D574AD}">
      <dgm:prSet/>
      <dgm:spPr/>
      <dgm:t>
        <a:bodyPr/>
        <a:lstStyle/>
        <a:p>
          <a:r>
            <a:rPr lang="en-US"/>
            <a:t>ggplot2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</a:t>
          </a:r>
          <a:r>
            <a:rPr lang="ka-GE"/>
            <a:t>მონაცემთა ვიზუალიზაციისთვის</a:t>
          </a:r>
          <a:endParaRPr lang="en-US"/>
        </a:p>
      </dgm:t>
    </dgm:pt>
    <dgm:pt modelId="{CF85248A-2FD9-4D48-9A87-AE623554CB2D}" type="parTrans" cxnId="{739F9512-BFF8-432C-8CDB-3C5EED0949D6}">
      <dgm:prSet/>
      <dgm:spPr/>
      <dgm:t>
        <a:bodyPr/>
        <a:lstStyle/>
        <a:p>
          <a:endParaRPr lang="en-US"/>
        </a:p>
      </dgm:t>
    </dgm:pt>
    <dgm:pt modelId="{6B9B9F8B-1607-4443-A312-2387B41E5144}" type="sibTrans" cxnId="{739F9512-BFF8-432C-8CDB-3C5EED0949D6}">
      <dgm:prSet/>
      <dgm:spPr/>
      <dgm:t>
        <a:bodyPr/>
        <a:lstStyle/>
        <a:p>
          <a:endParaRPr lang="en-US"/>
        </a:p>
      </dgm:t>
    </dgm:pt>
    <dgm:pt modelId="{96C07CE9-3C5D-4A2E-8434-02007AA6DC01}">
      <dgm:prSet/>
      <dgm:spPr/>
      <dgm:t>
        <a:bodyPr/>
        <a:lstStyle/>
        <a:p>
          <a:r>
            <a:rPr lang="en-US" dirty="0"/>
            <a:t>gganimate </a:t>
          </a:r>
          <a:r>
            <a:rPr lang="ka-GE" dirty="0">
              <a:sym typeface="Wingdings" panose="05000000000000000000" pitchFamily="2" charset="2"/>
            </a:rPr>
            <a:t></a:t>
          </a:r>
          <a:r>
            <a:rPr lang="ka-GE" dirty="0"/>
            <a:t> მონაცემების ანიმაციისთვის</a:t>
          </a:r>
        </a:p>
      </dgm:t>
    </dgm:pt>
    <dgm:pt modelId="{D39B4909-D4DD-4A15-85ED-3F620DB8F04F}" type="parTrans" cxnId="{496A5AD8-7358-4AD1-9B2C-A081A0DF54CF}">
      <dgm:prSet/>
      <dgm:spPr/>
      <dgm:t>
        <a:bodyPr/>
        <a:lstStyle/>
        <a:p>
          <a:endParaRPr lang="en-US"/>
        </a:p>
      </dgm:t>
    </dgm:pt>
    <dgm:pt modelId="{0668B4A7-74BE-4AEB-8A83-DC00D9AF44C1}" type="sibTrans" cxnId="{496A5AD8-7358-4AD1-9B2C-A081A0DF54CF}">
      <dgm:prSet/>
      <dgm:spPr/>
      <dgm:t>
        <a:bodyPr/>
        <a:lstStyle/>
        <a:p>
          <a:endParaRPr lang="en-US"/>
        </a:p>
      </dgm:t>
    </dgm:pt>
    <dgm:pt modelId="{B501F0FC-C7FD-43C0-A2AB-CE82AF67DBB1}">
      <dgm:prSet/>
      <dgm:spPr/>
      <dgm:t>
        <a:bodyPr/>
        <a:lstStyle/>
        <a:p>
          <a:r>
            <a:rPr lang="en-US" dirty="0"/>
            <a:t>Install.packages(c(“dplyr“, “ggplot2”, “gganimate”) </a:t>
          </a:r>
          <a:r>
            <a:rPr lang="ka-GE" dirty="0"/>
            <a:t> </a:t>
          </a:r>
          <a:r>
            <a:rPr lang="ka-GE" dirty="0">
              <a:sym typeface="Wingdings" pitchFamily="2" charset="2"/>
            </a:rPr>
            <a:t> თუ დაინსტალირება გჭირდებათ. </a:t>
          </a:r>
          <a:endParaRPr lang="en-US" dirty="0"/>
        </a:p>
      </dgm:t>
    </dgm:pt>
    <dgm:pt modelId="{D56B7F94-2730-4BB9-90F8-4026BDB04A55}" type="parTrans" cxnId="{CC19209E-430A-4B23-9BE4-24A5ABF6F8A6}">
      <dgm:prSet/>
      <dgm:spPr/>
      <dgm:t>
        <a:bodyPr/>
        <a:lstStyle/>
        <a:p>
          <a:endParaRPr lang="en-US"/>
        </a:p>
      </dgm:t>
    </dgm:pt>
    <dgm:pt modelId="{09C76CFC-AB73-4F7B-A7BF-389825E466A3}" type="sibTrans" cxnId="{CC19209E-430A-4B23-9BE4-24A5ABF6F8A6}">
      <dgm:prSet/>
      <dgm:spPr/>
      <dgm:t>
        <a:bodyPr/>
        <a:lstStyle/>
        <a:p>
          <a:endParaRPr lang="en-US"/>
        </a:p>
      </dgm:t>
    </dgm:pt>
    <dgm:pt modelId="{1A42F01C-DF91-4EE8-8805-6C8D16A78F90}">
      <dgm:prSet/>
      <dgm:spPr/>
      <dgm:t>
        <a:bodyPr/>
        <a:lstStyle/>
        <a:p>
          <a:r>
            <a:rPr lang="ka-GE"/>
            <a:t>დაინსტალირების შემდეგ პაკეტები უნდა ჩავტვირთოთ </a:t>
          </a:r>
          <a:endParaRPr lang="en-US"/>
        </a:p>
      </dgm:t>
    </dgm:pt>
    <dgm:pt modelId="{5D1198E6-FE5D-40F1-A4F5-56350374C62D}" type="parTrans" cxnId="{42EFF984-C096-433A-B95C-3AD6EAADA14E}">
      <dgm:prSet/>
      <dgm:spPr/>
      <dgm:t>
        <a:bodyPr/>
        <a:lstStyle/>
        <a:p>
          <a:endParaRPr lang="en-US"/>
        </a:p>
      </dgm:t>
    </dgm:pt>
    <dgm:pt modelId="{F8DA5CA8-547A-461A-9DA7-B99690C81B98}" type="sibTrans" cxnId="{42EFF984-C096-433A-B95C-3AD6EAADA14E}">
      <dgm:prSet/>
      <dgm:spPr/>
      <dgm:t>
        <a:bodyPr/>
        <a:lstStyle/>
        <a:p>
          <a:endParaRPr lang="en-US"/>
        </a:p>
      </dgm:t>
    </dgm:pt>
    <dgm:pt modelId="{7654A53F-F439-4B2F-9FBD-1F60090D06A0}">
      <dgm:prSet/>
      <dgm:spPr/>
      <dgm:t>
        <a:bodyPr/>
        <a:lstStyle/>
        <a:p>
          <a:r>
            <a:rPr lang="en-US" dirty="0"/>
            <a:t>Library(dplyr)</a:t>
          </a:r>
        </a:p>
      </dgm:t>
    </dgm:pt>
    <dgm:pt modelId="{40F9A710-85EF-496F-BBDD-06CDC66BE41B}" type="parTrans" cxnId="{C36825D1-20CC-4D74-909B-349C276044A3}">
      <dgm:prSet/>
      <dgm:spPr/>
      <dgm:t>
        <a:bodyPr/>
        <a:lstStyle/>
        <a:p>
          <a:endParaRPr lang="en-US"/>
        </a:p>
      </dgm:t>
    </dgm:pt>
    <dgm:pt modelId="{5EA9CF5C-1DEF-41F6-AD79-52421FACB26F}" type="sibTrans" cxnId="{C36825D1-20CC-4D74-909B-349C276044A3}">
      <dgm:prSet/>
      <dgm:spPr/>
      <dgm:t>
        <a:bodyPr/>
        <a:lstStyle/>
        <a:p>
          <a:endParaRPr lang="en-US"/>
        </a:p>
      </dgm:t>
    </dgm:pt>
    <dgm:pt modelId="{8288CB56-6950-4765-90BA-31401F49D49D}">
      <dgm:prSet/>
      <dgm:spPr/>
      <dgm:t>
        <a:bodyPr/>
        <a:lstStyle/>
        <a:p>
          <a:r>
            <a:rPr lang="en-US"/>
            <a:t>Library(ggplot2)</a:t>
          </a:r>
        </a:p>
      </dgm:t>
    </dgm:pt>
    <dgm:pt modelId="{0889E5FC-1F20-44F0-B77B-06F9461E0266}" type="parTrans" cxnId="{7B4DF0C2-BAA3-4E61-9F23-2E52EA73DF68}">
      <dgm:prSet/>
      <dgm:spPr/>
      <dgm:t>
        <a:bodyPr/>
        <a:lstStyle/>
        <a:p>
          <a:endParaRPr lang="en-US"/>
        </a:p>
      </dgm:t>
    </dgm:pt>
    <dgm:pt modelId="{FDD3B911-B34E-45E9-8F8A-E60907C81298}" type="sibTrans" cxnId="{7B4DF0C2-BAA3-4E61-9F23-2E52EA73DF68}">
      <dgm:prSet/>
      <dgm:spPr/>
      <dgm:t>
        <a:bodyPr/>
        <a:lstStyle/>
        <a:p>
          <a:endParaRPr lang="en-US"/>
        </a:p>
      </dgm:t>
    </dgm:pt>
    <dgm:pt modelId="{CE08EF71-2D34-419D-8334-27FB758A3BE9}">
      <dgm:prSet/>
      <dgm:spPr/>
      <dgm:t>
        <a:bodyPr/>
        <a:lstStyle/>
        <a:p>
          <a:r>
            <a:rPr lang="en-US" dirty="0"/>
            <a:t>Library(gganimate) </a:t>
          </a:r>
        </a:p>
      </dgm:t>
    </dgm:pt>
    <dgm:pt modelId="{EF282667-EAF1-418F-B3ED-3E3888794082}" type="parTrans" cxnId="{7F61D28F-6C51-480C-8465-46DA81DE8A94}">
      <dgm:prSet/>
      <dgm:spPr/>
      <dgm:t>
        <a:bodyPr/>
        <a:lstStyle/>
        <a:p>
          <a:endParaRPr lang="en-US"/>
        </a:p>
      </dgm:t>
    </dgm:pt>
    <dgm:pt modelId="{32922DB8-78D7-4CEC-833E-4F1C68F56B1E}" type="sibTrans" cxnId="{7F61D28F-6C51-480C-8465-46DA81DE8A94}">
      <dgm:prSet/>
      <dgm:spPr/>
      <dgm:t>
        <a:bodyPr/>
        <a:lstStyle/>
        <a:p>
          <a:endParaRPr lang="en-US"/>
        </a:p>
      </dgm:t>
    </dgm:pt>
    <dgm:pt modelId="{FB04DD93-1FC2-4745-B810-40E24FD72B37}">
      <dgm:prSet/>
      <dgm:spPr/>
      <dgm:t>
        <a:bodyPr/>
        <a:lstStyle/>
        <a:p>
          <a:r>
            <a:rPr lang="en-US"/>
            <a:t>Library(readr)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optional; </a:t>
          </a:r>
        </a:p>
      </dgm:t>
    </dgm:pt>
    <dgm:pt modelId="{54FC6CE4-8BCE-4B54-8B36-3490C1A16B78}" type="parTrans" cxnId="{8565BAD4-0118-4945-9FC9-90DA0EBC9039}">
      <dgm:prSet/>
      <dgm:spPr/>
      <dgm:t>
        <a:bodyPr/>
        <a:lstStyle/>
        <a:p>
          <a:endParaRPr lang="en-US"/>
        </a:p>
      </dgm:t>
    </dgm:pt>
    <dgm:pt modelId="{D735BDD7-AE65-4EE2-AD89-DB034E6E6053}" type="sibTrans" cxnId="{8565BAD4-0118-4945-9FC9-90DA0EBC9039}">
      <dgm:prSet/>
      <dgm:spPr/>
      <dgm:t>
        <a:bodyPr/>
        <a:lstStyle/>
        <a:p>
          <a:endParaRPr lang="en-US"/>
        </a:p>
      </dgm:t>
    </dgm:pt>
    <dgm:pt modelId="{E0CDDEB2-C0E7-3842-83D7-F399778D7062}" type="pres">
      <dgm:prSet presAssocID="{AC52697B-9CEB-4FF1-9394-6064034CC70D}" presName="diagram" presStyleCnt="0">
        <dgm:presLayoutVars>
          <dgm:dir/>
          <dgm:resizeHandles val="exact"/>
        </dgm:presLayoutVars>
      </dgm:prSet>
      <dgm:spPr/>
    </dgm:pt>
    <dgm:pt modelId="{0A8C7818-2451-8A42-99DE-3DD054EE01D6}" type="pres">
      <dgm:prSet presAssocID="{EC5A40FB-26E2-4589-BFB9-8FD71D6B52EC}" presName="node" presStyleLbl="node1" presStyleIdx="0" presStyleCnt="9">
        <dgm:presLayoutVars>
          <dgm:bulletEnabled val="1"/>
        </dgm:presLayoutVars>
      </dgm:prSet>
      <dgm:spPr/>
    </dgm:pt>
    <dgm:pt modelId="{D9A065A8-5117-234E-8C45-5E21C168A304}" type="pres">
      <dgm:prSet presAssocID="{24ADB504-A622-4687-8896-89DE21EBB488}" presName="sibTrans" presStyleCnt="0"/>
      <dgm:spPr/>
    </dgm:pt>
    <dgm:pt modelId="{AB4C85CD-50DF-1F4B-9933-2D0B56A68D78}" type="pres">
      <dgm:prSet presAssocID="{35280877-CDE2-40E9-98D4-60EB17D574AD}" presName="node" presStyleLbl="node1" presStyleIdx="1" presStyleCnt="9">
        <dgm:presLayoutVars>
          <dgm:bulletEnabled val="1"/>
        </dgm:presLayoutVars>
      </dgm:prSet>
      <dgm:spPr/>
    </dgm:pt>
    <dgm:pt modelId="{C80FF06B-D164-B541-893D-A51F12A007D0}" type="pres">
      <dgm:prSet presAssocID="{6B9B9F8B-1607-4443-A312-2387B41E5144}" presName="sibTrans" presStyleCnt="0"/>
      <dgm:spPr/>
    </dgm:pt>
    <dgm:pt modelId="{EC407073-6D10-CE48-8B09-E4D2CA27812D}" type="pres">
      <dgm:prSet presAssocID="{96C07CE9-3C5D-4A2E-8434-02007AA6DC01}" presName="node" presStyleLbl="node1" presStyleIdx="2" presStyleCnt="9">
        <dgm:presLayoutVars>
          <dgm:bulletEnabled val="1"/>
        </dgm:presLayoutVars>
      </dgm:prSet>
      <dgm:spPr/>
    </dgm:pt>
    <dgm:pt modelId="{C650565A-11FF-B149-86B2-ADA31A69A2AA}" type="pres">
      <dgm:prSet presAssocID="{0668B4A7-74BE-4AEB-8A83-DC00D9AF44C1}" presName="sibTrans" presStyleCnt="0"/>
      <dgm:spPr/>
    </dgm:pt>
    <dgm:pt modelId="{5A97D3A3-EB68-A94C-9C52-F842815834E1}" type="pres">
      <dgm:prSet presAssocID="{B501F0FC-C7FD-43C0-A2AB-CE82AF67DBB1}" presName="node" presStyleLbl="node1" presStyleIdx="3" presStyleCnt="9">
        <dgm:presLayoutVars>
          <dgm:bulletEnabled val="1"/>
        </dgm:presLayoutVars>
      </dgm:prSet>
      <dgm:spPr/>
    </dgm:pt>
    <dgm:pt modelId="{14651FEC-1308-1943-B8C9-7D3B0E6A8081}" type="pres">
      <dgm:prSet presAssocID="{09C76CFC-AB73-4F7B-A7BF-389825E466A3}" presName="sibTrans" presStyleCnt="0"/>
      <dgm:spPr/>
    </dgm:pt>
    <dgm:pt modelId="{B8786FF2-D6E2-2F41-B94E-2BE0E77E6F83}" type="pres">
      <dgm:prSet presAssocID="{1A42F01C-DF91-4EE8-8805-6C8D16A78F90}" presName="node" presStyleLbl="node1" presStyleIdx="4" presStyleCnt="9">
        <dgm:presLayoutVars>
          <dgm:bulletEnabled val="1"/>
        </dgm:presLayoutVars>
      </dgm:prSet>
      <dgm:spPr/>
    </dgm:pt>
    <dgm:pt modelId="{B949EF09-7E60-3044-982E-00E553CD667F}" type="pres">
      <dgm:prSet presAssocID="{F8DA5CA8-547A-461A-9DA7-B99690C81B98}" presName="sibTrans" presStyleCnt="0"/>
      <dgm:spPr/>
    </dgm:pt>
    <dgm:pt modelId="{FBC16467-231D-A94D-B17F-33466B5D50F5}" type="pres">
      <dgm:prSet presAssocID="{7654A53F-F439-4B2F-9FBD-1F60090D06A0}" presName="node" presStyleLbl="node1" presStyleIdx="5" presStyleCnt="9">
        <dgm:presLayoutVars>
          <dgm:bulletEnabled val="1"/>
        </dgm:presLayoutVars>
      </dgm:prSet>
      <dgm:spPr/>
    </dgm:pt>
    <dgm:pt modelId="{46CEC0F7-3563-4D4E-B173-134F14E1CDBA}" type="pres">
      <dgm:prSet presAssocID="{5EA9CF5C-1DEF-41F6-AD79-52421FACB26F}" presName="sibTrans" presStyleCnt="0"/>
      <dgm:spPr/>
    </dgm:pt>
    <dgm:pt modelId="{D59BA7D0-DFFE-014C-B609-16F40217F354}" type="pres">
      <dgm:prSet presAssocID="{8288CB56-6950-4765-90BA-31401F49D49D}" presName="node" presStyleLbl="node1" presStyleIdx="6" presStyleCnt="9">
        <dgm:presLayoutVars>
          <dgm:bulletEnabled val="1"/>
        </dgm:presLayoutVars>
      </dgm:prSet>
      <dgm:spPr/>
    </dgm:pt>
    <dgm:pt modelId="{B88ECE0B-3CB3-A24A-B4B1-A8840A7FA92B}" type="pres">
      <dgm:prSet presAssocID="{FDD3B911-B34E-45E9-8F8A-E60907C81298}" presName="sibTrans" presStyleCnt="0"/>
      <dgm:spPr/>
    </dgm:pt>
    <dgm:pt modelId="{A50612B0-859F-0F4C-A9A8-0B7FC5B79609}" type="pres">
      <dgm:prSet presAssocID="{CE08EF71-2D34-419D-8334-27FB758A3BE9}" presName="node" presStyleLbl="node1" presStyleIdx="7" presStyleCnt="9">
        <dgm:presLayoutVars>
          <dgm:bulletEnabled val="1"/>
        </dgm:presLayoutVars>
      </dgm:prSet>
      <dgm:spPr/>
    </dgm:pt>
    <dgm:pt modelId="{5210D67A-B258-C54C-939A-087C5A5A57AD}" type="pres">
      <dgm:prSet presAssocID="{32922DB8-78D7-4CEC-833E-4F1C68F56B1E}" presName="sibTrans" presStyleCnt="0"/>
      <dgm:spPr/>
    </dgm:pt>
    <dgm:pt modelId="{F5515BFD-C72A-9747-BE8E-3120131DC53C}" type="pres">
      <dgm:prSet presAssocID="{FB04DD93-1FC2-4745-B810-40E24FD72B37}" presName="node" presStyleLbl="node1" presStyleIdx="8" presStyleCnt="9">
        <dgm:presLayoutVars>
          <dgm:bulletEnabled val="1"/>
        </dgm:presLayoutVars>
      </dgm:prSet>
      <dgm:spPr/>
    </dgm:pt>
  </dgm:ptLst>
  <dgm:cxnLst>
    <dgm:cxn modelId="{739F9512-BFF8-432C-8CDB-3C5EED0949D6}" srcId="{AC52697B-9CEB-4FF1-9394-6064034CC70D}" destId="{35280877-CDE2-40E9-98D4-60EB17D574AD}" srcOrd="1" destOrd="0" parTransId="{CF85248A-2FD9-4D48-9A87-AE623554CB2D}" sibTransId="{6B9B9F8B-1607-4443-A312-2387B41E5144}"/>
    <dgm:cxn modelId="{1D62C156-9235-194C-A567-98AD42BE6CE0}" type="presOf" srcId="{35280877-CDE2-40E9-98D4-60EB17D574AD}" destId="{AB4C85CD-50DF-1F4B-9933-2D0B56A68D78}" srcOrd="0" destOrd="0" presId="urn:microsoft.com/office/officeart/2005/8/layout/default"/>
    <dgm:cxn modelId="{57258C59-2EA5-4943-B90F-9362AE9BA289}" type="presOf" srcId="{8288CB56-6950-4765-90BA-31401F49D49D}" destId="{D59BA7D0-DFFE-014C-B609-16F40217F354}" srcOrd="0" destOrd="0" presId="urn:microsoft.com/office/officeart/2005/8/layout/default"/>
    <dgm:cxn modelId="{42EFF984-C096-433A-B95C-3AD6EAADA14E}" srcId="{AC52697B-9CEB-4FF1-9394-6064034CC70D}" destId="{1A42F01C-DF91-4EE8-8805-6C8D16A78F90}" srcOrd="4" destOrd="0" parTransId="{5D1198E6-FE5D-40F1-A4F5-56350374C62D}" sibTransId="{F8DA5CA8-547A-461A-9DA7-B99690C81B98}"/>
    <dgm:cxn modelId="{B29EC98F-D63C-AE4C-96D2-3A77562F0947}" type="presOf" srcId="{B501F0FC-C7FD-43C0-A2AB-CE82AF67DBB1}" destId="{5A97D3A3-EB68-A94C-9C52-F842815834E1}" srcOrd="0" destOrd="0" presId="urn:microsoft.com/office/officeart/2005/8/layout/default"/>
    <dgm:cxn modelId="{7F61D28F-6C51-480C-8465-46DA81DE8A94}" srcId="{AC52697B-9CEB-4FF1-9394-6064034CC70D}" destId="{CE08EF71-2D34-419D-8334-27FB758A3BE9}" srcOrd="7" destOrd="0" parTransId="{EF282667-EAF1-418F-B3ED-3E3888794082}" sibTransId="{32922DB8-78D7-4CEC-833E-4F1C68F56B1E}"/>
    <dgm:cxn modelId="{B0BFCE98-1514-4E80-B3A9-9B01BF9E74E1}" srcId="{AC52697B-9CEB-4FF1-9394-6064034CC70D}" destId="{EC5A40FB-26E2-4589-BFB9-8FD71D6B52EC}" srcOrd="0" destOrd="0" parTransId="{DF396C7C-2283-422D-B775-E55A78110359}" sibTransId="{24ADB504-A622-4687-8896-89DE21EBB488}"/>
    <dgm:cxn modelId="{27AB8599-8337-204D-91BB-0325B0C5EEA0}" type="presOf" srcId="{FB04DD93-1FC2-4745-B810-40E24FD72B37}" destId="{F5515BFD-C72A-9747-BE8E-3120131DC53C}" srcOrd="0" destOrd="0" presId="urn:microsoft.com/office/officeart/2005/8/layout/default"/>
    <dgm:cxn modelId="{CC19209E-430A-4B23-9BE4-24A5ABF6F8A6}" srcId="{AC52697B-9CEB-4FF1-9394-6064034CC70D}" destId="{B501F0FC-C7FD-43C0-A2AB-CE82AF67DBB1}" srcOrd="3" destOrd="0" parTransId="{D56B7F94-2730-4BB9-90F8-4026BDB04A55}" sibTransId="{09C76CFC-AB73-4F7B-A7BF-389825E466A3}"/>
    <dgm:cxn modelId="{BDD500A0-3FA3-3641-91F9-E3CCE86401F1}" type="presOf" srcId="{7654A53F-F439-4B2F-9FBD-1F60090D06A0}" destId="{FBC16467-231D-A94D-B17F-33466B5D50F5}" srcOrd="0" destOrd="0" presId="urn:microsoft.com/office/officeart/2005/8/layout/default"/>
    <dgm:cxn modelId="{65E185B4-B74A-5C4A-92C9-60BC0DF70BDB}" type="presOf" srcId="{CE08EF71-2D34-419D-8334-27FB758A3BE9}" destId="{A50612B0-859F-0F4C-A9A8-0B7FC5B79609}" srcOrd="0" destOrd="0" presId="urn:microsoft.com/office/officeart/2005/8/layout/default"/>
    <dgm:cxn modelId="{1444BDB9-ABCF-4244-AC04-F5C728D94C5D}" type="presOf" srcId="{EC5A40FB-26E2-4589-BFB9-8FD71D6B52EC}" destId="{0A8C7818-2451-8A42-99DE-3DD054EE01D6}" srcOrd="0" destOrd="0" presId="urn:microsoft.com/office/officeart/2005/8/layout/default"/>
    <dgm:cxn modelId="{FD8EA0BC-4B15-DE48-997E-89BC0D99F9F4}" type="presOf" srcId="{1A42F01C-DF91-4EE8-8805-6C8D16A78F90}" destId="{B8786FF2-D6E2-2F41-B94E-2BE0E77E6F83}" srcOrd="0" destOrd="0" presId="urn:microsoft.com/office/officeart/2005/8/layout/default"/>
    <dgm:cxn modelId="{7B4DF0C2-BAA3-4E61-9F23-2E52EA73DF68}" srcId="{AC52697B-9CEB-4FF1-9394-6064034CC70D}" destId="{8288CB56-6950-4765-90BA-31401F49D49D}" srcOrd="6" destOrd="0" parTransId="{0889E5FC-1F20-44F0-B77B-06F9461E0266}" sibTransId="{FDD3B911-B34E-45E9-8F8A-E60907C81298}"/>
    <dgm:cxn modelId="{C36825D1-20CC-4D74-909B-349C276044A3}" srcId="{AC52697B-9CEB-4FF1-9394-6064034CC70D}" destId="{7654A53F-F439-4B2F-9FBD-1F60090D06A0}" srcOrd="5" destOrd="0" parTransId="{40F9A710-85EF-496F-BBDD-06CDC66BE41B}" sibTransId="{5EA9CF5C-1DEF-41F6-AD79-52421FACB26F}"/>
    <dgm:cxn modelId="{8565BAD4-0118-4945-9FC9-90DA0EBC9039}" srcId="{AC52697B-9CEB-4FF1-9394-6064034CC70D}" destId="{FB04DD93-1FC2-4745-B810-40E24FD72B37}" srcOrd="8" destOrd="0" parTransId="{54FC6CE4-8BCE-4B54-8B36-3490C1A16B78}" sibTransId="{D735BDD7-AE65-4EE2-AD89-DB034E6E6053}"/>
    <dgm:cxn modelId="{496A5AD8-7358-4AD1-9B2C-A081A0DF54CF}" srcId="{AC52697B-9CEB-4FF1-9394-6064034CC70D}" destId="{96C07CE9-3C5D-4A2E-8434-02007AA6DC01}" srcOrd="2" destOrd="0" parTransId="{D39B4909-D4DD-4A15-85ED-3F620DB8F04F}" sibTransId="{0668B4A7-74BE-4AEB-8A83-DC00D9AF44C1}"/>
    <dgm:cxn modelId="{B628A9DC-ED53-6B40-9011-84950026CDF7}" type="presOf" srcId="{96C07CE9-3C5D-4A2E-8434-02007AA6DC01}" destId="{EC407073-6D10-CE48-8B09-E4D2CA27812D}" srcOrd="0" destOrd="0" presId="urn:microsoft.com/office/officeart/2005/8/layout/default"/>
    <dgm:cxn modelId="{2F7B47E4-BCB4-2642-A972-C0A3448D4F3B}" type="presOf" srcId="{AC52697B-9CEB-4FF1-9394-6064034CC70D}" destId="{E0CDDEB2-C0E7-3842-83D7-F399778D7062}" srcOrd="0" destOrd="0" presId="urn:microsoft.com/office/officeart/2005/8/layout/default"/>
    <dgm:cxn modelId="{421EF036-87FB-B840-8459-3C66DA6EB92A}" type="presParOf" srcId="{E0CDDEB2-C0E7-3842-83D7-F399778D7062}" destId="{0A8C7818-2451-8A42-99DE-3DD054EE01D6}" srcOrd="0" destOrd="0" presId="urn:microsoft.com/office/officeart/2005/8/layout/default"/>
    <dgm:cxn modelId="{D2DA62DC-1696-204A-A56C-18544BB18523}" type="presParOf" srcId="{E0CDDEB2-C0E7-3842-83D7-F399778D7062}" destId="{D9A065A8-5117-234E-8C45-5E21C168A304}" srcOrd="1" destOrd="0" presId="urn:microsoft.com/office/officeart/2005/8/layout/default"/>
    <dgm:cxn modelId="{F8621FE7-8B10-4D4A-B0A9-E68FEB94793D}" type="presParOf" srcId="{E0CDDEB2-C0E7-3842-83D7-F399778D7062}" destId="{AB4C85CD-50DF-1F4B-9933-2D0B56A68D78}" srcOrd="2" destOrd="0" presId="urn:microsoft.com/office/officeart/2005/8/layout/default"/>
    <dgm:cxn modelId="{BD78D507-CB34-7A4C-96F6-F86F979288F1}" type="presParOf" srcId="{E0CDDEB2-C0E7-3842-83D7-F399778D7062}" destId="{C80FF06B-D164-B541-893D-A51F12A007D0}" srcOrd="3" destOrd="0" presId="urn:microsoft.com/office/officeart/2005/8/layout/default"/>
    <dgm:cxn modelId="{E7C70E23-CCAC-3B41-BD36-58B844E215D8}" type="presParOf" srcId="{E0CDDEB2-C0E7-3842-83D7-F399778D7062}" destId="{EC407073-6D10-CE48-8B09-E4D2CA27812D}" srcOrd="4" destOrd="0" presId="urn:microsoft.com/office/officeart/2005/8/layout/default"/>
    <dgm:cxn modelId="{C43B799B-ECEB-5941-A87A-C1B8EE6FC736}" type="presParOf" srcId="{E0CDDEB2-C0E7-3842-83D7-F399778D7062}" destId="{C650565A-11FF-B149-86B2-ADA31A69A2AA}" srcOrd="5" destOrd="0" presId="urn:microsoft.com/office/officeart/2005/8/layout/default"/>
    <dgm:cxn modelId="{4D089108-8196-5C41-A1FF-730AA6D06FD3}" type="presParOf" srcId="{E0CDDEB2-C0E7-3842-83D7-F399778D7062}" destId="{5A97D3A3-EB68-A94C-9C52-F842815834E1}" srcOrd="6" destOrd="0" presId="urn:microsoft.com/office/officeart/2005/8/layout/default"/>
    <dgm:cxn modelId="{4985BC23-F74E-0547-8C85-C0545D236F08}" type="presParOf" srcId="{E0CDDEB2-C0E7-3842-83D7-F399778D7062}" destId="{14651FEC-1308-1943-B8C9-7D3B0E6A8081}" srcOrd="7" destOrd="0" presId="urn:microsoft.com/office/officeart/2005/8/layout/default"/>
    <dgm:cxn modelId="{99E36657-D126-7641-B333-D7E9B346FA9D}" type="presParOf" srcId="{E0CDDEB2-C0E7-3842-83D7-F399778D7062}" destId="{B8786FF2-D6E2-2F41-B94E-2BE0E77E6F83}" srcOrd="8" destOrd="0" presId="urn:microsoft.com/office/officeart/2005/8/layout/default"/>
    <dgm:cxn modelId="{A4CC0612-9819-4A4E-AC51-FD2748D80871}" type="presParOf" srcId="{E0CDDEB2-C0E7-3842-83D7-F399778D7062}" destId="{B949EF09-7E60-3044-982E-00E553CD667F}" srcOrd="9" destOrd="0" presId="urn:microsoft.com/office/officeart/2005/8/layout/default"/>
    <dgm:cxn modelId="{614F4760-02AA-2A4B-99AD-B699DBD5A598}" type="presParOf" srcId="{E0CDDEB2-C0E7-3842-83D7-F399778D7062}" destId="{FBC16467-231D-A94D-B17F-33466B5D50F5}" srcOrd="10" destOrd="0" presId="urn:microsoft.com/office/officeart/2005/8/layout/default"/>
    <dgm:cxn modelId="{546C2228-5E8B-4A4F-A354-1A05B3A50291}" type="presParOf" srcId="{E0CDDEB2-C0E7-3842-83D7-F399778D7062}" destId="{46CEC0F7-3563-4D4E-B173-134F14E1CDBA}" srcOrd="11" destOrd="0" presId="urn:microsoft.com/office/officeart/2005/8/layout/default"/>
    <dgm:cxn modelId="{2708C3DF-F7EC-8D40-A83D-C180EF708DC9}" type="presParOf" srcId="{E0CDDEB2-C0E7-3842-83D7-F399778D7062}" destId="{D59BA7D0-DFFE-014C-B609-16F40217F354}" srcOrd="12" destOrd="0" presId="urn:microsoft.com/office/officeart/2005/8/layout/default"/>
    <dgm:cxn modelId="{CD7B123C-D673-114F-89D8-BF569C0A4487}" type="presParOf" srcId="{E0CDDEB2-C0E7-3842-83D7-F399778D7062}" destId="{B88ECE0B-3CB3-A24A-B4B1-A8840A7FA92B}" srcOrd="13" destOrd="0" presId="urn:microsoft.com/office/officeart/2005/8/layout/default"/>
    <dgm:cxn modelId="{4A29E6A6-9E9E-7C43-996F-17DDB05297B2}" type="presParOf" srcId="{E0CDDEB2-C0E7-3842-83D7-F399778D7062}" destId="{A50612B0-859F-0F4C-A9A8-0B7FC5B79609}" srcOrd="14" destOrd="0" presId="urn:microsoft.com/office/officeart/2005/8/layout/default"/>
    <dgm:cxn modelId="{BC1BCE04-3D9E-4B45-AD24-B4AEB613DDD0}" type="presParOf" srcId="{E0CDDEB2-C0E7-3842-83D7-F399778D7062}" destId="{5210D67A-B258-C54C-939A-087C5A5A57AD}" srcOrd="15" destOrd="0" presId="urn:microsoft.com/office/officeart/2005/8/layout/default"/>
    <dgm:cxn modelId="{A00317FA-530A-2F41-8723-BDE05D3B69AB}" type="presParOf" srcId="{E0CDDEB2-C0E7-3842-83D7-F399778D7062}" destId="{F5515BFD-C72A-9747-BE8E-3120131DC53C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C7818-2451-8A42-99DE-3DD054EE01D6}">
      <dsp:nvSpPr>
        <dsp:cNvPr id="0" name=""/>
        <dsp:cNvSpPr/>
      </dsp:nvSpPr>
      <dsp:spPr>
        <a:xfrm>
          <a:off x="1080500" y="1518"/>
          <a:ext cx="2077313" cy="12463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dplyr </a:t>
          </a:r>
          <a:r>
            <a:rPr lang="en-US" sz="1400" kern="1200" dirty="0">
              <a:sym typeface="Wingdings" panose="05000000000000000000" pitchFamily="2" charset="2"/>
            </a:rPr>
            <a:t></a:t>
          </a:r>
          <a:r>
            <a:rPr lang="en-US" sz="1400" kern="1200" dirty="0"/>
            <a:t> </a:t>
          </a:r>
          <a:r>
            <a:rPr lang="ka-GE" sz="1400" kern="1200" dirty="0"/>
            <a:t>მონაცემების მანიპულაციისთვის (დაფილტვრა; ახალი ცვლადის შექმნა; </a:t>
          </a:r>
          <a:endParaRPr lang="en-US" sz="1400" kern="1200" dirty="0"/>
        </a:p>
      </dsp:txBody>
      <dsp:txXfrm>
        <a:off x="1080500" y="1518"/>
        <a:ext cx="2077313" cy="1246388"/>
      </dsp:txXfrm>
    </dsp:sp>
    <dsp:sp modelId="{AB4C85CD-50DF-1F4B-9933-2D0B56A68D78}">
      <dsp:nvSpPr>
        <dsp:cNvPr id="0" name=""/>
        <dsp:cNvSpPr/>
      </dsp:nvSpPr>
      <dsp:spPr>
        <a:xfrm>
          <a:off x="3365545" y="1518"/>
          <a:ext cx="2077313" cy="12463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ggplot2 </a:t>
          </a:r>
          <a:r>
            <a:rPr lang="en-US" sz="1400" kern="1200">
              <a:sym typeface="Wingdings" panose="05000000000000000000" pitchFamily="2" charset="2"/>
            </a:rPr>
            <a:t></a:t>
          </a:r>
          <a:r>
            <a:rPr lang="en-US" sz="1400" kern="1200"/>
            <a:t> </a:t>
          </a:r>
          <a:r>
            <a:rPr lang="ka-GE" sz="1400" kern="1200"/>
            <a:t>მონაცემთა ვიზუალიზაციისთვის</a:t>
          </a:r>
          <a:endParaRPr lang="en-US" sz="1400" kern="1200"/>
        </a:p>
      </dsp:txBody>
      <dsp:txXfrm>
        <a:off x="3365545" y="1518"/>
        <a:ext cx="2077313" cy="1246388"/>
      </dsp:txXfrm>
    </dsp:sp>
    <dsp:sp modelId="{EC407073-6D10-CE48-8B09-E4D2CA27812D}">
      <dsp:nvSpPr>
        <dsp:cNvPr id="0" name=""/>
        <dsp:cNvSpPr/>
      </dsp:nvSpPr>
      <dsp:spPr>
        <a:xfrm>
          <a:off x="5650590" y="1518"/>
          <a:ext cx="2077313" cy="124638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gganimate </a:t>
          </a:r>
          <a:r>
            <a:rPr lang="ka-GE" sz="1400" kern="1200" dirty="0">
              <a:sym typeface="Wingdings" panose="05000000000000000000" pitchFamily="2" charset="2"/>
            </a:rPr>
            <a:t></a:t>
          </a:r>
          <a:r>
            <a:rPr lang="ka-GE" sz="1400" kern="1200" dirty="0"/>
            <a:t> მონაცემების ანიმაციისთვის</a:t>
          </a:r>
        </a:p>
      </dsp:txBody>
      <dsp:txXfrm>
        <a:off x="5650590" y="1518"/>
        <a:ext cx="2077313" cy="1246388"/>
      </dsp:txXfrm>
    </dsp:sp>
    <dsp:sp modelId="{5A97D3A3-EB68-A94C-9C52-F842815834E1}">
      <dsp:nvSpPr>
        <dsp:cNvPr id="0" name=""/>
        <dsp:cNvSpPr/>
      </dsp:nvSpPr>
      <dsp:spPr>
        <a:xfrm>
          <a:off x="7935635" y="1518"/>
          <a:ext cx="2077313" cy="124638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Install.packages(c(“dplyr“, “ggplot2”, “gganimate”) </a:t>
          </a:r>
          <a:r>
            <a:rPr lang="ka-GE" sz="1400" kern="1200" dirty="0"/>
            <a:t> </a:t>
          </a:r>
          <a:r>
            <a:rPr lang="ka-GE" sz="1400" kern="1200" dirty="0">
              <a:sym typeface="Wingdings" pitchFamily="2" charset="2"/>
            </a:rPr>
            <a:t> თუ დაინსტალირება გჭირდებათ. </a:t>
          </a:r>
          <a:endParaRPr lang="en-US" sz="1400" kern="1200" dirty="0"/>
        </a:p>
      </dsp:txBody>
      <dsp:txXfrm>
        <a:off x="7935635" y="1518"/>
        <a:ext cx="2077313" cy="1246388"/>
      </dsp:txXfrm>
    </dsp:sp>
    <dsp:sp modelId="{B8786FF2-D6E2-2F41-B94E-2BE0E77E6F83}">
      <dsp:nvSpPr>
        <dsp:cNvPr id="0" name=""/>
        <dsp:cNvSpPr/>
      </dsp:nvSpPr>
      <dsp:spPr>
        <a:xfrm>
          <a:off x="1080500" y="1455637"/>
          <a:ext cx="2077313" cy="124638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a-GE" sz="1400" kern="1200"/>
            <a:t>დაინსტალირების შემდეგ პაკეტები უნდა ჩავტვირთოთ </a:t>
          </a:r>
          <a:endParaRPr lang="en-US" sz="1400" kern="1200"/>
        </a:p>
      </dsp:txBody>
      <dsp:txXfrm>
        <a:off x="1080500" y="1455637"/>
        <a:ext cx="2077313" cy="1246388"/>
      </dsp:txXfrm>
    </dsp:sp>
    <dsp:sp modelId="{FBC16467-231D-A94D-B17F-33466B5D50F5}">
      <dsp:nvSpPr>
        <dsp:cNvPr id="0" name=""/>
        <dsp:cNvSpPr/>
      </dsp:nvSpPr>
      <dsp:spPr>
        <a:xfrm>
          <a:off x="3365545" y="1455637"/>
          <a:ext cx="2077313" cy="12463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Library(dplyr)</a:t>
          </a:r>
        </a:p>
      </dsp:txBody>
      <dsp:txXfrm>
        <a:off x="3365545" y="1455637"/>
        <a:ext cx="2077313" cy="1246388"/>
      </dsp:txXfrm>
    </dsp:sp>
    <dsp:sp modelId="{D59BA7D0-DFFE-014C-B609-16F40217F354}">
      <dsp:nvSpPr>
        <dsp:cNvPr id="0" name=""/>
        <dsp:cNvSpPr/>
      </dsp:nvSpPr>
      <dsp:spPr>
        <a:xfrm>
          <a:off x="5650590" y="1455637"/>
          <a:ext cx="2077313" cy="12463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Library(ggplot2)</a:t>
          </a:r>
        </a:p>
      </dsp:txBody>
      <dsp:txXfrm>
        <a:off x="5650590" y="1455637"/>
        <a:ext cx="2077313" cy="1246388"/>
      </dsp:txXfrm>
    </dsp:sp>
    <dsp:sp modelId="{A50612B0-859F-0F4C-A9A8-0B7FC5B79609}">
      <dsp:nvSpPr>
        <dsp:cNvPr id="0" name=""/>
        <dsp:cNvSpPr/>
      </dsp:nvSpPr>
      <dsp:spPr>
        <a:xfrm>
          <a:off x="7935635" y="1455637"/>
          <a:ext cx="2077313" cy="124638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Library(gganimate) </a:t>
          </a:r>
        </a:p>
      </dsp:txBody>
      <dsp:txXfrm>
        <a:off x="7935635" y="1455637"/>
        <a:ext cx="2077313" cy="1246388"/>
      </dsp:txXfrm>
    </dsp:sp>
    <dsp:sp modelId="{F5515BFD-C72A-9747-BE8E-3120131DC53C}">
      <dsp:nvSpPr>
        <dsp:cNvPr id="0" name=""/>
        <dsp:cNvSpPr/>
      </dsp:nvSpPr>
      <dsp:spPr>
        <a:xfrm>
          <a:off x="4508068" y="2909757"/>
          <a:ext cx="2077313" cy="124638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Library(readr) </a:t>
          </a:r>
          <a:r>
            <a:rPr lang="en-US" sz="1400" kern="1200">
              <a:sym typeface="Wingdings" panose="05000000000000000000" pitchFamily="2" charset="2"/>
            </a:rPr>
            <a:t></a:t>
          </a:r>
          <a:r>
            <a:rPr lang="en-US" sz="1400" kern="1200"/>
            <a:t> optional; </a:t>
          </a:r>
        </a:p>
      </dsp:txBody>
      <dsp:txXfrm>
        <a:off x="4508068" y="2909757"/>
        <a:ext cx="2077313" cy="1246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CC09-D126-6C40-89F4-11EEA7F0A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C44CC-B489-564A-9A68-13E6698EF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67A0B-B006-4F4E-A333-838D92B1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69F5-0495-9C48-B681-A72CB9DDAED6}" type="datetimeFigureOut">
              <a:rPr lang="en-NL" smtClean="0"/>
              <a:t>13/12/2020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DC3C3-649B-114B-9BFD-CFDB4B20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D67C8-11A5-0841-983C-6804DB66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8CA4-6ADB-0E4E-897C-B153CBB1B9D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073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7BF3F-800E-BE47-8C8E-2981C0C3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5FFAF-59F5-1F47-B740-C74ACF7B3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3171E-4395-754E-A0B7-FB334FDF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69F5-0495-9C48-B681-A72CB9DDAED6}" type="datetimeFigureOut">
              <a:rPr lang="en-NL" smtClean="0"/>
              <a:t>13/12/2020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B5AD5-19B0-EB4B-A4D3-9AA851D9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3B079-85EF-FA40-9850-89C18B0D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8CA4-6ADB-0E4E-897C-B153CBB1B9D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340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642F4-BCB9-2549-B9B0-CAFD82D98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AFBE6-1738-E644-A69D-EF6D72974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30607-1CA1-D14D-B5BA-E7EF4621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69F5-0495-9C48-B681-A72CB9DDAED6}" type="datetimeFigureOut">
              <a:rPr lang="en-NL" smtClean="0"/>
              <a:t>13/12/2020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E10BB-B4F2-9F4D-B45D-F059ADB0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5F47B-C287-6343-95CB-D189EC21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8CA4-6ADB-0E4E-897C-B153CBB1B9D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010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2E2F-14C9-3F42-8939-73876689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C0DAC-0C72-9040-8817-7C163F96C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B087D-042B-8A48-9A8E-9BB82588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69F5-0495-9C48-B681-A72CB9DDAED6}" type="datetimeFigureOut">
              <a:rPr lang="en-NL" smtClean="0"/>
              <a:t>13/12/2020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B6CF5-C98F-C648-8349-DA1A731F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0CBD3-0D97-C747-9B86-63E0BB949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8CA4-6ADB-0E4E-897C-B153CBB1B9D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3282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1D4C-5DE4-7B48-AE1E-B72B6C61D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86D36-869C-A740-B832-5DA8B6729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24F41-A7F0-9C41-AE1E-96D594D71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69F5-0495-9C48-B681-A72CB9DDAED6}" type="datetimeFigureOut">
              <a:rPr lang="en-NL" smtClean="0"/>
              <a:t>13/12/2020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C780B-F685-2C44-B375-A9C01426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073C5-9D62-C541-9CA4-4F67F5E1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8CA4-6ADB-0E4E-897C-B153CBB1B9D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624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B814-F274-1842-A578-AABF21BB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7FA99-F3DF-A347-8969-9D820572B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D6F7C-F10D-3749-AC28-ED3C6F5B9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80FD5-BCD2-D346-A000-59A41EC4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69F5-0495-9C48-B681-A72CB9DDAED6}" type="datetimeFigureOut">
              <a:rPr lang="en-NL" smtClean="0"/>
              <a:t>13/12/2020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C4BB8-5814-F342-BD31-733ABC21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D55B4-1F7D-3944-8B7A-D305AE41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8CA4-6ADB-0E4E-897C-B153CBB1B9D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183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9A73-DF78-3944-A480-EC546E70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96210-23BC-4D46-B69C-FCDE9B3D8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D88C2-3996-9246-A79C-FAC689B17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5E82B-00D2-1743-A8DF-1EAC514D8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3FC8F4-4EFD-464C-AA44-5350A7658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836589-0860-E744-9FE6-E102A0815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69F5-0495-9C48-B681-A72CB9DDAED6}" type="datetimeFigureOut">
              <a:rPr lang="en-NL" smtClean="0"/>
              <a:t>13/12/2020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03BE32-66EE-614B-B085-0C7A2C4A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A84234-A28E-3C4D-A7B8-29EB8170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8CA4-6ADB-0E4E-897C-B153CBB1B9D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903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BBF-1E24-794D-B987-2CBF6F27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B03BA-F145-ED4F-8775-1A4D9174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69F5-0495-9C48-B681-A72CB9DDAED6}" type="datetimeFigureOut">
              <a:rPr lang="en-NL" smtClean="0"/>
              <a:t>13/12/2020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40FE5-9EB2-0947-B79F-56B501BC8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E3422-7085-124E-9C9B-8E8C20AE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8CA4-6ADB-0E4E-897C-B153CBB1B9D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3112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08CCB-1474-A845-81B0-01665079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69F5-0495-9C48-B681-A72CB9DDAED6}" type="datetimeFigureOut">
              <a:rPr lang="en-NL" smtClean="0"/>
              <a:t>13/12/2020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20144-9A6C-AF48-BE29-64AC90AB4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2D871-4955-E541-8CB2-98FB5A9D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8CA4-6ADB-0E4E-897C-B153CBB1B9D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384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C8BCD-E916-FA44-AA3A-E6E402FC0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11DD2-13A2-EA40-85C3-E0C3BA257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22915-485A-9149-BEF7-0F25D0064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F48C0-9E1D-6440-81DD-973F17DE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69F5-0495-9C48-B681-A72CB9DDAED6}" type="datetimeFigureOut">
              <a:rPr lang="en-NL" smtClean="0"/>
              <a:t>13/12/2020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336F2-CCB3-8645-809F-E29300D2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3B26C-C211-1B47-AE13-7B3CCC90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8CA4-6ADB-0E4E-897C-B153CBB1B9D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991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DD4C-D5DF-0C42-BE53-96BDC160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02259-E77F-D440-8118-9A971414E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C4909-C089-0445-B816-C86AF5C9C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E0DA8-2B32-A94A-9ACE-E5124A58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69F5-0495-9C48-B681-A72CB9DDAED6}" type="datetimeFigureOut">
              <a:rPr lang="en-NL" smtClean="0"/>
              <a:t>13/12/2020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CA688-0077-A84A-9E69-8E0F8349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32961-7EEF-3E4E-BE32-7E9EF2CE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8CA4-6ADB-0E4E-897C-B153CBB1B9D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9545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D9F4A-50DA-624D-B66F-70CD272BE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6464D-1AB8-424C-AC2F-7C07BD22F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8FC4C-001D-6342-9384-42E4E6E98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269F5-0495-9C48-B681-A72CB9DDAED6}" type="datetimeFigureOut">
              <a:rPr lang="en-NL" smtClean="0"/>
              <a:t>13/12/2020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A23AD-E075-BB48-A543-90806B9AF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3DF67-04CB-EC41-A96C-555F38D55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58CA4-6ADB-0E4E-897C-B153CBB1B9D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164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>
            <a:extLst>
              <a:ext uri="{FF2B5EF4-FFF2-40B4-BE49-F238E27FC236}">
                <a16:creationId xmlns:a16="http://schemas.microsoft.com/office/drawing/2014/main" id="{E1C70266-C188-524A-81A7-8949B98D4F35}"/>
              </a:ext>
            </a:extLst>
          </p:cNvPr>
          <p:cNvSpPr txBox="1">
            <a:spLocks/>
          </p:cNvSpPr>
          <p:nvPr/>
        </p:nvSpPr>
        <p:spPr>
          <a:xfrm>
            <a:off x="990600" y="4642583"/>
            <a:ext cx="10210800" cy="18945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br>
              <a:rPr lang="en-US" sz="1500" b="1" dirty="0"/>
            </a:br>
            <a:br>
              <a:rPr lang="en-US" sz="1500" b="1" dirty="0"/>
            </a:br>
            <a:br>
              <a:rPr lang="en-US" sz="1500" b="1" dirty="0"/>
            </a:br>
            <a:br>
              <a:rPr lang="en-US" sz="1500" b="1" dirty="0"/>
            </a:br>
            <a:br>
              <a:rPr lang="en-US" sz="1500" b="1" dirty="0"/>
            </a:br>
            <a:br>
              <a:rPr lang="en-US" sz="1500" b="1" dirty="0"/>
            </a:br>
            <a:br>
              <a:rPr lang="en-US" sz="1500" b="1" dirty="0"/>
            </a:br>
            <a:br>
              <a:rPr lang="en-US" sz="1500" b="1" dirty="0"/>
            </a:br>
            <a:br>
              <a:rPr lang="en-US" sz="1500" b="1" dirty="0"/>
            </a:br>
            <a:br>
              <a:rPr lang="en-US" sz="1500" b="1" dirty="0"/>
            </a:br>
            <a:r>
              <a:rPr lang="en-US" sz="1500" b="1" dirty="0"/>
              <a:t>                  </a:t>
            </a:r>
            <a:br>
              <a:rPr lang="en-US" sz="1500" b="1" dirty="0"/>
            </a:br>
            <a:br>
              <a:rPr lang="en-US" sz="1500" b="1" dirty="0"/>
            </a:br>
            <a:br>
              <a:rPr lang="en-US" sz="1500" b="1" dirty="0"/>
            </a:br>
            <a:br>
              <a:rPr lang="en-US" sz="1500" b="1" dirty="0"/>
            </a:br>
            <a:endParaRPr lang="en-US" sz="1500" b="1" dirty="0"/>
          </a:p>
          <a:p>
            <a:pPr>
              <a:spcAft>
                <a:spcPts val="600"/>
              </a:spcAft>
            </a:pPr>
            <a:endParaRPr lang="en-US" sz="1500" b="1" dirty="0"/>
          </a:p>
          <a:p>
            <a:pPr>
              <a:spcAft>
                <a:spcPts val="600"/>
              </a:spcAft>
            </a:pPr>
            <a:endParaRPr lang="en-US" sz="1500" b="1" dirty="0"/>
          </a:p>
          <a:p>
            <a:pPr>
              <a:spcAft>
                <a:spcPts val="600"/>
              </a:spcAft>
            </a:pPr>
            <a:endParaRPr lang="en-US" sz="1500" b="1" dirty="0"/>
          </a:p>
          <a:p>
            <a:pPr>
              <a:spcAft>
                <a:spcPts val="600"/>
              </a:spcAft>
            </a:pPr>
            <a:endParaRPr lang="en-US" sz="1500" b="1" dirty="0"/>
          </a:p>
          <a:p>
            <a:pPr>
              <a:spcAft>
                <a:spcPts val="600"/>
              </a:spcAft>
            </a:pPr>
            <a:endParaRPr lang="en-US" sz="1500" b="1" dirty="0"/>
          </a:p>
          <a:p>
            <a:pPr>
              <a:spcAft>
                <a:spcPts val="600"/>
              </a:spcAft>
            </a:pPr>
            <a:endParaRPr lang="en-US" sz="1500" b="1" dirty="0"/>
          </a:p>
          <a:p>
            <a:pPr>
              <a:spcAft>
                <a:spcPts val="600"/>
              </a:spcAft>
            </a:pPr>
            <a:endParaRPr lang="en-US" sz="1500" b="1" dirty="0"/>
          </a:p>
          <a:p>
            <a:pPr>
              <a:spcAft>
                <a:spcPts val="600"/>
              </a:spcAft>
            </a:pPr>
            <a:endParaRPr lang="en-US" sz="1500" b="1" dirty="0"/>
          </a:p>
          <a:p>
            <a:pPr>
              <a:spcAft>
                <a:spcPts val="600"/>
              </a:spcAft>
            </a:pPr>
            <a:endParaRPr lang="en-US" sz="1500" b="1" dirty="0"/>
          </a:p>
          <a:p>
            <a:pPr>
              <a:spcAft>
                <a:spcPts val="600"/>
              </a:spcAft>
            </a:pPr>
            <a:br>
              <a:rPr lang="en-US" sz="1500" b="1" dirty="0"/>
            </a:br>
            <a:endParaRPr lang="en-US" sz="1500" b="1" dirty="0"/>
          </a:p>
          <a:p>
            <a:pPr>
              <a:spcAft>
                <a:spcPts val="600"/>
              </a:spcAft>
            </a:pPr>
            <a:endParaRPr lang="en-US" sz="1500" b="1" dirty="0"/>
          </a:p>
          <a:p>
            <a:pPr>
              <a:spcAft>
                <a:spcPts val="600"/>
              </a:spcAft>
            </a:pPr>
            <a:endParaRPr lang="en-US" sz="1500" b="1" dirty="0"/>
          </a:p>
          <a:p>
            <a:pPr>
              <a:spcAft>
                <a:spcPts val="600"/>
              </a:spcAft>
            </a:pPr>
            <a:r>
              <a:rPr lang="en-US" sz="14400" b="1" dirty="0"/>
              <a:t>კოვიდ 19-ის მონაცემთა ბაზის ანალიზი, ვიზუალიზაცია და ანიმაცია</a:t>
            </a:r>
            <a:endParaRPr lang="ka-GE" sz="14400" b="1" dirty="0"/>
          </a:p>
          <a:p>
            <a:pPr>
              <a:spcAft>
                <a:spcPts val="600"/>
              </a:spcAft>
            </a:pPr>
            <a:endParaRPr lang="ka-GE" sz="9600" b="1" dirty="0"/>
          </a:p>
          <a:p>
            <a:pPr>
              <a:spcAft>
                <a:spcPts val="600"/>
              </a:spcAft>
            </a:pPr>
            <a:endParaRPr lang="en-US" sz="1500" b="1" dirty="0"/>
          </a:p>
          <a:p>
            <a:pPr>
              <a:spcAft>
                <a:spcPts val="600"/>
              </a:spcAft>
            </a:pPr>
            <a:endParaRPr lang="en-US" sz="1500" b="1" dirty="0"/>
          </a:p>
        </p:txBody>
      </p:sp>
      <p:sp>
        <p:nvSpPr>
          <p:cNvPr id="69" name="Rectangle 65">
            <a:extLst>
              <a:ext uri="{FF2B5EF4-FFF2-40B4-BE49-F238E27FC236}">
                <a16:creationId xmlns:a16="http://schemas.microsoft.com/office/drawing/2014/main" id="{FF638861-22F4-42BD-AB54-580F4FFF9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405745"/>
          </a:xfrm>
          <a:prstGeom prst="rect">
            <a:avLst/>
          </a:prstGeom>
          <a:solidFill>
            <a:srgbClr val="265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26">
            <a:extLst>
              <a:ext uri="{FF2B5EF4-FFF2-40B4-BE49-F238E27FC236}">
                <a16:creationId xmlns:a16="http://schemas.microsoft.com/office/drawing/2014/main" id="{6CACE173-0A3A-4306-B76C-60A0714C3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3" y="320843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41DB693-E1D9-F841-A99B-003F2A733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39" y="556807"/>
            <a:ext cx="2799253" cy="3236130"/>
          </a:xfrm>
          <a:prstGeom prst="rect">
            <a:avLst/>
          </a:prstGeom>
        </p:spPr>
      </p:pic>
      <p:sp>
        <p:nvSpPr>
          <p:cNvPr id="70" name="Rounded Rectangle 26">
            <a:extLst>
              <a:ext uri="{FF2B5EF4-FFF2-40B4-BE49-F238E27FC236}">
                <a16:creationId xmlns:a16="http://schemas.microsoft.com/office/drawing/2014/main" id="{BE5996B0-F3AC-4A78-A5EF-139FD3495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7198" y="320842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picture containing icon&#10;&#10;Description automatically generated">
            <a:extLst>
              <a:ext uri="{FF2B5EF4-FFF2-40B4-BE49-F238E27FC236}">
                <a16:creationId xmlns:a16="http://schemas.microsoft.com/office/drawing/2014/main" id="{0FB938EA-199C-9A49-93B4-A4BCD17D7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750" y="556807"/>
            <a:ext cx="2790496" cy="3236976"/>
          </a:xfrm>
          <a:prstGeom prst="rect">
            <a:avLst/>
          </a:prstGeom>
        </p:spPr>
      </p:pic>
      <p:sp>
        <p:nvSpPr>
          <p:cNvPr id="72" name="Rounded Rectangle 26">
            <a:extLst>
              <a:ext uri="{FF2B5EF4-FFF2-40B4-BE49-F238E27FC236}">
                <a16:creationId xmlns:a16="http://schemas.microsoft.com/office/drawing/2014/main" id="{347C85EF-9B88-46AF-B40D-70F2DDDE1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2834" y="320842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59175E-B37C-984C-A716-9087EB676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2798" y="553028"/>
            <a:ext cx="2797671" cy="323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0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E9C43-EEAD-0A4F-9B16-D94DFBDBB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0" y="1369938"/>
            <a:ext cx="3210854" cy="4114800"/>
          </a:xfrm>
        </p:spPr>
        <p:txBody>
          <a:bodyPr>
            <a:normAutofit/>
          </a:bodyPr>
          <a:lstStyle/>
          <a:p>
            <a:pPr algn="r"/>
            <a:r>
              <a:rPr lang="en-NL" sz="3700" b="1" dirty="0"/>
              <a:t>Step 1: </a:t>
            </a:r>
            <a:r>
              <a:rPr lang="ka-GE" sz="3700" b="1" dirty="0"/>
              <a:t>მონაცემების ჩამოტვირთვა</a:t>
            </a:r>
            <a:br>
              <a:rPr lang="ka-GE" sz="3700" b="1" dirty="0"/>
            </a:br>
            <a:br>
              <a:rPr lang="ka-GE" sz="3700" b="1" dirty="0">
                <a:sym typeface="Wingdings" pitchFamily="2" charset="2"/>
              </a:rPr>
            </a:br>
            <a:r>
              <a:rPr lang="ka-GE" sz="3200" b="1" u="sng" dirty="0">
                <a:sym typeface="Wingdings" pitchFamily="2" charset="2"/>
              </a:rPr>
              <a:t>პირველი ხერხი</a:t>
            </a:r>
            <a:endParaRPr lang="en-NL" sz="3700" b="1" u="sng" dirty="0"/>
          </a:p>
        </p:txBody>
      </p:sp>
      <p:cxnSp>
        <p:nvCxnSpPr>
          <p:cNvPr id="50" name="Straight Connector 43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168614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00EA6-C544-294A-AB86-7454C753D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505" y="1371600"/>
            <a:ext cx="5872185" cy="4114800"/>
          </a:xfrm>
        </p:spPr>
        <p:txBody>
          <a:bodyPr anchor="ctr">
            <a:normAutofit/>
          </a:bodyPr>
          <a:lstStyle/>
          <a:p>
            <a:r>
              <a:rPr lang="ka-GE" sz="1500" dirty="0"/>
              <a:t>ორი გზა, რომ მოვიპოვოთ</a:t>
            </a:r>
            <a:r>
              <a:rPr lang="en-US" sz="1500" dirty="0"/>
              <a:t> Johns Hopkins University</a:t>
            </a:r>
            <a:r>
              <a:rPr lang="ka-GE" sz="1500" dirty="0"/>
              <a:t>-ის მონაცემთა ბაზა </a:t>
            </a:r>
          </a:p>
          <a:p>
            <a:endParaRPr lang="ka-GE" sz="1500" dirty="0"/>
          </a:p>
          <a:p>
            <a:r>
              <a:rPr lang="ka-GE" sz="1500" dirty="0">
                <a:solidFill>
                  <a:srgbClr val="FF0000"/>
                </a:solidFill>
              </a:rPr>
              <a:t>პირველი ხერხი: </a:t>
            </a:r>
          </a:p>
          <a:p>
            <a:r>
              <a:rPr lang="ka-GE" sz="1500" dirty="0"/>
              <a:t>დავაინსტალიროთ პაკეტი </a:t>
            </a:r>
            <a:r>
              <a:rPr lang="en-US" sz="1500" dirty="0"/>
              <a:t>coronavirus CRAN -</a:t>
            </a:r>
            <a:r>
              <a:rPr lang="ka-GE" sz="1500" dirty="0"/>
              <a:t>დან. როგორ? </a:t>
            </a:r>
          </a:p>
          <a:p>
            <a:endParaRPr lang="ka-GE" sz="1500" dirty="0"/>
          </a:p>
          <a:p>
            <a:r>
              <a:rPr lang="en-US" sz="1500" dirty="0" err="1"/>
              <a:t>Install.packages</a:t>
            </a:r>
            <a:r>
              <a:rPr lang="en-US" sz="1500" dirty="0"/>
              <a:t>(“coronavirus“)</a:t>
            </a:r>
            <a:endParaRPr lang="ka-GE" sz="1500" dirty="0"/>
          </a:p>
          <a:p>
            <a:endParaRPr lang="ka-GE" sz="1500" dirty="0"/>
          </a:p>
          <a:p>
            <a:r>
              <a:rPr lang="ka-GE" sz="1500" dirty="0">
                <a:solidFill>
                  <a:srgbClr val="FF0000"/>
                </a:solidFill>
              </a:rPr>
              <a:t>პრობლემა: </a:t>
            </a:r>
            <a:r>
              <a:rPr lang="ka-GE" sz="1500" dirty="0"/>
              <a:t>შედარებით იშვიათად ახლდება და მონაცემები დაახლოებით ერთთვიანი ჩამორჩენა აქვს რეალურ დროსთან. მაგ. უახლესი მონაცემები ამ ბაზაში თარიღდება 16.11.20-ით (შემოწმების თარიღი 12.12.20)</a:t>
            </a:r>
            <a:endParaRPr lang="en-NL" sz="1500" dirty="0"/>
          </a:p>
        </p:txBody>
      </p:sp>
    </p:spTree>
    <p:extLst>
      <p:ext uri="{BB962C8B-B14F-4D97-AF65-F5344CB8AC3E}">
        <p14:creationId xmlns:p14="http://schemas.microsoft.com/office/powerpoint/2010/main" val="35242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1FCE9-DDE0-584D-842E-5CA9EC198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0" y="1369938"/>
            <a:ext cx="3210854" cy="4114800"/>
          </a:xfrm>
        </p:spPr>
        <p:txBody>
          <a:bodyPr>
            <a:normAutofit/>
          </a:bodyPr>
          <a:lstStyle/>
          <a:p>
            <a:pPr algn="r"/>
            <a:r>
              <a:rPr lang="en-NL" sz="3700" b="1" dirty="0"/>
              <a:t>Step 1: </a:t>
            </a:r>
            <a:r>
              <a:rPr lang="ka-GE" sz="3700" b="1" dirty="0"/>
              <a:t>მონაცემების ჩამოტვირთვა</a:t>
            </a:r>
            <a:br>
              <a:rPr lang="ka-GE" sz="3700" b="1" dirty="0"/>
            </a:br>
            <a:br>
              <a:rPr lang="ka-GE" sz="3700" b="1" dirty="0"/>
            </a:br>
            <a:r>
              <a:rPr lang="ka-GE" sz="3700" b="1" u="sng" dirty="0"/>
              <a:t>მეორე ხერხი</a:t>
            </a:r>
            <a:endParaRPr lang="en-NL" sz="3700" u="sng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168614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8F685-8DDE-5346-88B5-147DFDB52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505" y="1371600"/>
            <a:ext cx="5872185" cy="4114800"/>
          </a:xfrm>
        </p:spPr>
        <p:txBody>
          <a:bodyPr anchor="ctr">
            <a:normAutofit/>
          </a:bodyPr>
          <a:lstStyle/>
          <a:p>
            <a:r>
              <a:rPr lang="ka-GE" sz="1500" dirty="0">
                <a:solidFill>
                  <a:srgbClr val="FF0000"/>
                </a:solidFill>
              </a:rPr>
              <a:t>მეორე ხერხი: </a:t>
            </a:r>
            <a:r>
              <a:rPr lang="ka-GE" sz="1500" dirty="0"/>
              <a:t>ვაინსტალირებთ ამ პაკეტს </a:t>
            </a:r>
            <a:r>
              <a:rPr lang="en-US" sz="1500" u="sng" dirty="0" err="1"/>
              <a:t>github</a:t>
            </a:r>
            <a:r>
              <a:rPr lang="en-US" sz="1500" dirty="0"/>
              <a:t>-</a:t>
            </a:r>
            <a:r>
              <a:rPr lang="ka-GE" sz="1500" dirty="0"/>
              <a:t>დან. </a:t>
            </a:r>
          </a:p>
          <a:p>
            <a:r>
              <a:rPr lang="ka-GE" sz="1500" dirty="0">
                <a:solidFill>
                  <a:srgbClr val="FF0000"/>
                </a:solidFill>
              </a:rPr>
              <a:t>უპირატესობა: </a:t>
            </a:r>
            <a:r>
              <a:rPr lang="ka-GE" sz="1500" dirty="0"/>
              <a:t>მუდმივად განახლებადია და  განსხვავება მონაცემთა ბაზას და რეალურ დროს შორის მაქსიმუმ </a:t>
            </a:r>
            <a:r>
              <a:rPr lang="en-US" sz="1500" dirty="0"/>
              <a:t>1-2 </a:t>
            </a:r>
            <a:r>
              <a:rPr lang="ka-GE" sz="1500" dirty="0"/>
              <a:t> დღეა. </a:t>
            </a:r>
          </a:p>
          <a:p>
            <a:endParaRPr lang="ka-GE" sz="1500" dirty="0"/>
          </a:p>
          <a:p>
            <a:r>
              <a:rPr lang="ka-GE" sz="1500" dirty="0"/>
              <a:t>როგორ დავაინსტალიროთ?</a:t>
            </a:r>
          </a:p>
          <a:p>
            <a:endParaRPr lang="ka-GE" sz="1500" dirty="0"/>
          </a:p>
          <a:p>
            <a:r>
              <a:rPr lang="en-GB" sz="1500" dirty="0">
                <a:effectLst/>
              </a:rPr>
              <a:t># install.packages("devtools")</a:t>
            </a:r>
            <a:r>
              <a:rPr lang="ka-GE" sz="1500" dirty="0">
                <a:effectLst/>
              </a:rPr>
              <a:t> (თუ </a:t>
            </a:r>
            <a:r>
              <a:rPr lang="en-US" sz="1500" dirty="0">
                <a:effectLst/>
              </a:rPr>
              <a:t>devtools </a:t>
            </a:r>
            <a:r>
              <a:rPr lang="ka-GE" sz="1500" dirty="0">
                <a:effectLst/>
              </a:rPr>
              <a:t>არ გაქვთ). შემდეგ:</a:t>
            </a:r>
          </a:p>
          <a:p>
            <a:r>
              <a:rPr lang="en-GB" sz="1500" dirty="0"/>
              <a:t> </a:t>
            </a:r>
            <a:r>
              <a:rPr lang="en-GB" sz="1500" dirty="0">
                <a:effectLst/>
              </a:rPr>
              <a:t>devtools::</a:t>
            </a:r>
            <a:r>
              <a:rPr lang="en-GB" sz="1500" dirty="0"/>
              <a:t>install_github(</a:t>
            </a:r>
            <a:r>
              <a:rPr lang="en-GB" sz="1500" dirty="0">
                <a:effectLst/>
              </a:rPr>
              <a:t>"RamiKrispin/coronavirus"</a:t>
            </a:r>
            <a:r>
              <a:rPr lang="en-GB" sz="1500" dirty="0"/>
              <a:t>)</a:t>
            </a:r>
            <a:endParaRPr lang="ka-GE" sz="1500" dirty="0"/>
          </a:p>
          <a:p>
            <a:pPr marL="0" indent="0">
              <a:buNone/>
            </a:pPr>
            <a:endParaRPr lang="ka-GE" sz="1500" dirty="0"/>
          </a:p>
          <a:p>
            <a:r>
              <a:rPr lang="ka-GE" sz="1500" dirty="0"/>
              <a:t>მონაცემთა ბაზის ოფიციალური გიტი </a:t>
            </a:r>
            <a:r>
              <a:rPr lang="ka-GE" sz="1500" dirty="0">
                <a:sym typeface="Wingdings" pitchFamily="2" charset="2"/>
              </a:rPr>
              <a:t> </a:t>
            </a:r>
          </a:p>
          <a:p>
            <a:r>
              <a:rPr lang="en-GB" sz="1500" dirty="0"/>
              <a:t>https://</a:t>
            </a:r>
            <a:r>
              <a:rPr lang="en-GB" sz="1500" dirty="0" err="1"/>
              <a:t>github.com</a:t>
            </a:r>
            <a:r>
              <a:rPr lang="en-GB" sz="1500" dirty="0"/>
              <a:t>/RamiKrispin/coronavirus</a:t>
            </a:r>
            <a:endParaRPr lang="ka-GE" sz="1500" dirty="0"/>
          </a:p>
        </p:txBody>
      </p:sp>
    </p:spTree>
    <p:extLst>
      <p:ext uri="{BB962C8B-B14F-4D97-AF65-F5344CB8AC3E}">
        <p14:creationId xmlns:p14="http://schemas.microsoft.com/office/powerpoint/2010/main" val="411294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ECF065-3880-9642-9326-A00E17810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>
            <a:normAutofit/>
          </a:bodyPr>
          <a:lstStyle/>
          <a:p>
            <a:r>
              <a:rPr lang="en-US" sz="4000" b="1"/>
              <a:t>Step 1: </a:t>
            </a:r>
            <a:r>
              <a:rPr lang="ka-GE" sz="4000" b="1"/>
              <a:t>სხვა აუცილებელი პაკეტები</a:t>
            </a:r>
            <a:br>
              <a:rPr lang="en-US" sz="4000" b="1"/>
            </a:br>
            <a:r>
              <a:rPr lang="ka-GE" sz="4000" b="1"/>
              <a:t> </a:t>
            </a:r>
            <a:endParaRPr lang="en-NL" sz="4000" b="1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667A468-A0AC-4950-8D7B-F67F61FF0F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09973"/>
              </p:ext>
            </p:extLst>
          </p:nvPr>
        </p:nvGraphicFramePr>
        <p:xfrm>
          <a:off x="547688" y="2133600"/>
          <a:ext cx="11093450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144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5957D-A80D-5B42-9100-1E40432E3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0" y="1369938"/>
            <a:ext cx="3210854" cy="4114800"/>
          </a:xfrm>
        </p:spPr>
        <p:txBody>
          <a:bodyPr>
            <a:normAutofit/>
          </a:bodyPr>
          <a:lstStyle/>
          <a:p>
            <a:pPr algn="r"/>
            <a:r>
              <a:rPr lang="en-US" sz="3700" b="1" dirty="0"/>
              <a:t> Step 2</a:t>
            </a:r>
            <a:br>
              <a:rPr lang="en-US" sz="3700" b="1" dirty="0"/>
            </a:br>
            <a:br>
              <a:rPr lang="en-US" sz="3700" b="1" dirty="0"/>
            </a:br>
            <a:r>
              <a:rPr lang="ka-GE" sz="3700" b="1" dirty="0"/>
              <a:t>მონაცემთა მანიპულაცია</a:t>
            </a:r>
            <a:endParaRPr lang="en-NL" sz="37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168614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87F18-F6E9-6B46-9C85-81387C22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505" y="1371600"/>
            <a:ext cx="5872185" cy="4114800"/>
          </a:xfrm>
        </p:spPr>
        <p:txBody>
          <a:bodyPr anchor="ctr">
            <a:normAutofit fontScale="92500" lnSpcReduction="10000"/>
          </a:bodyPr>
          <a:lstStyle/>
          <a:p>
            <a:r>
              <a:rPr lang="en-GB" sz="2200" dirty="0"/>
              <a:t>d</a:t>
            </a:r>
            <a:r>
              <a:rPr lang="en-NL" sz="2200" dirty="0"/>
              <a:t>plyr </a:t>
            </a:r>
            <a:r>
              <a:rPr lang="ka-GE" sz="2200" dirty="0"/>
              <a:t>ზმნები რომლებიც დაგვჭირდება</a:t>
            </a:r>
            <a:endParaRPr lang="en-US" sz="2200" dirty="0"/>
          </a:p>
          <a:p>
            <a:endParaRPr lang="en-US" sz="2200" dirty="0"/>
          </a:p>
          <a:p>
            <a:r>
              <a:rPr lang="en-US" sz="2200" u="sng" dirty="0">
                <a:solidFill>
                  <a:srgbClr val="FF0000"/>
                </a:solidFill>
              </a:rPr>
              <a:t>select() </a:t>
            </a:r>
            <a:r>
              <a:rPr lang="en-US" sz="2200" dirty="0"/>
              <a:t>- </a:t>
            </a:r>
            <a:r>
              <a:rPr lang="ka-GE" sz="2200" dirty="0"/>
              <a:t>იმისთვის, რომ წავშალოთ/დავტოვოთ კონკრეტული ცვლადები </a:t>
            </a:r>
            <a:endParaRPr lang="en-US" sz="2200" dirty="0"/>
          </a:p>
          <a:p>
            <a:r>
              <a:rPr lang="en-US" sz="2200" u="sng" dirty="0" err="1">
                <a:solidFill>
                  <a:srgbClr val="FF0000"/>
                </a:solidFill>
                <a:sym typeface="Wingdings" pitchFamily="2" charset="2"/>
              </a:rPr>
              <a:t>group_by</a:t>
            </a:r>
            <a:r>
              <a:rPr lang="en-US" sz="2200" u="sng" dirty="0">
                <a:solidFill>
                  <a:srgbClr val="FF0000"/>
                </a:solidFill>
                <a:sym typeface="Wingdings" pitchFamily="2" charset="2"/>
              </a:rPr>
              <a:t> () </a:t>
            </a:r>
            <a:r>
              <a:rPr lang="ka-GE" sz="2200" dirty="0">
                <a:sym typeface="Wingdings" pitchFamily="2" charset="2"/>
              </a:rPr>
              <a:t>დაჯგუფება კონკრეტული ცვლად(ებ)ის მიხედვით</a:t>
            </a:r>
            <a:endParaRPr lang="en-NL" sz="2200" dirty="0"/>
          </a:p>
          <a:p>
            <a:r>
              <a:rPr lang="en-US" sz="2200" u="sng" dirty="0">
                <a:solidFill>
                  <a:srgbClr val="FF0000"/>
                </a:solidFill>
                <a:sym typeface="Wingdings" pitchFamily="2" charset="2"/>
              </a:rPr>
              <a:t>filter()</a:t>
            </a:r>
            <a:r>
              <a:rPr lang="ka-GE" sz="2200" u="sng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ka-GE" sz="2200" dirty="0">
                <a:sym typeface="Wingdings" pitchFamily="2" charset="2"/>
              </a:rPr>
              <a:t>მონაცემების დაფილტვრა კონკრეტული კონდიციის (პირობის) მიხედვით</a:t>
            </a:r>
            <a:endParaRPr lang="en-US" sz="2200" dirty="0"/>
          </a:p>
          <a:p>
            <a:r>
              <a:rPr lang="en-US" sz="2200" u="sng" dirty="0">
                <a:solidFill>
                  <a:srgbClr val="FF0000"/>
                </a:solidFill>
                <a:sym typeface="Wingdings" pitchFamily="2" charset="2"/>
              </a:rPr>
              <a:t>arrange() </a:t>
            </a:r>
            <a:r>
              <a:rPr lang="en-US" sz="2200" dirty="0">
                <a:sym typeface="Wingdings" pitchFamily="2" charset="2"/>
              </a:rPr>
              <a:t>arrange(desc()</a:t>
            </a:r>
            <a:r>
              <a:rPr lang="ka-GE" sz="2200" dirty="0">
                <a:sym typeface="Wingdings" pitchFamily="2" charset="2"/>
              </a:rPr>
              <a:t> </a:t>
            </a:r>
            <a:r>
              <a:rPr lang="nl-NL" sz="2200" dirty="0">
                <a:sym typeface="Wingdings" pitchFamily="2" charset="2"/>
              </a:rPr>
              <a:t>column –</a:t>
            </a:r>
            <a:r>
              <a:rPr lang="ka-GE" sz="2200" dirty="0">
                <a:sym typeface="Wingdings" pitchFamily="2" charset="2"/>
              </a:rPr>
              <a:t>ის ზრდადობით ან კლებადობით დალაგება</a:t>
            </a:r>
            <a:endParaRPr lang="en-US" sz="2200" dirty="0"/>
          </a:p>
          <a:p>
            <a:r>
              <a:rPr lang="en-US" sz="2200" u="sng" dirty="0">
                <a:solidFill>
                  <a:srgbClr val="FF0000"/>
                </a:solidFill>
                <a:sym typeface="Wingdings" pitchFamily="2" charset="2"/>
              </a:rPr>
              <a:t>mutate() </a:t>
            </a:r>
            <a:r>
              <a:rPr lang="ka-GE" sz="2200" u="sng" dirty="0">
                <a:sym typeface="Wingdings" pitchFamily="2" charset="2"/>
              </a:rPr>
              <a:t>ახალი ცვლად(ებ)ის შექმნა  არსებული ცვლად(ებ)ისგან </a:t>
            </a:r>
            <a:endParaRPr lang="en-US" sz="2200" u="sng" dirty="0"/>
          </a:p>
        </p:txBody>
      </p:sp>
    </p:spTree>
    <p:extLst>
      <p:ext uri="{BB962C8B-B14F-4D97-AF65-F5344CB8AC3E}">
        <p14:creationId xmlns:p14="http://schemas.microsoft.com/office/powerpoint/2010/main" val="308631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32B8B-CE61-9E45-9FFA-57880D6A0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0" y="1369938"/>
            <a:ext cx="3210854" cy="4114800"/>
          </a:xfrm>
        </p:spPr>
        <p:txBody>
          <a:bodyPr>
            <a:normAutofit/>
          </a:bodyPr>
          <a:lstStyle/>
          <a:p>
            <a:pPr algn="r"/>
            <a:r>
              <a:rPr lang="ka-GE" sz="3700" b="1"/>
              <a:t>მონაცემთა ბაზის გასუფთავება</a:t>
            </a:r>
            <a:endParaRPr lang="en-NL" sz="3700" b="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168614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E6C8A-B62A-C841-8DBA-61826EF43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505" y="960109"/>
            <a:ext cx="6215375" cy="4812041"/>
          </a:xfrm>
        </p:spPr>
        <p:txBody>
          <a:bodyPr anchor="ctr">
            <a:normAutofit/>
          </a:bodyPr>
          <a:lstStyle/>
          <a:p>
            <a:r>
              <a:rPr lang="ka-GE" sz="1400" dirty="0"/>
              <a:t>ვიყენებთ ზმნას </a:t>
            </a:r>
            <a:r>
              <a:rPr lang="nl-NL" sz="1400" dirty="0">
                <a:solidFill>
                  <a:srgbClr val="FF0000"/>
                </a:solidFill>
              </a:rPr>
              <a:t>select() </a:t>
            </a:r>
            <a:r>
              <a:rPr lang="ka-GE" sz="1400" dirty="0"/>
              <a:t>რომ დატასეტში დავტოვოთ მხოლოდ ის ცვლადები, რომლებიც გვჭირდება. </a:t>
            </a:r>
          </a:p>
          <a:p>
            <a:r>
              <a:rPr lang="en-US" sz="1400" b="1" dirty="0"/>
              <a:t>select() - </a:t>
            </a:r>
            <a:r>
              <a:rPr lang="ka-GE" sz="1400" b="1" dirty="0"/>
              <a:t>ით შეგვიძლია: </a:t>
            </a:r>
          </a:p>
          <a:p>
            <a:endParaRPr lang="ka-GE" sz="1400" dirty="0"/>
          </a:p>
          <a:p>
            <a:r>
              <a:rPr lang="ka-GE" sz="1400" dirty="0"/>
              <a:t>ა) ავირჩიოთ ის ცვლადები, რომელთა </a:t>
            </a:r>
            <a:r>
              <a:rPr lang="ka-GE" sz="1400" dirty="0">
                <a:solidFill>
                  <a:srgbClr val="FF0000"/>
                </a:solidFill>
              </a:rPr>
              <a:t>დატოვებაც</a:t>
            </a:r>
            <a:r>
              <a:rPr lang="ka-GE" sz="1400" dirty="0"/>
              <a:t> გვინდა დატასეტში. ამ შემთხვევაში კოდი გამოიყურება ასე: </a:t>
            </a:r>
          </a:p>
          <a:p>
            <a:r>
              <a:rPr lang="en-US" sz="1400" dirty="0"/>
              <a:t> select(variable1, variable2, variable3…..) # </a:t>
            </a:r>
            <a:r>
              <a:rPr lang="ka-GE" sz="1400" dirty="0"/>
              <a:t>როცა რამდენიმე ცვლადის დატოვება გვინდა; </a:t>
            </a:r>
          </a:p>
          <a:p>
            <a:r>
              <a:rPr lang="en-US" sz="1400" dirty="0"/>
              <a:t>select(variable1) </a:t>
            </a:r>
            <a:r>
              <a:rPr lang="ka-GE" sz="1400" dirty="0"/>
              <a:t># როცა ერთი ცვლადის დატოვება გვინდა. </a:t>
            </a:r>
          </a:p>
          <a:p>
            <a:endParaRPr lang="ka-GE" sz="1400" dirty="0"/>
          </a:p>
          <a:p>
            <a:r>
              <a:rPr lang="ka-GE" sz="1400" dirty="0"/>
              <a:t>ბ) ავირჩოთ ის ცვლადები, რომელთა </a:t>
            </a:r>
            <a:r>
              <a:rPr lang="ka-GE" sz="1400" dirty="0">
                <a:solidFill>
                  <a:srgbClr val="FF0000"/>
                </a:solidFill>
              </a:rPr>
              <a:t>წაშლაც</a:t>
            </a:r>
            <a:r>
              <a:rPr lang="ka-GE" sz="1400" dirty="0"/>
              <a:t> გვინდა დატასეტიდან. ამ შემთხვევაში კოდი გამოიყურება ასე: 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select(-c(variable1, variable2, variable3….) # </a:t>
            </a:r>
            <a:r>
              <a:rPr lang="ka-GE" sz="1400" dirty="0"/>
              <a:t>როცა რამდენიმე ცვლადის წაშლა ერთდროულად გვინდა. ან:</a:t>
            </a:r>
          </a:p>
          <a:p>
            <a:pPr marL="0" indent="0">
              <a:buNone/>
            </a:pPr>
            <a:r>
              <a:rPr lang="en-US" sz="1400" dirty="0"/>
              <a:t> select(-varaible1) </a:t>
            </a:r>
            <a:r>
              <a:rPr lang="ka-GE" sz="1400" dirty="0"/>
              <a:t>როცა ერთი ცვლადის წაშლა გვინდა </a:t>
            </a:r>
          </a:p>
          <a:p>
            <a:endParaRPr lang="ka-GE" sz="1400" dirty="0"/>
          </a:p>
        </p:txBody>
      </p:sp>
    </p:spTree>
    <p:extLst>
      <p:ext uri="{BB962C8B-B14F-4D97-AF65-F5344CB8AC3E}">
        <p14:creationId xmlns:p14="http://schemas.microsoft.com/office/powerpoint/2010/main" val="78932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050BC-0AA9-F749-B894-69D6D96E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0" y="1369938"/>
            <a:ext cx="3210854" cy="4114800"/>
          </a:xfrm>
        </p:spPr>
        <p:txBody>
          <a:bodyPr>
            <a:normAutofit/>
          </a:bodyPr>
          <a:lstStyle/>
          <a:p>
            <a:pPr algn="r"/>
            <a:r>
              <a:rPr lang="ka-GE" sz="3700" b="1" dirty="0"/>
              <a:t>ახალი ცვლად(ებ)ის დამატება დატაფრეიმში</a:t>
            </a:r>
            <a:endParaRPr lang="en-NL" sz="37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168614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31AFD-4CAE-694E-A0B8-9A15E7025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8950" y="1200150"/>
            <a:ext cx="6405025" cy="4697719"/>
          </a:xfrm>
        </p:spPr>
        <p:txBody>
          <a:bodyPr anchor="ctr">
            <a:normAutofit/>
          </a:bodyPr>
          <a:lstStyle/>
          <a:p>
            <a:r>
              <a:rPr lang="en-US" sz="1500" dirty="0"/>
              <a:t>mutate() </a:t>
            </a:r>
            <a:r>
              <a:rPr lang="ka-GE" sz="1500" dirty="0"/>
              <a:t>ზმნა</a:t>
            </a:r>
            <a:r>
              <a:rPr lang="en-US" sz="1500" dirty="0"/>
              <a:t> </a:t>
            </a:r>
            <a:r>
              <a:rPr lang="en-US" sz="1500" dirty="0">
                <a:sym typeface="Wingdings" pitchFamily="2" charset="2"/>
              </a:rPr>
              <a:t> </a:t>
            </a:r>
            <a:r>
              <a:rPr lang="ka-GE" sz="1500" dirty="0">
                <a:sym typeface="Wingdings" pitchFamily="2" charset="2"/>
              </a:rPr>
              <a:t>ამატებს ახალ ცვლადს დატაფრეიმში, რომელსაც ქმნის არსებული ცვლად(ებ)ის საფუძველზე </a:t>
            </a:r>
            <a:endParaRPr lang="en-US" sz="1500" dirty="0"/>
          </a:p>
          <a:p>
            <a:endParaRPr lang="en-US" sz="1500" dirty="0"/>
          </a:p>
          <a:p>
            <a:r>
              <a:rPr lang="ka-GE" sz="1500" dirty="0"/>
              <a:t>გამოყენება: </a:t>
            </a:r>
            <a:r>
              <a:rPr lang="en-US" sz="1500" dirty="0"/>
              <a:t>mutate(new_variable = function(old_variable))</a:t>
            </a:r>
          </a:p>
          <a:p>
            <a:endParaRPr lang="en-US" sz="1500" dirty="0"/>
          </a:p>
          <a:p>
            <a:r>
              <a:rPr lang="ka-GE" sz="1500" b="1" dirty="0">
                <a:solidFill>
                  <a:srgbClr val="FF0000"/>
                </a:solidFill>
              </a:rPr>
              <a:t>სხვა მნიშვნელოვანი ფუნქციები: </a:t>
            </a:r>
            <a:endParaRPr lang="en-US" sz="1500" b="1" dirty="0">
              <a:solidFill>
                <a:srgbClr val="FF0000"/>
              </a:solidFill>
            </a:endParaRPr>
          </a:p>
          <a:p>
            <a:r>
              <a:rPr lang="en-US" sz="1500" dirty="0"/>
              <a:t>str() </a:t>
            </a:r>
            <a:r>
              <a:rPr lang="ka-GE" sz="1500" dirty="0">
                <a:sym typeface="Wingdings" pitchFamily="2" charset="2"/>
              </a:rPr>
              <a:t> ცვლადების სტრუქტურის შემოწმება</a:t>
            </a:r>
          </a:p>
          <a:p>
            <a:r>
              <a:rPr lang="en-US" sz="1500" dirty="0">
                <a:sym typeface="Wingdings" pitchFamily="2" charset="2"/>
              </a:rPr>
              <a:t>head(); tail();  </a:t>
            </a:r>
            <a:r>
              <a:rPr lang="ka-GE" sz="1500" dirty="0">
                <a:sym typeface="Wingdings" pitchFamily="2" charset="2"/>
              </a:rPr>
              <a:t>დატაფრეიმის პირველი რამდენიმე მწკრივის, ან ბოლო რამდენიმე მწკრივის ნახვა</a:t>
            </a:r>
          </a:p>
          <a:p>
            <a:r>
              <a:rPr lang="ka-GE" sz="1500" dirty="0">
                <a:sym typeface="Wingdings" pitchFamily="2" charset="2"/>
              </a:rPr>
              <a:t>%&gt;% ე.წ. </a:t>
            </a:r>
            <a:r>
              <a:rPr lang="en-US" sz="1500" dirty="0">
                <a:sym typeface="Wingdings" pitchFamily="2" charset="2"/>
              </a:rPr>
              <a:t>Pipe</a:t>
            </a:r>
            <a:r>
              <a:rPr lang="ka-GE" sz="1500" dirty="0">
                <a:sym typeface="Wingdings" pitchFamily="2" charset="2"/>
              </a:rPr>
              <a:t> ოპერატორი; შეგიძლიათ აღიქვათ როგორც სიტყვა „შემდეგ“ </a:t>
            </a:r>
            <a:endParaRPr lang="en-US" sz="1500" dirty="0">
              <a:sym typeface="Wingdings" pitchFamily="2" charset="2"/>
            </a:endParaRPr>
          </a:p>
          <a:p>
            <a:r>
              <a:rPr lang="en-US" sz="1500" dirty="0">
                <a:sym typeface="Wingdings" pitchFamily="2" charset="2"/>
              </a:rPr>
              <a:t>%in%  </a:t>
            </a:r>
            <a:r>
              <a:rPr lang="ka-GE" sz="1500" dirty="0">
                <a:sym typeface="Wingdings" pitchFamily="2" charset="2"/>
              </a:rPr>
              <a:t>ოპერატორი </a:t>
            </a:r>
            <a:r>
              <a:rPr lang="en-US" sz="1500" dirty="0">
                <a:sym typeface="Wingdings" pitchFamily="2" charset="2"/>
              </a:rPr>
              <a:t> </a:t>
            </a:r>
            <a:r>
              <a:rPr lang="ka-GE" sz="1500" dirty="0">
                <a:sym typeface="Wingdings" pitchFamily="2" charset="2"/>
              </a:rPr>
              <a:t>გამოიყენება ელემენტ(ებ)ის იდენტიფიცირებისთვის; </a:t>
            </a:r>
            <a:r>
              <a:rPr lang="en-US" sz="1500" dirty="0">
                <a:sym typeface="Wingdings" pitchFamily="2" charset="2"/>
              </a:rPr>
              <a:t>a.k.a. value matching operator</a:t>
            </a:r>
            <a:endParaRPr lang="ka-GE" sz="1500" dirty="0"/>
          </a:p>
          <a:p>
            <a:endParaRPr lang="ka-GE" sz="1500" dirty="0"/>
          </a:p>
          <a:p>
            <a:endParaRPr lang="en-NL" sz="1500" dirty="0"/>
          </a:p>
        </p:txBody>
      </p:sp>
    </p:spTree>
    <p:extLst>
      <p:ext uri="{BB962C8B-B14F-4D97-AF65-F5344CB8AC3E}">
        <p14:creationId xmlns:p14="http://schemas.microsoft.com/office/powerpoint/2010/main" val="3394249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8E3A-678C-1F46-BEE2-657D060FC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400" b="1"/>
              <a:t>Step 3: </a:t>
            </a:r>
            <a:r>
              <a:rPr lang="ka-GE" sz="3400" b="1"/>
              <a:t>ვიზუალიზაცია </a:t>
            </a:r>
            <a:r>
              <a:rPr lang="en-US" sz="3400" b="1"/>
              <a:t>ggplot</a:t>
            </a:r>
            <a:r>
              <a:rPr lang="ka-GE" sz="3400" b="1"/>
              <a:t>-ში</a:t>
            </a:r>
            <a:endParaRPr lang="en-NL" sz="3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F088A-7475-4743-B2A1-A15CBC5FD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ka-GE" sz="2000" dirty="0"/>
              <a:t>ბაზისური კოდი: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ggplot(data = data, </a:t>
            </a:r>
            <a:r>
              <a:rPr lang="en-US" sz="2000" dirty="0" err="1">
                <a:solidFill>
                  <a:srgbClr val="FF0000"/>
                </a:solidFill>
              </a:rPr>
              <a:t>aes</a:t>
            </a:r>
            <a:r>
              <a:rPr lang="en-US" sz="2000" dirty="0">
                <a:solidFill>
                  <a:srgbClr val="FF0000"/>
                </a:solidFill>
              </a:rPr>
              <a:t>(x = x, y = y)) + </a:t>
            </a:r>
            <a:r>
              <a:rPr lang="en-US" sz="2000" dirty="0" err="1">
                <a:solidFill>
                  <a:srgbClr val="FF0000"/>
                </a:solidFill>
              </a:rPr>
              <a:t>geom</a:t>
            </a:r>
            <a:r>
              <a:rPr lang="en-US" sz="2000" dirty="0">
                <a:solidFill>
                  <a:srgbClr val="FF0000"/>
                </a:solidFill>
              </a:rPr>
              <a:t>_</a:t>
            </a:r>
          </a:p>
          <a:p>
            <a:r>
              <a:rPr lang="ka-GE" sz="2000" dirty="0"/>
              <a:t>მთვარი პრინციპი </a:t>
            </a:r>
            <a:r>
              <a:rPr lang="en-US" sz="2000" dirty="0"/>
              <a:t>layers + </a:t>
            </a:r>
            <a:endParaRPr lang="ka-GE" sz="2000" dirty="0"/>
          </a:p>
          <a:p>
            <a:r>
              <a:rPr lang="en-US" sz="2000" dirty="0" err="1"/>
              <a:t>geom</a:t>
            </a:r>
            <a:r>
              <a:rPr lang="en-US" sz="2000" dirty="0"/>
              <a:t>_</a:t>
            </a:r>
            <a:r>
              <a:rPr lang="ka-GE" sz="2000" dirty="0"/>
              <a:t>ის გავრცელებული ტიპები და რა ტიპის გრაფიკს ქმნიან:</a:t>
            </a:r>
            <a:endParaRPr lang="en-US" sz="2000" dirty="0"/>
          </a:p>
          <a:p>
            <a:endParaRPr lang="en-US" sz="2000" dirty="0"/>
          </a:p>
          <a:p>
            <a:endParaRPr lang="ka-GE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E3D8AD-7B47-BC45-B2A5-637D6C3B7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125299"/>
              </p:ext>
            </p:extLst>
          </p:nvPr>
        </p:nvGraphicFramePr>
        <p:xfrm>
          <a:off x="5405862" y="1295837"/>
          <a:ext cx="6019332" cy="426308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942491">
                  <a:extLst>
                    <a:ext uri="{9D8B030D-6E8A-4147-A177-3AD203B41FA5}">
                      <a16:colId xmlns:a16="http://schemas.microsoft.com/office/drawing/2014/main" val="24795883"/>
                    </a:ext>
                  </a:extLst>
                </a:gridCol>
                <a:gridCol w="3076841">
                  <a:extLst>
                    <a:ext uri="{9D8B030D-6E8A-4147-A177-3AD203B41FA5}">
                      <a16:colId xmlns:a16="http://schemas.microsoft.com/office/drawing/2014/main" val="1183277711"/>
                    </a:ext>
                  </a:extLst>
                </a:gridCol>
              </a:tblGrid>
              <a:tr h="980463">
                <a:tc>
                  <a:txBody>
                    <a:bodyPr/>
                    <a:lstStyle/>
                    <a:p>
                      <a:r>
                        <a:rPr lang="en-GB" sz="2700"/>
                        <a:t>G</a:t>
                      </a:r>
                      <a:r>
                        <a:rPr lang="en-NL" sz="2700"/>
                        <a:t>eom</a:t>
                      </a:r>
                    </a:p>
                  </a:txBody>
                  <a:tcPr marL="134623" marR="134623" marT="67311" marB="67311"/>
                </a:tc>
                <a:tc>
                  <a:txBody>
                    <a:bodyPr/>
                    <a:lstStyle/>
                    <a:p>
                      <a:r>
                        <a:rPr lang="ka-GE" sz="2700" dirty="0"/>
                        <a:t>ვიზუალიზაციის ტიპი</a:t>
                      </a:r>
                      <a:endParaRPr lang="en-NL" sz="2700" dirty="0"/>
                    </a:p>
                  </a:txBody>
                  <a:tcPr marL="134623" marR="134623" marT="67311" marB="67311"/>
                </a:tc>
                <a:extLst>
                  <a:ext uri="{0D108BD9-81ED-4DB2-BD59-A6C34878D82A}">
                    <a16:rowId xmlns:a16="http://schemas.microsoft.com/office/drawing/2014/main" val="2163594046"/>
                  </a:ext>
                </a:extLst>
              </a:tr>
              <a:tr h="575539">
                <a:tc>
                  <a:txBody>
                    <a:bodyPr/>
                    <a:lstStyle/>
                    <a:p>
                      <a:r>
                        <a:rPr lang="en-GB" sz="2700"/>
                        <a:t>geom_bar</a:t>
                      </a:r>
                      <a:endParaRPr lang="en-NL" sz="2700"/>
                    </a:p>
                  </a:txBody>
                  <a:tcPr marL="134623" marR="134623" marT="67311" marB="67311"/>
                </a:tc>
                <a:tc>
                  <a:txBody>
                    <a:bodyPr/>
                    <a:lstStyle/>
                    <a:p>
                      <a:r>
                        <a:rPr lang="en-NL" sz="2700"/>
                        <a:t>Bar chart</a:t>
                      </a:r>
                    </a:p>
                  </a:txBody>
                  <a:tcPr marL="134623" marR="134623" marT="67311" marB="67311"/>
                </a:tc>
                <a:extLst>
                  <a:ext uri="{0D108BD9-81ED-4DB2-BD59-A6C34878D82A}">
                    <a16:rowId xmlns:a16="http://schemas.microsoft.com/office/drawing/2014/main" val="3091853342"/>
                  </a:ext>
                </a:extLst>
              </a:tr>
              <a:tr h="575539">
                <a:tc>
                  <a:txBody>
                    <a:bodyPr/>
                    <a:lstStyle/>
                    <a:p>
                      <a:r>
                        <a:rPr lang="en-GB" sz="2700"/>
                        <a:t>g</a:t>
                      </a:r>
                      <a:r>
                        <a:rPr lang="en-NL" sz="2700"/>
                        <a:t>eom_point</a:t>
                      </a:r>
                    </a:p>
                  </a:txBody>
                  <a:tcPr marL="134623" marR="134623" marT="67311" marB="67311"/>
                </a:tc>
                <a:tc>
                  <a:txBody>
                    <a:bodyPr/>
                    <a:lstStyle/>
                    <a:p>
                      <a:r>
                        <a:rPr lang="en-NL" sz="2700"/>
                        <a:t>Scatterplot</a:t>
                      </a:r>
                    </a:p>
                  </a:txBody>
                  <a:tcPr marL="134623" marR="134623" marT="67311" marB="67311"/>
                </a:tc>
                <a:extLst>
                  <a:ext uri="{0D108BD9-81ED-4DB2-BD59-A6C34878D82A}">
                    <a16:rowId xmlns:a16="http://schemas.microsoft.com/office/drawing/2014/main" val="2487022377"/>
                  </a:ext>
                </a:extLst>
              </a:tr>
              <a:tr h="575539">
                <a:tc>
                  <a:txBody>
                    <a:bodyPr/>
                    <a:lstStyle/>
                    <a:p>
                      <a:r>
                        <a:rPr lang="en-GB" sz="2700"/>
                        <a:t>g</a:t>
                      </a:r>
                      <a:r>
                        <a:rPr lang="en-NL" sz="2700"/>
                        <a:t>eom_line</a:t>
                      </a:r>
                    </a:p>
                  </a:txBody>
                  <a:tcPr marL="134623" marR="134623" marT="67311" marB="67311"/>
                </a:tc>
                <a:tc>
                  <a:txBody>
                    <a:bodyPr/>
                    <a:lstStyle/>
                    <a:p>
                      <a:r>
                        <a:rPr lang="en-NL" sz="2700"/>
                        <a:t>Line diagram</a:t>
                      </a:r>
                    </a:p>
                  </a:txBody>
                  <a:tcPr marL="134623" marR="134623" marT="67311" marB="67311"/>
                </a:tc>
                <a:extLst>
                  <a:ext uri="{0D108BD9-81ED-4DB2-BD59-A6C34878D82A}">
                    <a16:rowId xmlns:a16="http://schemas.microsoft.com/office/drawing/2014/main" val="3237035847"/>
                  </a:ext>
                </a:extLst>
              </a:tr>
              <a:tr h="575539">
                <a:tc>
                  <a:txBody>
                    <a:bodyPr/>
                    <a:lstStyle/>
                    <a:p>
                      <a:r>
                        <a:rPr lang="en-GB" sz="2700"/>
                        <a:t>g</a:t>
                      </a:r>
                      <a:r>
                        <a:rPr lang="en-NL" sz="2700"/>
                        <a:t>eom_histogram</a:t>
                      </a:r>
                    </a:p>
                  </a:txBody>
                  <a:tcPr marL="134623" marR="134623" marT="67311" marB="67311"/>
                </a:tc>
                <a:tc>
                  <a:txBody>
                    <a:bodyPr/>
                    <a:lstStyle/>
                    <a:p>
                      <a:r>
                        <a:rPr lang="en-NL" sz="2700"/>
                        <a:t>Histogram</a:t>
                      </a:r>
                    </a:p>
                  </a:txBody>
                  <a:tcPr marL="134623" marR="134623" marT="67311" marB="67311"/>
                </a:tc>
                <a:extLst>
                  <a:ext uri="{0D108BD9-81ED-4DB2-BD59-A6C34878D82A}">
                    <a16:rowId xmlns:a16="http://schemas.microsoft.com/office/drawing/2014/main" val="3946435296"/>
                  </a:ext>
                </a:extLst>
              </a:tr>
              <a:tr h="980463">
                <a:tc>
                  <a:txBody>
                    <a:bodyPr/>
                    <a:lstStyle/>
                    <a:p>
                      <a:r>
                        <a:rPr lang="en-GB" sz="2700"/>
                        <a:t>g</a:t>
                      </a:r>
                      <a:r>
                        <a:rPr lang="en-NL" sz="2700"/>
                        <a:t>eom_boxplot</a:t>
                      </a:r>
                    </a:p>
                  </a:txBody>
                  <a:tcPr marL="134623" marR="134623" marT="67311" marB="67311"/>
                </a:tc>
                <a:tc>
                  <a:txBody>
                    <a:bodyPr/>
                    <a:lstStyle/>
                    <a:p>
                      <a:r>
                        <a:rPr lang="en-NL" sz="2700" dirty="0"/>
                        <a:t>Box and whisker plot</a:t>
                      </a:r>
                    </a:p>
                  </a:txBody>
                  <a:tcPr marL="134623" marR="134623" marT="67311" marB="67311"/>
                </a:tc>
                <a:extLst>
                  <a:ext uri="{0D108BD9-81ED-4DB2-BD59-A6C34878D82A}">
                    <a16:rowId xmlns:a16="http://schemas.microsoft.com/office/drawing/2014/main" val="1605273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715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EA9C8-57E7-9B4D-97FF-E8932B729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0" y="1369938"/>
            <a:ext cx="3210854" cy="4114800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/>
              <a:t>Step 4</a:t>
            </a:r>
            <a:r>
              <a:rPr lang="ka-GE" sz="2800" b="1" dirty="0"/>
              <a:t>: </a:t>
            </a:r>
            <a:br>
              <a:rPr lang="ka-GE" sz="2800" b="1" dirty="0"/>
            </a:br>
            <a:r>
              <a:rPr lang="en-US" sz="2800" b="1" dirty="0"/>
              <a:t>g</a:t>
            </a:r>
            <a:r>
              <a:rPr lang="en-NL" sz="2800" b="1" dirty="0"/>
              <a:t>ganimate() </a:t>
            </a:r>
            <a:r>
              <a:rPr lang="ka-GE" sz="2800" b="1" dirty="0"/>
              <a:t>ანიმაციის შექმნა არსებული  ვიზუალიზაციის საფუძველზე</a:t>
            </a:r>
            <a:endParaRPr lang="en-NL" sz="2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168614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C6D55-47E1-A245-90CC-843D1B581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505" y="1077237"/>
            <a:ext cx="5872185" cy="4697261"/>
          </a:xfrm>
        </p:spPr>
        <p:txBody>
          <a:bodyPr anchor="ctr">
            <a:normAutofit/>
          </a:bodyPr>
          <a:lstStyle/>
          <a:p>
            <a:r>
              <a:rPr lang="en-US" sz="1400" dirty="0" err="1">
                <a:sym typeface="Wingdings" pitchFamily="2" charset="2"/>
              </a:rPr>
              <a:t>gganimate</a:t>
            </a:r>
            <a:r>
              <a:rPr lang="en-US" sz="1400" dirty="0">
                <a:sym typeface="Wingdings" pitchFamily="2" charset="2"/>
              </a:rPr>
              <a:t> </a:t>
            </a:r>
            <a:r>
              <a:rPr lang="ka-GE" sz="1400" dirty="0">
                <a:sym typeface="Wingdings" pitchFamily="2" charset="2"/>
              </a:rPr>
              <a:t>არის </a:t>
            </a:r>
            <a:r>
              <a:rPr lang="en-US" sz="1400" dirty="0">
                <a:sym typeface="Wingdings" pitchFamily="2" charset="2"/>
              </a:rPr>
              <a:t>ggplot extension </a:t>
            </a:r>
            <a:endParaRPr lang="ka-GE" sz="1400" dirty="0">
              <a:sym typeface="Wingdings" pitchFamily="2" charset="2"/>
            </a:endParaRPr>
          </a:p>
          <a:p>
            <a:endParaRPr lang="en-US" sz="1400" dirty="0"/>
          </a:p>
          <a:p>
            <a:r>
              <a:rPr lang="ka-GE" sz="1400" dirty="0"/>
              <a:t>ანუ, მას შემდეგ რაც </a:t>
            </a:r>
            <a:r>
              <a:rPr lang="en-US" sz="1400" dirty="0"/>
              <a:t>ggplot-</a:t>
            </a:r>
            <a:r>
              <a:rPr lang="ka-GE" sz="1400" dirty="0"/>
              <a:t>ში ავაწყობთ ვიზუალიზაციას </a:t>
            </a:r>
            <a:r>
              <a:rPr lang="ka-GE" sz="1400" dirty="0">
                <a:sym typeface="Wingdings" pitchFamily="2" charset="2"/>
              </a:rPr>
              <a:t></a:t>
            </a:r>
          </a:p>
          <a:p>
            <a:r>
              <a:rPr lang="ka-GE" sz="1400" dirty="0">
                <a:sym typeface="Wingdings" pitchFamily="2" charset="2"/>
              </a:rPr>
              <a:t>შეგვიძლია მისგან ანიმაცია გავაკეთოთ. </a:t>
            </a:r>
          </a:p>
          <a:p>
            <a:endParaRPr lang="ka-GE" sz="1400" dirty="0">
              <a:sym typeface="Wingdings" pitchFamily="2" charset="2"/>
            </a:endParaRPr>
          </a:p>
          <a:p>
            <a:r>
              <a:rPr lang="ka-GE" sz="1400" dirty="0">
                <a:solidFill>
                  <a:srgbClr val="FF0000"/>
                </a:solidFill>
                <a:sym typeface="Wingdings" pitchFamily="2" charset="2"/>
              </a:rPr>
              <a:t>ბაზისური კოდი</a:t>
            </a:r>
            <a:r>
              <a:rPr lang="ka-GE" sz="1400" dirty="0">
                <a:sym typeface="Wingdings" pitchFamily="2" charset="2"/>
              </a:rPr>
              <a:t>: </a:t>
            </a:r>
          </a:p>
          <a:p>
            <a:r>
              <a:rPr lang="en-US" sz="1400" dirty="0">
                <a:sym typeface="Wingdings" pitchFamily="2" charset="2"/>
              </a:rPr>
              <a:t>plot &lt;-ggplot(data = data, </a:t>
            </a:r>
            <a:r>
              <a:rPr lang="en-US" sz="1400" dirty="0" err="1">
                <a:sym typeface="Wingdings" pitchFamily="2" charset="2"/>
              </a:rPr>
              <a:t>aes</a:t>
            </a:r>
            <a:r>
              <a:rPr lang="en-US" sz="1400" dirty="0">
                <a:sym typeface="Wingdings" pitchFamily="2" charset="2"/>
              </a:rPr>
              <a:t>(x = x, y = y)) + </a:t>
            </a:r>
          </a:p>
          <a:p>
            <a:r>
              <a:rPr lang="en-US" sz="1400" dirty="0" err="1">
                <a:sym typeface="Wingdings" pitchFamily="2" charset="2"/>
              </a:rPr>
              <a:t>geom_point</a:t>
            </a:r>
            <a:r>
              <a:rPr lang="en-US" sz="1400" dirty="0">
                <a:sym typeface="Wingdings" pitchFamily="2" charset="2"/>
              </a:rPr>
              <a:t>() # </a:t>
            </a:r>
            <a:r>
              <a:rPr lang="ka-GE" sz="1400" dirty="0">
                <a:sym typeface="Wingdings" pitchFamily="2" charset="2"/>
              </a:rPr>
              <a:t>შევქმენით ვიზუალიზაცია </a:t>
            </a:r>
            <a:r>
              <a:rPr lang="en-US" sz="1400" dirty="0">
                <a:sym typeface="Wingdings" pitchFamily="2" charset="2"/>
              </a:rPr>
              <a:t>ggplot- </a:t>
            </a:r>
            <a:r>
              <a:rPr lang="ka-GE" sz="1400" dirty="0">
                <a:sym typeface="Wingdings" pitchFamily="2" charset="2"/>
              </a:rPr>
              <a:t>ში.</a:t>
            </a:r>
            <a:endParaRPr lang="en-US" sz="1400" dirty="0">
              <a:sym typeface="Wingdings" pitchFamily="2" charset="2"/>
            </a:endParaRPr>
          </a:p>
          <a:p>
            <a:r>
              <a:rPr lang="ka-GE" sz="1400" dirty="0">
                <a:solidFill>
                  <a:srgbClr val="FF0000"/>
                </a:solidFill>
                <a:sym typeface="Wingdings" pitchFamily="2" charset="2"/>
              </a:rPr>
              <a:t>ამის შემდეგ, საქმეში ერთვება </a:t>
            </a:r>
            <a:r>
              <a:rPr lang="en-US" sz="1400" dirty="0" err="1">
                <a:solidFill>
                  <a:srgbClr val="FF0000"/>
                </a:solidFill>
                <a:sym typeface="Wingdings" pitchFamily="2" charset="2"/>
              </a:rPr>
              <a:t>gganimate</a:t>
            </a:r>
            <a:r>
              <a:rPr lang="en-US" sz="14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1400" dirty="0">
                <a:sym typeface="Wingdings" pitchFamily="2" charset="2"/>
              </a:rPr>
              <a:t> </a:t>
            </a:r>
          </a:p>
          <a:p>
            <a:r>
              <a:rPr lang="en-US" sz="1400" dirty="0">
                <a:sym typeface="Wingdings" pitchFamily="2" charset="2"/>
              </a:rPr>
              <a:t>plot + </a:t>
            </a:r>
            <a:r>
              <a:rPr lang="en-US" sz="1400" dirty="0" err="1">
                <a:sym typeface="Wingdings" pitchFamily="2" charset="2"/>
              </a:rPr>
              <a:t>transition_states</a:t>
            </a:r>
            <a:r>
              <a:rPr lang="en-US" sz="1400" dirty="0">
                <a:sym typeface="Wingdings" pitchFamily="2" charset="2"/>
              </a:rPr>
              <a:t>(col1, </a:t>
            </a:r>
            <a:r>
              <a:rPr lang="en-US" sz="1400" dirty="0" err="1">
                <a:sym typeface="Wingdings" pitchFamily="2" charset="2"/>
              </a:rPr>
              <a:t>transition_length</a:t>
            </a:r>
            <a:r>
              <a:rPr lang="en-US" sz="1400" dirty="0">
                <a:sym typeface="Wingdings" pitchFamily="2" charset="2"/>
              </a:rPr>
              <a:t> = 2, </a:t>
            </a:r>
            <a:r>
              <a:rPr lang="en-US" sz="1400" dirty="0" err="1">
                <a:sym typeface="Wingdings" pitchFamily="2" charset="2"/>
              </a:rPr>
              <a:t>state_length</a:t>
            </a:r>
            <a:r>
              <a:rPr lang="en-US" sz="1400" dirty="0">
                <a:sym typeface="Wingdings" pitchFamily="2" charset="2"/>
              </a:rPr>
              <a:t> =1) </a:t>
            </a:r>
          </a:p>
          <a:p>
            <a:endParaRPr lang="en-US" sz="1400" dirty="0">
              <a:sym typeface="Wingdings" pitchFamily="2" charset="2"/>
            </a:endParaRPr>
          </a:p>
          <a:p>
            <a:r>
              <a:rPr lang="ka-GE" sz="1400" dirty="0">
                <a:sym typeface="Wingdings" pitchFamily="2" charset="2"/>
              </a:rPr>
              <a:t>დაწვრილებით </a:t>
            </a:r>
            <a:r>
              <a:rPr lang="en-US" sz="1400" dirty="0" err="1">
                <a:sym typeface="Wingdings" pitchFamily="2" charset="2"/>
              </a:rPr>
              <a:t>gganimate</a:t>
            </a:r>
            <a:r>
              <a:rPr lang="en-US" sz="1400" dirty="0">
                <a:sym typeface="Wingdings" pitchFamily="2" charset="2"/>
              </a:rPr>
              <a:t> </a:t>
            </a:r>
            <a:r>
              <a:rPr lang="ka-GE" sz="1400" dirty="0">
                <a:sym typeface="Wingdings" pitchFamily="2" charset="2"/>
              </a:rPr>
              <a:t>ფუნქციებზე/არგუმენტებზე ნახეთ აქ: </a:t>
            </a:r>
          </a:p>
          <a:p>
            <a:r>
              <a:rPr lang="en-US" sz="1400" dirty="0">
                <a:sym typeface="Wingdings" pitchFamily="2" charset="2"/>
              </a:rPr>
              <a:t>https://</a:t>
            </a:r>
            <a:r>
              <a:rPr lang="en-US" sz="1400" dirty="0" err="1">
                <a:sym typeface="Wingdings" pitchFamily="2" charset="2"/>
              </a:rPr>
              <a:t>gganimate.com</a:t>
            </a:r>
            <a:r>
              <a:rPr lang="en-US" sz="1400" dirty="0">
                <a:sym typeface="Wingdings" pitchFamily="2" charset="2"/>
              </a:rPr>
              <a:t>/articles/</a:t>
            </a:r>
            <a:r>
              <a:rPr lang="en-US" sz="1400" dirty="0" err="1">
                <a:sym typeface="Wingdings" pitchFamily="2" charset="2"/>
              </a:rPr>
              <a:t>gganimate.html</a:t>
            </a:r>
            <a:endParaRPr lang="en-US" sz="1400" dirty="0">
              <a:sym typeface="Wingdings" pitchFamily="2" charset="2"/>
            </a:endParaRPr>
          </a:p>
          <a:p>
            <a:endParaRPr lang="ka-GE" sz="1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7045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711</Words>
  <Application>Microsoft Macintosh PowerPoint</Application>
  <PresentationFormat>Widescreen</PresentationFormat>
  <Paragraphs>105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Sylfaen</vt:lpstr>
      <vt:lpstr>Wingdings</vt:lpstr>
      <vt:lpstr>Office Theme</vt:lpstr>
      <vt:lpstr>PowerPoint Presentation</vt:lpstr>
      <vt:lpstr>Step 1: მონაცემების ჩამოტვირთვა  პირველი ხერხი</vt:lpstr>
      <vt:lpstr>Step 1: მონაცემების ჩამოტვირთვა  მეორე ხერხი</vt:lpstr>
      <vt:lpstr>Step 1: სხვა აუცილებელი პაკეტები  </vt:lpstr>
      <vt:lpstr> Step 2  მონაცემთა მანიპულაცია</vt:lpstr>
      <vt:lpstr>მონაცემთა ბაზის გასუფთავება</vt:lpstr>
      <vt:lpstr>ახალი ცვლად(ებ)ის დამატება დატაფრეიმში</vt:lpstr>
      <vt:lpstr>Step 3: ვიზუალიზაცია ggplot-ში</vt:lpstr>
      <vt:lpstr>Step 4:  gganimate() ანიმაციის შექმნა არსებული  ვიზუალიზაციის საფუძველზე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Gugushvili, Nino (PSYCHOLOGY)</dc:creator>
  <cp:lastModifiedBy>Gugushvili, Nino (PSYCHOLOGY)</cp:lastModifiedBy>
  <cp:revision>2</cp:revision>
  <dcterms:created xsi:type="dcterms:W3CDTF">2020-12-13T16:50:34Z</dcterms:created>
  <dcterms:modified xsi:type="dcterms:W3CDTF">2020-12-13T16:57:07Z</dcterms:modified>
</cp:coreProperties>
</file>