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package/2006/relationships/metadata/extended-properties" Target="NUL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81" r:id="rId3"/>
    <p:sldId id="267" r:id="rId4"/>
    <p:sldId id="257" r:id="rId5"/>
    <p:sldId id="289" r:id="rId6"/>
    <p:sldId id="258" r:id="rId7"/>
    <p:sldId id="288" r:id="rId8"/>
    <p:sldId id="268" r:id="rId9"/>
    <p:sldId id="275" r:id="rId10"/>
    <p:sldId id="259" r:id="rId11"/>
    <p:sldId id="279" r:id="rId12"/>
    <p:sldId id="261" r:id="rId13"/>
    <p:sldId id="278" r:id="rId14"/>
    <p:sldId id="264" r:id="rId15"/>
    <p:sldId id="265" r:id="rId16"/>
    <p:sldId id="270" r:id="rId17"/>
    <p:sldId id="269" r:id="rId18"/>
    <p:sldId id="271" r:id="rId19"/>
    <p:sldId id="272" r:id="rId20"/>
    <p:sldId id="276" r:id="rId21"/>
    <p:sldId id="277" r:id="rId22"/>
    <p:sldId id="284" r:id="rId23"/>
    <p:sldId id="285" r:id="rId24"/>
    <p:sldId id="283" r:id="rId25"/>
    <p:sldId id="282" r:id="rId26"/>
    <p:sldId id="290" r:id="rId27"/>
    <p:sldId id="286" r:id="rId28"/>
    <p:sldId id="287" r:id="rId29"/>
    <p:sldId id="273" r:id="rId30"/>
    <p:sldId id="274" r:id="rId31"/>
    <p:sldId id="280" r:id="rId32"/>
    <p:sldId id="26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701F"/>
    <a:srgbClr val="891F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75" autoAdjust="0"/>
    <p:restoredTop sz="86308" autoAdjust="0"/>
  </p:normalViewPr>
  <p:slideViewPr>
    <p:cSldViewPr snapToGrid="0" snapToObjects="1">
      <p:cViewPr>
        <p:scale>
          <a:sx n="77" d="100"/>
          <a:sy n="77" d="100"/>
        </p:scale>
        <p:origin x="360" y="2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BDFEC3-8487-43E8-A154-7C12CBC1FFF2}" type="slidenum">
              <a:rPr lang="en-US" smtClean="0"/>
              <a:t>2</a:t>
            </a:fld>
            <a:endParaRPr lang="en-US"/>
          </a:p>
        </p:txBody>
      </p:sp>
    </p:spTree>
    <p:extLst>
      <p:ext uri="{BB962C8B-B14F-4D97-AF65-F5344CB8AC3E}">
        <p14:creationId xmlns:p14="http://schemas.microsoft.com/office/powerpoint/2010/main" val="47909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BDFEC3-8487-43E8-A154-7C12CBC1FFF2}" type="slidenum">
              <a:rPr lang="en-US" smtClean="0"/>
              <a:t>3</a:t>
            </a:fld>
            <a:endParaRPr lang="en-US"/>
          </a:p>
        </p:txBody>
      </p:sp>
    </p:spTree>
    <p:extLst>
      <p:ext uri="{BB962C8B-B14F-4D97-AF65-F5344CB8AC3E}">
        <p14:creationId xmlns:p14="http://schemas.microsoft.com/office/powerpoint/2010/main" val="161344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lang="en-US" dirty="0" smtClean="0"/>
              <a:t>“</a:t>
            </a:r>
            <a:r>
              <a:rPr dirty="0" err="1" smtClean="0"/>
              <a:t>create_token</a:t>
            </a:r>
            <a:r>
              <a:rPr dirty="0"/>
              <a:t>() automatically saves your token as an environment </a:t>
            </a:r>
            <a:r>
              <a:rPr dirty="0" smtClean="0"/>
              <a:t>variable</a:t>
            </a:r>
            <a:r>
              <a:rPr lang="en-US" dirty="0" smtClean="0"/>
              <a:t>”</a:t>
            </a:r>
          </a:p>
          <a:p>
            <a:pPr marL="0" lvl="0" indent="0">
              <a:buNone/>
            </a:pPr>
            <a:r>
              <a:rPr dirty="0" smtClean="0"/>
              <a:t>“</a:t>
            </a:r>
            <a:r>
              <a:rPr dirty="0"/>
              <a:t>Every user should have their own Oauth (Twitter API) token. By default token = NULL this function looks for the path to a saved Twitter token via environment variables (which is what </a:t>
            </a:r>
            <a:r>
              <a:rPr sz="1800" dirty="0">
                <a:latin typeface="Courier"/>
              </a:rPr>
              <a:t>create_token()</a:t>
            </a:r>
            <a:r>
              <a:rPr dirty="0"/>
              <a:t> sets up by default during initial token creation). For instruction on how to create a Twitter token see the tokens vignette, i.e., </a:t>
            </a:r>
            <a:r>
              <a:rPr sz="1800" dirty="0">
                <a:latin typeface="Courier"/>
              </a:rPr>
              <a:t>vignettes("auth", "rtweet")</a:t>
            </a:r>
            <a:r>
              <a:rPr dirty="0"/>
              <a:t> or see ?tokens.”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lang="en-US" dirty="0" smtClean="0"/>
              <a:t>“</a:t>
            </a:r>
            <a:r>
              <a:rPr dirty="0" err="1" smtClean="0"/>
              <a:t>create_token</a:t>
            </a:r>
            <a:r>
              <a:rPr dirty="0"/>
              <a:t>() automatically saves your token as an environment </a:t>
            </a:r>
            <a:r>
              <a:rPr dirty="0" smtClean="0"/>
              <a:t>variable</a:t>
            </a:r>
            <a:r>
              <a:rPr lang="en-US" dirty="0" smtClean="0"/>
              <a:t>”</a:t>
            </a:r>
          </a:p>
          <a:p>
            <a:pPr marL="0" lvl="0" indent="0">
              <a:buNone/>
            </a:pPr>
            <a:r>
              <a:rPr dirty="0" smtClean="0"/>
              <a:t>“</a:t>
            </a:r>
            <a:r>
              <a:rPr dirty="0"/>
              <a:t>Every user should have their own Oauth (Twitter API) token. By default token = NULL this function looks for the path to a saved Twitter token via environment variables (which is what </a:t>
            </a:r>
            <a:r>
              <a:rPr sz="1800" dirty="0">
                <a:latin typeface="Courier"/>
              </a:rPr>
              <a:t>create_token()</a:t>
            </a:r>
            <a:r>
              <a:rPr dirty="0"/>
              <a:t> sets up by default during initial token creation). For instruction on how to create a Twitter token see the tokens vignette, i.e., </a:t>
            </a:r>
            <a:r>
              <a:rPr sz="1800" dirty="0">
                <a:latin typeface="Courier"/>
              </a:rPr>
              <a:t>vignettes("auth", "rtweet")</a:t>
            </a:r>
            <a:r>
              <a:rPr dirty="0"/>
              <a:t> or see ?tokens.”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extLst>
      <p:ext uri="{BB962C8B-B14F-4D97-AF65-F5344CB8AC3E}">
        <p14:creationId xmlns:p14="http://schemas.microsoft.com/office/powerpoint/2010/main" val="1537381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number of friends is limited by twitter to 5000 Followers is unlimited</a:t>
            </a:r>
          </a:p>
          <a:p>
            <a:endParaRPr lang="en-US" dirty="0"/>
          </a:p>
        </p:txBody>
      </p:sp>
      <p:sp>
        <p:nvSpPr>
          <p:cNvPr id="4" name="Slide Number Placeholder 3"/>
          <p:cNvSpPr>
            <a:spLocks noGrp="1"/>
          </p:cNvSpPr>
          <p:nvPr>
            <p:ph type="sldNum" sz="quarter" idx="10"/>
          </p:nvPr>
        </p:nvSpPr>
        <p:spPr/>
        <p:txBody>
          <a:bodyPr/>
          <a:lstStyle/>
          <a:p>
            <a:fld id="{18BDFEC3-8487-43E8-A154-7C12CBC1FFF2}" type="slidenum">
              <a:rPr lang="en-US" smtClean="0"/>
              <a:t>14</a:t>
            </a:fld>
            <a:endParaRPr lang="en-US"/>
          </a:p>
        </p:txBody>
      </p:sp>
    </p:spTree>
    <p:extLst>
      <p:ext uri="{BB962C8B-B14F-4D97-AF65-F5344CB8AC3E}">
        <p14:creationId xmlns:p14="http://schemas.microsoft.com/office/powerpoint/2010/main" val="349042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BDFEC3-8487-43E8-A154-7C12CBC1FFF2}" type="slidenum">
              <a:rPr lang="en-US" smtClean="0"/>
              <a:t>16</a:t>
            </a:fld>
            <a:endParaRPr lang="en-US"/>
          </a:p>
        </p:txBody>
      </p:sp>
    </p:spTree>
    <p:extLst>
      <p:ext uri="{BB962C8B-B14F-4D97-AF65-F5344CB8AC3E}">
        <p14:creationId xmlns:p14="http://schemas.microsoft.com/office/powerpoint/2010/main" val="174365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 Most engines "whitespace character": space, tab, newline, carriage return, vertical tab</a:t>
            </a:r>
            <a:endParaRPr lang="en-US" dirty="0"/>
          </a:p>
        </p:txBody>
      </p:sp>
      <p:sp>
        <p:nvSpPr>
          <p:cNvPr id="4" name="Slide Number Placeholder 3"/>
          <p:cNvSpPr>
            <a:spLocks noGrp="1"/>
          </p:cNvSpPr>
          <p:nvPr>
            <p:ph type="sldNum" sz="quarter" idx="10"/>
          </p:nvPr>
        </p:nvSpPr>
        <p:spPr/>
        <p:txBody>
          <a:bodyPr/>
          <a:lstStyle/>
          <a:p>
            <a:fld id="{18BDFEC3-8487-43E8-A154-7C12CBC1FFF2}" type="slidenum">
              <a:rPr lang="en-US" smtClean="0"/>
              <a:t>18</a:t>
            </a:fld>
            <a:endParaRPr lang="en-US"/>
          </a:p>
        </p:txBody>
      </p:sp>
    </p:spTree>
    <p:extLst>
      <p:ext uri="{BB962C8B-B14F-4D97-AF65-F5344CB8AC3E}">
        <p14:creationId xmlns:p14="http://schemas.microsoft.com/office/powerpoint/2010/main" val="1421773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BDFEC3-8487-43E8-A154-7C12CBC1FFF2}" type="slidenum">
              <a:rPr lang="en-US" smtClean="0"/>
              <a:t>20</a:t>
            </a:fld>
            <a:endParaRPr lang="en-US"/>
          </a:p>
        </p:txBody>
      </p:sp>
    </p:spTree>
    <p:extLst>
      <p:ext uri="{BB962C8B-B14F-4D97-AF65-F5344CB8AC3E}">
        <p14:creationId xmlns:p14="http://schemas.microsoft.com/office/powerpoint/2010/main" val="142763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Astephens35" TargetMode="External"/><Relationship Id="rId4" Type="http://schemas.openxmlformats.org/officeDocument/2006/relationships/hyperlink" Target="https://www.linkedin.com/in/alexandra-stephens-49b569130/" TargetMode="External"/><Relationship Id="rId5" Type="http://schemas.openxmlformats.org/officeDocument/2006/relationships/hyperlink" Target="mailto:Astephens35@gmail.com" TargetMode="External"/><Relationship Id="rId1" Type="http://schemas.openxmlformats.org/officeDocument/2006/relationships/slideLayout" Target="../slideLayouts/slideLayout2.xml"/><Relationship Id="rId2" Type="http://schemas.openxmlformats.org/officeDocument/2006/relationships/hyperlink" Target="https://github.com/opencasestudies/ocs-twitter-vaccination-sentimen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twitter.com/en/apply/user" TargetMode="External"/><Relationship Id="rId3" Type="http://schemas.openxmlformats.org/officeDocument/2006/relationships/hyperlink" Target="https://rtweet.info/articles/auth.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twitter.com/en/apply/user" TargetMode="External"/><Relationship Id="rId3" Type="http://schemas.openxmlformats.org/officeDocument/2006/relationships/hyperlink" Target="https://rtweet.info/articles/auth.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934" y="1029668"/>
            <a:ext cx="7554132" cy="2856532"/>
          </a:xfrm>
        </p:spPr>
        <p:txBody>
          <a:bodyPr>
            <a:normAutofit fontScale="90000"/>
          </a:bodyPr>
          <a:lstStyle/>
          <a:p>
            <a:r>
              <a:rPr lang="en-US" sz="4900" dirty="0" smtClean="0"/>
              <a:t>Retrieving </a:t>
            </a:r>
            <a:r>
              <a:rPr sz="4900" dirty="0" smtClean="0"/>
              <a:t>T</a:t>
            </a:r>
            <a:r>
              <a:rPr lang="en-US" sz="4900" dirty="0" smtClean="0"/>
              <a:t>witter Data</a:t>
            </a:r>
            <a:r>
              <a:rPr sz="4900" dirty="0" smtClean="0"/>
              <a:t> </a:t>
            </a:r>
            <a:r>
              <a:rPr lang="en-US" sz="4900" dirty="0" smtClean="0"/>
              <a:t>with</a:t>
            </a:r>
            <a:br>
              <a:rPr lang="en-US" sz="4900" dirty="0" smtClean="0"/>
            </a:br>
            <a:r>
              <a:rPr sz="4900" dirty="0" err="1" smtClean="0">
                <a:solidFill>
                  <a:schemeClr val="tx2">
                    <a:lumMod val="40000"/>
                    <a:lumOff val="60000"/>
                  </a:schemeClr>
                </a:solidFill>
                <a:latin typeface="Courier" charset="0"/>
                <a:ea typeface="Courier" charset="0"/>
                <a:cs typeface="Courier" charset="0"/>
              </a:rPr>
              <a:t>rtweet</a:t>
            </a:r>
            <a:r>
              <a:rPr lang="en-US" sz="4900" dirty="0" smtClean="0">
                <a:solidFill>
                  <a:schemeClr val="tx2">
                    <a:lumMod val="40000"/>
                    <a:lumOff val="60000"/>
                  </a:schemeClr>
                </a:solidFill>
                <a:latin typeface="Courier" charset="0"/>
                <a:ea typeface="Courier" charset="0"/>
                <a:cs typeface="Courier" charset="0"/>
              </a:rPr>
              <a:t/>
            </a:r>
            <a:br>
              <a:rPr lang="en-US" sz="4900" dirty="0" smtClean="0">
                <a:solidFill>
                  <a:schemeClr val="tx2">
                    <a:lumMod val="40000"/>
                    <a:lumOff val="60000"/>
                  </a:schemeClr>
                </a:solidFill>
                <a:latin typeface="Courier" charset="0"/>
                <a:ea typeface="Courier" charset="0"/>
                <a:cs typeface="Courier" charset="0"/>
              </a:rPr>
            </a:br>
            <a:r>
              <a:rPr lang="en-US" sz="4900" dirty="0" smtClean="0"/>
              <a:t>/</a:t>
            </a:r>
            <a:r>
              <a:rPr lang="en-US" sz="4900" dirty="0">
                <a:solidFill>
                  <a:schemeClr val="tx2">
                    <a:lumMod val="40000"/>
                    <a:lumOff val="60000"/>
                  </a:schemeClr>
                </a:solidFill>
              </a:rPr>
              <a:t/>
            </a:r>
            <a:br>
              <a:rPr lang="en-US" sz="4900" dirty="0">
                <a:solidFill>
                  <a:schemeClr val="tx2">
                    <a:lumMod val="40000"/>
                    <a:lumOff val="60000"/>
                  </a:schemeClr>
                </a:solidFill>
              </a:rPr>
            </a:br>
            <a:r>
              <a:rPr sz="3600" dirty="0"/>
              <a:t>Identify</a:t>
            </a:r>
            <a:r>
              <a:rPr lang="en-US" sz="3600" dirty="0"/>
              <a:t>ing</a:t>
            </a:r>
            <a:r>
              <a:rPr sz="3600" dirty="0"/>
              <a:t> Anti-Vaccination Communities</a:t>
            </a:r>
          </a:p>
        </p:txBody>
      </p:sp>
      <p:sp>
        <p:nvSpPr>
          <p:cNvPr id="3" name="Subtitle 2"/>
          <p:cNvSpPr>
            <a:spLocks noGrp="1"/>
          </p:cNvSpPr>
          <p:nvPr>
            <p:ph type="subTitle" idx="1"/>
          </p:nvPr>
        </p:nvSpPr>
        <p:spPr>
          <a:xfrm>
            <a:off x="2895600" y="3886200"/>
            <a:ext cx="6400800" cy="1752600"/>
          </a:xfrm>
        </p:spPr>
        <p:txBody>
          <a:bodyPr/>
          <a:lstStyle/>
          <a:p>
            <a:r>
              <a:rPr dirty="0"/>
              <a:t/>
            </a:r>
            <a:br>
              <a:rPr dirty="0"/>
            </a:br>
            <a:r>
              <a:rPr dirty="0"/>
              <a:t/>
            </a:r>
            <a:br>
              <a:rPr dirty="0"/>
            </a:br>
            <a:r>
              <a:rPr dirty="0"/>
              <a:t>Alexandra Stephens</a:t>
            </a:r>
          </a:p>
        </p:txBody>
      </p:sp>
      <p:sp>
        <p:nvSpPr>
          <p:cNvPr id="4" name="Date Placeholder 3"/>
          <p:cNvSpPr>
            <a:spLocks noGrp="1"/>
          </p:cNvSpPr>
          <p:nvPr>
            <p:ph type="dt" sz="half" idx="10"/>
          </p:nvPr>
        </p:nvSpPr>
        <p:spPr/>
        <p:txBody>
          <a:bodyPr/>
          <a:lstStyle/>
          <a:p>
            <a:r>
              <a:rPr/>
              <a:t>01/22/2018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Visualize frequency</a:t>
            </a:r>
          </a:p>
        </p:txBody>
      </p:sp>
      <p:sp>
        <p:nvSpPr>
          <p:cNvPr id="3" name="Content Placeholder 2"/>
          <p:cNvSpPr>
            <a:spLocks noGrp="1"/>
          </p:cNvSpPr>
          <p:nvPr>
            <p:ph idx="1"/>
          </p:nvPr>
        </p:nvSpPr>
        <p:spPr>
          <a:xfrm>
            <a:off x="4565779" y="1308006"/>
            <a:ext cx="3060441" cy="417849"/>
          </a:xfrm>
          <a:solidFill>
            <a:schemeClr val="bg1">
              <a:lumMod val="95000"/>
            </a:schemeClr>
          </a:solidFill>
          <a:effectLst>
            <a:outerShdw blurRad="50800" dist="76200" dir="5400000" algn="t" rotWithShape="0">
              <a:prstClr val="black">
                <a:alpha val="40000"/>
              </a:prstClr>
            </a:outerShdw>
          </a:effectLst>
        </p:spPr>
        <p:txBody>
          <a:bodyPr/>
          <a:lstStyle/>
          <a:p>
            <a:pPr marL="1270000" indent="-1252538" algn="ctr">
              <a:buNone/>
            </a:pPr>
            <a:r>
              <a:rPr sz="1800" b="1" dirty="0">
                <a:solidFill>
                  <a:srgbClr val="007020"/>
                </a:solidFill>
                <a:latin typeface="Courier"/>
              </a:rPr>
              <a:t>ts_plot</a:t>
            </a:r>
            <a:r>
              <a:rPr sz="1800" dirty="0">
                <a:latin typeface="Courier"/>
              </a:rPr>
              <a:t>(st, </a:t>
            </a:r>
            <a:r>
              <a:rPr sz="1800" dirty="0">
                <a:solidFill>
                  <a:srgbClr val="4070A0"/>
                </a:solidFill>
                <a:latin typeface="Courier"/>
              </a:rPr>
              <a:t>"hours"</a:t>
            </a:r>
            <a:r>
              <a:rPr sz="1800" dirty="0">
                <a:latin typeface="Courier"/>
              </a:rPr>
              <a:t>)</a:t>
            </a:r>
          </a:p>
        </p:txBody>
      </p:sp>
      <p:pic>
        <p:nvPicPr>
          <p:cNvPr id="4" name="Picture 3" descr="rladies_presentation_files/figure-pptx/unnamed-chunk-4-1.png"/>
          <p:cNvPicPr>
            <a:picLocks noGrp="1" noChangeAspect="1"/>
          </p:cNvPicPr>
          <p:nvPr/>
        </p:nvPicPr>
        <p:blipFill>
          <a:blip r:embed="rId2"/>
          <a:stretch>
            <a:fillRect/>
          </a:stretch>
        </p:blipFill>
        <p:spPr bwMode="auto">
          <a:xfrm>
            <a:off x="3071326" y="2034073"/>
            <a:ext cx="6408576" cy="4684486"/>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181" y="846138"/>
            <a:ext cx="10099637" cy="5859106"/>
          </a:xfrm>
          <a:prstGeom prst="rect">
            <a:avLst/>
          </a:prstGeom>
        </p:spPr>
      </p:pic>
      <p:sp>
        <p:nvSpPr>
          <p:cNvPr id="5" name="Title 1"/>
          <p:cNvSpPr>
            <a:spLocks noGrp="1"/>
          </p:cNvSpPr>
          <p:nvPr>
            <p:ph type="title"/>
          </p:nvPr>
        </p:nvSpPr>
        <p:spPr>
          <a:xfrm>
            <a:off x="609600" y="274638"/>
            <a:ext cx="10972800" cy="1143000"/>
          </a:xfrm>
        </p:spPr>
        <p:txBody>
          <a:bodyPr/>
          <a:lstStyle/>
          <a:p>
            <a:r>
              <a:rPr lang="en-US" dirty="0" smtClean="0"/>
              <a:t>Create map of twitter data</a:t>
            </a:r>
            <a:endParaRPr dirty="0"/>
          </a:p>
        </p:txBody>
      </p:sp>
    </p:spTree>
    <p:extLst>
      <p:ext uri="{BB962C8B-B14F-4D97-AF65-F5344CB8AC3E}">
        <p14:creationId xmlns:p14="http://schemas.microsoft.com/office/powerpoint/2010/main" val="1100206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1"/>
            <a:ext cx="10972800" cy="4315407"/>
          </a:xfrm>
          <a:solidFill>
            <a:schemeClr val="bg1">
              <a:lumMod val="95000"/>
            </a:schemeClr>
          </a:solidFill>
          <a:effectLst>
            <a:outerShdw blurRad="50800" dist="76200" dir="5400000" algn="t" rotWithShape="0">
              <a:prstClr val="black">
                <a:alpha val="40000"/>
              </a:prstClr>
            </a:outerShdw>
          </a:effectLst>
        </p:spPr>
        <p:txBody>
          <a:bodyPr>
            <a:normAutofit lnSpcReduction="10000"/>
          </a:bodyPr>
          <a:lstStyle/>
          <a:p>
            <a:pPr marL="73025" indent="-55563">
              <a:buNone/>
            </a:pPr>
            <a:r>
              <a:rPr lang="en-US" sz="1800" b="1" dirty="0" smtClean="0">
                <a:solidFill>
                  <a:srgbClr val="007020"/>
                </a:solidFill>
                <a:latin typeface="Courier"/>
              </a:rPr>
              <a:t>library</a:t>
            </a:r>
            <a:r>
              <a:rPr lang="en-US" sz="1800" dirty="0" smtClean="0">
                <a:latin typeface="Courier"/>
              </a:rPr>
              <a:t>(ggplot2)</a:t>
            </a:r>
            <a:endParaRPr lang="en-US" sz="1800" dirty="0" smtClean="0"/>
          </a:p>
          <a:p>
            <a:pPr marL="73025" indent="-55563">
              <a:buNone/>
            </a:pPr>
            <a:r>
              <a:rPr lang="en-US" sz="1800" b="1" dirty="0" smtClean="0">
                <a:solidFill>
                  <a:srgbClr val="007020"/>
                </a:solidFill>
                <a:latin typeface="Courier"/>
              </a:rPr>
              <a:t>library</a:t>
            </a:r>
            <a:r>
              <a:rPr lang="en-US" sz="1800" dirty="0" smtClean="0">
                <a:latin typeface="Courier"/>
              </a:rPr>
              <a:t>(</a:t>
            </a:r>
            <a:r>
              <a:rPr lang="en-US" sz="1800" dirty="0" err="1" smtClean="0">
                <a:latin typeface="Courier"/>
              </a:rPr>
              <a:t>ggmap</a:t>
            </a:r>
            <a:r>
              <a:rPr lang="en-US" sz="1800" dirty="0" smtClean="0">
                <a:latin typeface="Courier"/>
              </a:rPr>
              <a:t>)</a:t>
            </a:r>
          </a:p>
          <a:p>
            <a:pPr marL="73025" indent="-55563">
              <a:buNone/>
            </a:pPr>
            <a:endParaRPr lang="en-US" sz="1800" dirty="0">
              <a:latin typeface="Courier"/>
            </a:endParaRPr>
          </a:p>
          <a:p>
            <a:pPr marL="73025" indent="-55563">
              <a:buNone/>
            </a:pPr>
            <a:r>
              <a:rPr sz="1800" dirty="0" smtClean="0">
                <a:latin typeface="Courier"/>
              </a:rPr>
              <a:t>rt </a:t>
            </a:r>
            <a:r>
              <a:rPr sz="1800" dirty="0">
                <a:latin typeface="Courier"/>
              </a:rPr>
              <a:t>&lt;-</a:t>
            </a:r>
            <a:r>
              <a:rPr sz="1800" dirty="0">
                <a:solidFill>
                  <a:srgbClr val="4070A0"/>
                </a:solidFill>
                <a:latin typeface="Courier"/>
              </a:rPr>
              <a:t> </a:t>
            </a:r>
            <a:r>
              <a:rPr sz="1800" b="1" dirty="0">
                <a:solidFill>
                  <a:srgbClr val="007020"/>
                </a:solidFill>
                <a:latin typeface="Courier"/>
              </a:rPr>
              <a:t>search_tweets</a:t>
            </a:r>
            <a:r>
              <a:rPr sz="1800" dirty="0">
                <a:latin typeface="Courier"/>
              </a:rPr>
              <a:t>(</a:t>
            </a:r>
            <a:r>
              <a:rPr sz="1800" dirty="0">
                <a:solidFill>
                  <a:srgbClr val="4070A0"/>
                </a:solidFill>
                <a:latin typeface="Courier"/>
              </a:rPr>
              <a:t>'#antivax OR vaccines OR #vaccineswork'</a:t>
            </a:r>
            <a:r>
              <a:rPr sz="1800" dirty="0">
                <a:latin typeface="Courier"/>
              </a:rPr>
              <a:t>,</a:t>
            </a:r>
            <a:r>
              <a:rPr sz="1800" dirty="0"/>
              <a:t/>
            </a:r>
            <a:br>
              <a:rPr sz="1800" dirty="0"/>
            </a:br>
            <a:r>
              <a:rPr sz="1800" dirty="0">
                <a:latin typeface="Courier"/>
              </a:rPr>
              <a:t>                    </a:t>
            </a:r>
            <a:r>
              <a:rPr sz="1800" dirty="0">
                <a:solidFill>
                  <a:srgbClr val="902000"/>
                </a:solidFill>
                <a:latin typeface="Courier"/>
              </a:rPr>
              <a:t>geocode =</a:t>
            </a:r>
            <a:r>
              <a:rPr sz="1800" dirty="0">
                <a:latin typeface="Courier"/>
              </a:rPr>
              <a:t> </a:t>
            </a:r>
            <a:r>
              <a:rPr sz="1800" b="1" dirty="0">
                <a:solidFill>
                  <a:srgbClr val="007020"/>
                </a:solidFill>
                <a:latin typeface="Courier"/>
              </a:rPr>
              <a:t>lookup_coords</a:t>
            </a:r>
            <a:r>
              <a:rPr sz="1800" dirty="0">
                <a:latin typeface="Courier"/>
              </a:rPr>
              <a:t>(</a:t>
            </a:r>
            <a:r>
              <a:rPr sz="1800" dirty="0">
                <a:solidFill>
                  <a:srgbClr val="4070A0"/>
                </a:solidFill>
                <a:latin typeface="Courier"/>
              </a:rPr>
              <a:t>"usa"</a:t>
            </a:r>
            <a:r>
              <a:rPr sz="1800" dirty="0">
                <a:latin typeface="Courier"/>
              </a:rPr>
              <a:t>), </a:t>
            </a:r>
            <a:r>
              <a:rPr sz="1800" dirty="0"/>
              <a:t/>
            </a:r>
            <a:br>
              <a:rPr sz="1800" dirty="0"/>
            </a:br>
            <a:r>
              <a:rPr sz="1800" dirty="0">
                <a:latin typeface="Courier"/>
              </a:rPr>
              <a:t>                    </a:t>
            </a:r>
            <a:r>
              <a:rPr sz="1800" dirty="0">
                <a:solidFill>
                  <a:srgbClr val="902000"/>
                </a:solidFill>
                <a:latin typeface="Courier"/>
              </a:rPr>
              <a:t>n =</a:t>
            </a:r>
            <a:r>
              <a:rPr sz="1800" dirty="0">
                <a:latin typeface="Courier"/>
              </a:rPr>
              <a:t> </a:t>
            </a:r>
            <a:r>
              <a:rPr sz="1800" dirty="0">
                <a:solidFill>
                  <a:srgbClr val="40A070"/>
                </a:solidFill>
                <a:latin typeface="Courier"/>
              </a:rPr>
              <a:t>8000</a:t>
            </a:r>
            <a:r>
              <a:rPr sz="1800" dirty="0">
                <a:latin typeface="Courier"/>
              </a:rPr>
              <a:t>,</a:t>
            </a:r>
            <a:r>
              <a:rPr sz="1800" dirty="0"/>
              <a:t/>
            </a:r>
            <a:br>
              <a:rPr sz="1800" dirty="0"/>
            </a:br>
            <a:r>
              <a:rPr sz="1800" dirty="0">
                <a:latin typeface="Courier"/>
              </a:rPr>
              <a:t>                    </a:t>
            </a:r>
            <a:r>
              <a:rPr sz="1800" dirty="0">
                <a:solidFill>
                  <a:srgbClr val="902000"/>
                </a:solidFill>
                <a:latin typeface="Courier"/>
              </a:rPr>
              <a:t>lang =</a:t>
            </a:r>
            <a:r>
              <a:rPr sz="1800" dirty="0">
                <a:latin typeface="Courier"/>
              </a:rPr>
              <a:t> </a:t>
            </a:r>
            <a:r>
              <a:rPr sz="1800" dirty="0">
                <a:solidFill>
                  <a:srgbClr val="4070A0"/>
                </a:solidFill>
                <a:latin typeface="Courier"/>
              </a:rPr>
              <a:t>"</a:t>
            </a:r>
            <a:r>
              <a:rPr sz="1800" dirty="0" smtClean="0">
                <a:solidFill>
                  <a:srgbClr val="4070A0"/>
                </a:solidFill>
                <a:latin typeface="Courier"/>
              </a:rPr>
              <a:t>en</a:t>
            </a:r>
            <a:r>
              <a:rPr lang="en-US" sz="1800" dirty="0">
                <a:solidFill>
                  <a:srgbClr val="4070A0"/>
                </a:solidFill>
                <a:latin typeface="Courier"/>
              </a:rPr>
              <a:t>"</a:t>
            </a:r>
            <a:r>
              <a:rPr sz="1800" dirty="0" smtClean="0">
                <a:latin typeface="Courier"/>
              </a:rPr>
              <a:t>)</a:t>
            </a:r>
            <a:endParaRPr sz="1800" dirty="0">
              <a:latin typeface="Courier"/>
            </a:endParaRPr>
          </a:p>
          <a:p>
            <a:pPr marL="17463" indent="0">
              <a:buNone/>
            </a:pPr>
            <a:r>
              <a:rPr sz="1800" dirty="0"/>
              <a:t/>
            </a:r>
            <a:br>
              <a:rPr sz="1800" dirty="0"/>
            </a:br>
            <a:r>
              <a:rPr sz="1800" dirty="0">
                <a:latin typeface="Courier"/>
              </a:rPr>
              <a:t>states &lt;-</a:t>
            </a:r>
            <a:r>
              <a:rPr sz="1800" dirty="0">
                <a:solidFill>
                  <a:srgbClr val="4070A0"/>
                </a:solidFill>
                <a:latin typeface="Courier"/>
              </a:rPr>
              <a:t> </a:t>
            </a:r>
            <a:r>
              <a:rPr sz="1800" b="1" dirty="0">
                <a:solidFill>
                  <a:srgbClr val="007020"/>
                </a:solidFill>
                <a:latin typeface="Courier"/>
              </a:rPr>
              <a:t>map_data</a:t>
            </a:r>
            <a:r>
              <a:rPr sz="1800" dirty="0">
                <a:latin typeface="Courier"/>
              </a:rPr>
              <a:t>(</a:t>
            </a:r>
            <a:r>
              <a:rPr sz="1800" dirty="0">
                <a:solidFill>
                  <a:srgbClr val="4070A0"/>
                </a:solidFill>
                <a:latin typeface="Courier"/>
              </a:rPr>
              <a:t>"state</a:t>
            </a:r>
            <a:r>
              <a:rPr sz="1800" dirty="0" smtClean="0">
                <a:solidFill>
                  <a:srgbClr val="4070A0"/>
                </a:solidFill>
                <a:latin typeface="Courier"/>
              </a:rPr>
              <a:t>"</a:t>
            </a:r>
            <a:r>
              <a:rPr sz="1800" dirty="0" smtClean="0">
                <a:latin typeface="Courier"/>
              </a:rPr>
              <a:t>)</a:t>
            </a:r>
            <a:endParaRPr lang="en-US" sz="1800" dirty="0" smtClean="0"/>
          </a:p>
          <a:p>
            <a:pPr marL="17463" indent="0">
              <a:buNone/>
            </a:pPr>
            <a:r>
              <a:rPr sz="1800" dirty="0"/>
              <a:t/>
            </a:r>
            <a:br>
              <a:rPr sz="1800" dirty="0"/>
            </a:br>
            <a:r>
              <a:rPr sz="1800" b="1" dirty="0">
                <a:solidFill>
                  <a:srgbClr val="007020"/>
                </a:solidFill>
                <a:latin typeface="Courier"/>
              </a:rPr>
              <a:t>ggplot</a:t>
            </a:r>
            <a:r>
              <a:rPr sz="1800" dirty="0">
                <a:latin typeface="Courier"/>
              </a:rPr>
              <a:t>(</a:t>
            </a:r>
            <a:r>
              <a:rPr sz="1800" dirty="0">
                <a:solidFill>
                  <a:srgbClr val="902000"/>
                </a:solidFill>
                <a:latin typeface="Courier"/>
              </a:rPr>
              <a:t>data =</a:t>
            </a:r>
            <a:r>
              <a:rPr sz="1800" dirty="0">
                <a:latin typeface="Courier"/>
              </a:rPr>
              <a:t> states) </a:t>
            </a:r>
            <a:r>
              <a:rPr sz="1800" dirty="0">
                <a:solidFill>
                  <a:srgbClr val="666666"/>
                </a:solidFill>
                <a:latin typeface="Courier"/>
              </a:rPr>
              <a:t>+</a:t>
            </a:r>
            <a:r>
              <a:rPr sz="1800" dirty="0">
                <a:solidFill>
                  <a:srgbClr val="4070A0"/>
                </a:solidFill>
                <a:latin typeface="Courier"/>
              </a:rPr>
              <a:t> </a:t>
            </a:r>
            <a:r>
              <a:rPr sz="1800" dirty="0"/>
              <a:t/>
            </a:r>
            <a:br>
              <a:rPr sz="1800" dirty="0"/>
            </a:br>
            <a:r>
              <a:rPr sz="1800" dirty="0">
                <a:solidFill>
                  <a:srgbClr val="4070A0"/>
                </a:solidFill>
                <a:latin typeface="Courier"/>
              </a:rPr>
              <a:t>  </a:t>
            </a:r>
            <a:r>
              <a:rPr sz="1800" b="1" dirty="0">
                <a:solidFill>
                  <a:srgbClr val="007020"/>
                </a:solidFill>
                <a:latin typeface="Courier"/>
              </a:rPr>
              <a:t>geom_point</a:t>
            </a:r>
            <a:r>
              <a:rPr sz="1800" dirty="0">
                <a:latin typeface="Courier"/>
              </a:rPr>
              <a:t>(</a:t>
            </a:r>
            <a:r>
              <a:rPr sz="1800" dirty="0">
                <a:solidFill>
                  <a:srgbClr val="902000"/>
                </a:solidFill>
                <a:latin typeface="Courier"/>
              </a:rPr>
              <a:t>data =</a:t>
            </a:r>
            <a:r>
              <a:rPr sz="1800" dirty="0">
                <a:latin typeface="Courier"/>
              </a:rPr>
              <a:t> rt, </a:t>
            </a:r>
            <a:r>
              <a:rPr sz="1800" b="1" dirty="0">
                <a:solidFill>
                  <a:srgbClr val="007020"/>
                </a:solidFill>
                <a:latin typeface="Courier"/>
              </a:rPr>
              <a:t>aes</a:t>
            </a:r>
            <a:r>
              <a:rPr sz="1800" dirty="0">
                <a:latin typeface="Courier"/>
              </a:rPr>
              <a:t>(</a:t>
            </a:r>
            <a:r>
              <a:rPr sz="1800" dirty="0">
                <a:solidFill>
                  <a:srgbClr val="902000"/>
                </a:solidFill>
                <a:latin typeface="Courier"/>
              </a:rPr>
              <a:t>x =</a:t>
            </a:r>
            <a:r>
              <a:rPr sz="1800" dirty="0">
                <a:latin typeface="Courier"/>
              </a:rPr>
              <a:t> lng, </a:t>
            </a:r>
            <a:r>
              <a:rPr sz="1800" dirty="0">
                <a:solidFill>
                  <a:srgbClr val="902000"/>
                </a:solidFill>
                <a:latin typeface="Courier"/>
              </a:rPr>
              <a:t>y =</a:t>
            </a:r>
            <a:r>
              <a:rPr sz="1800" dirty="0">
                <a:latin typeface="Courier"/>
              </a:rPr>
              <a:t> lat,  </a:t>
            </a:r>
            <a:r>
              <a:rPr sz="1800" dirty="0">
                <a:solidFill>
                  <a:srgbClr val="902000"/>
                </a:solidFill>
                <a:latin typeface="Courier"/>
              </a:rPr>
              <a:t>colour =</a:t>
            </a:r>
            <a:r>
              <a:rPr sz="1800" dirty="0">
                <a:latin typeface="Courier"/>
              </a:rPr>
              <a:t> Hashtags), </a:t>
            </a:r>
            <a:r>
              <a:rPr sz="1800" dirty="0">
                <a:solidFill>
                  <a:srgbClr val="902000"/>
                </a:solidFill>
                <a:latin typeface="Courier"/>
              </a:rPr>
              <a:t>size =</a:t>
            </a:r>
            <a:r>
              <a:rPr sz="1800" dirty="0">
                <a:latin typeface="Courier"/>
              </a:rPr>
              <a:t> </a:t>
            </a:r>
            <a:r>
              <a:rPr sz="1800" dirty="0">
                <a:solidFill>
                  <a:srgbClr val="40A070"/>
                </a:solidFill>
                <a:latin typeface="Courier"/>
              </a:rPr>
              <a:t>1</a:t>
            </a:r>
            <a:r>
              <a:rPr sz="1800" dirty="0">
                <a:latin typeface="Courier"/>
              </a:rPr>
              <a:t>) </a:t>
            </a:r>
            <a:r>
              <a:rPr sz="1800" dirty="0">
                <a:solidFill>
                  <a:srgbClr val="666666"/>
                </a:solidFill>
                <a:latin typeface="Courier"/>
              </a:rPr>
              <a:t>+</a:t>
            </a:r>
            <a:r>
              <a:rPr sz="1800" dirty="0"/>
              <a:t/>
            </a:r>
            <a:br>
              <a:rPr sz="1800" dirty="0"/>
            </a:br>
            <a:r>
              <a:rPr sz="1800" dirty="0">
                <a:solidFill>
                  <a:srgbClr val="4070A0"/>
                </a:solidFill>
                <a:latin typeface="Courier"/>
              </a:rPr>
              <a:t>  </a:t>
            </a:r>
            <a:r>
              <a:rPr sz="1800" b="1" dirty="0">
                <a:solidFill>
                  <a:srgbClr val="007020"/>
                </a:solidFill>
                <a:latin typeface="Courier"/>
              </a:rPr>
              <a:t>geom_polygon</a:t>
            </a:r>
            <a:r>
              <a:rPr sz="1800" dirty="0">
                <a:latin typeface="Courier"/>
              </a:rPr>
              <a:t>(</a:t>
            </a:r>
            <a:r>
              <a:rPr sz="1800" b="1" dirty="0">
                <a:solidFill>
                  <a:srgbClr val="007020"/>
                </a:solidFill>
                <a:latin typeface="Courier"/>
              </a:rPr>
              <a:t>aes</a:t>
            </a:r>
            <a:r>
              <a:rPr sz="1800" dirty="0">
                <a:latin typeface="Courier"/>
              </a:rPr>
              <a:t>(</a:t>
            </a:r>
            <a:r>
              <a:rPr sz="1800" dirty="0">
                <a:solidFill>
                  <a:srgbClr val="902000"/>
                </a:solidFill>
                <a:latin typeface="Courier"/>
              </a:rPr>
              <a:t>x =</a:t>
            </a:r>
            <a:r>
              <a:rPr sz="1800" dirty="0">
                <a:latin typeface="Courier"/>
              </a:rPr>
              <a:t> long, </a:t>
            </a:r>
            <a:r>
              <a:rPr sz="1800" dirty="0">
                <a:solidFill>
                  <a:srgbClr val="902000"/>
                </a:solidFill>
                <a:latin typeface="Courier"/>
              </a:rPr>
              <a:t>y =</a:t>
            </a:r>
            <a:r>
              <a:rPr sz="1800" dirty="0">
                <a:latin typeface="Courier"/>
              </a:rPr>
              <a:t> lat, </a:t>
            </a:r>
            <a:r>
              <a:rPr sz="1800" dirty="0">
                <a:solidFill>
                  <a:srgbClr val="902000"/>
                </a:solidFill>
                <a:latin typeface="Courier"/>
              </a:rPr>
              <a:t>group=</a:t>
            </a:r>
            <a:r>
              <a:rPr sz="1800" dirty="0">
                <a:latin typeface="Courier"/>
              </a:rPr>
              <a:t>group), </a:t>
            </a:r>
            <a:r>
              <a:rPr sz="1800" dirty="0">
                <a:solidFill>
                  <a:srgbClr val="902000"/>
                </a:solidFill>
                <a:latin typeface="Courier"/>
              </a:rPr>
              <a:t>fill =</a:t>
            </a:r>
            <a:r>
              <a:rPr sz="1800" dirty="0">
                <a:latin typeface="Courier"/>
              </a:rPr>
              <a:t> </a:t>
            </a:r>
            <a:r>
              <a:rPr sz="1800" dirty="0">
                <a:solidFill>
                  <a:srgbClr val="007020"/>
                </a:solidFill>
                <a:latin typeface="Courier"/>
              </a:rPr>
              <a:t>NA</a:t>
            </a:r>
            <a:r>
              <a:rPr sz="1800" dirty="0">
                <a:latin typeface="Courier"/>
              </a:rPr>
              <a:t>, </a:t>
            </a:r>
            <a:endParaRPr lang="en-US" sz="1800" dirty="0">
              <a:latin typeface="Courier"/>
            </a:endParaRPr>
          </a:p>
          <a:p>
            <a:pPr marL="17463" indent="0">
              <a:buNone/>
            </a:pPr>
            <a:r>
              <a:rPr lang="en-US" sz="1800" dirty="0" smtClean="0">
                <a:solidFill>
                  <a:srgbClr val="902000"/>
                </a:solidFill>
                <a:latin typeface="Courier"/>
              </a:rPr>
              <a:t>					</a:t>
            </a:r>
            <a:r>
              <a:rPr sz="1800" dirty="0" smtClean="0">
                <a:solidFill>
                  <a:srgbClr val="902000"/>
                </a:solidFill>
                <a:latin typeface="Courier"/>
              </a:rPr>
              <a:t>color </a:t>
            </a:r>
            <a:r>
              <a:rPr sz="1800" dirty="0">
                <a:solidFill>
                  <a:srgbClr val="902000"/>
                </a:solidFill>
                <a:latin typeface="Courier"/>
              </a:rPr>
              <a:t>=</a:t>
            </a:r>
            <a:r>
              <a:rPr sz="1800" dirty="0">
                <a:latin typeface="Courier"/>
              </a:rPr>
              <a:t> </a:t>
            </a:r>
            <a:r>
              <a:rPr sz="1800" dirty="0">
                <a:solidFill>
                  <a:srgbClr val="4070A0"/>
                </a:solidFill>
                <a:latin typeface="Courier"/>
              </a:rPr>
              <a:t>"dark grey"</a:t>
            </a:r>
            <a:r>
              <a:rPr sz="1800" dirty="0">
                <a:latin typeface="Courier"/>
              </a:rPr>
              <a:t>) </a:t>
            </a:r>
            <a:r>
              <a:rPr sz="1800" dirty="0">
                <a:solidFill>
                  <a:srgbClr val="666666"/>
                </a:solidFill>
                <a:latin typeface="Courier"/>
              </a:rPr>
              <a:t>+</a:t>
            </a:r>
            <a:r>
              <a:rPr sz="1800" dirty="0"/>
              <a:t/>
            </a:r>
            <a:br>
              <a:rPr sz="1800" dirty="0"/>
            </a:br>
            <a:r>
              <a:rPr sz="1800" dirty="0">
                <a:solidFill>
                  <a:srgbClr val="4070A0"/>
                </a:solidFill>
                <a:latin typeface="Courier"/>
              </a:rPr>
              <a:t>  </a:t>
            </a:r>
            <a:r>
              <a:rPr sz="1800" b="1" dirty="0">
                <a:solidFill>
                  <a:srgbClr val="007020"/>
                </a:solidFill>
                <a:latin typeface="Courier"/>
              </a:rPr>
              <a:t>theme_void</a:t>
            </a:r>
            <a:r>
              <a:rPr sz="1800" dirty="0">
                <a:latin typeface="Courier"/>
              </a:rPr>
              <a:t>()</a:t>
            </a:r>
          </a:p>
        </p:txBody>
      </p:sp>
      <p:sp>
        <p:nvSpPr>
          <p:cNvPr id="4" name="Title 1"/>
          <p:cNvSpPr>
            <a:spLocks noGrp="1"/>
          </p:cNvSpPr>
          <p:nvPr>
            <p:ph type="title"/>
          </p:nvPr>
        </p:nvSpPr>
        <p:spPr>
          <a:xfrm>
            <a:off x="609600" y="274638"/>
            <a:ext cx="10972800" cy="1143000"/>
          </a:xfrm>
        </p:spPr>
        <p:txBody>
          <a:bodyPr/>
          <a:lstStyle/>
          <a:p>
            <a:r>
              <a:rPr lang="en-US" dirty="0" smtClean="0"/>
              <a:t>Create map of twitter data</a:t>
            </a:r>
            <a:endParaRPr dirty="0"/>
          </a:p>
        </p:txBody>
      </p:sp>
      <p:cxnSp>
        <p:nvCxnSpPr>
          <p:cNvPr id="5" name="Straight Arrow Connector 4"/>
          <p:cNvCxnSpPr/>
          <p:nvPr/>
        </p:nvCxnSpPr>
        <p:spPr>
          <a:xfrm flipH="1">
            <a:off x="7974768" y="2953061"/>
            <a:ext cx="1519000" cy="2"/>
          </a:xfrm>
          <a:prstGeom prst="straightConnector1">
            <a:avLst/>
          </a:prstGeom>
          <a:ln w="41275">
            <a:solidFill>
              <a:srgbClr val="C00000"/>
            </a:solidFill>
            <a:headEnd w="lg" len="lg"/>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9773586" y="2629896"/>
            <a:ext cx="1528996" cy="646331"/>
          </a:xfrm>
          <a:prstGeom prst="rect">
            <a:avLst/>
          </a:prstGeom>
          <a:solidFill>
            <a:schemeClr val="bg1"/>
          </a:solidFill>
        </p:spPr>
        <p:txBody>
          <a:bodyPr wrap="square" rtlCol="0">
            <a:spAutoFit/>
          </a:bodyPr>
          <a:lstStyle/>
          <a:p>
            <a:r>
              <a:rPr lang="en-US" smtClean="0"/>
              <a:t>Need Google API Key</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846138"/>
            <a:ext cx="10099637" cy="5859106"/>
          </a:xfrm>
          <a:prstGeom prst="rect">
            <a:avLst/>
          </a:prstGeom>
        </p:spPr>
      </p:pic>
      <p:sp>
        <p:nvSpPr>
          <p:cNvPr id="4" name="Content Placeholder 2"/>
          <p:cNvSpPr>
            <a:spLocks noGrp="1"/>
          </p:cNvSpPr>
          <p:nvPr>
            <p:ph idx="1"/>
          </p:nvPr>
        </p:nvSpPr>
        <p:spPr>
          <a:xfrm>
            <a:off x="7836976" y="4943960"/>
            <a:ext cx="3745424" cy="945397"/>
          </a:xfrm>
          <a:solidFill>
            <a:schemeClr val="bg1">
              <a:lumMod val="95000"/>
            </a:schemeClr>
          </a:solidFill>
          <a:effectLst>
            <a:outerShdw blurRad="50800" dist="76200" dir="5400000" algn="t" rotWithShape="0">
              <a:prstClr val="black">
                <a:alpha val="40000"/>
              </a:prstClr>
            </a:outerShdw>
          </a:effectLst>
        </p:spPr>
        <p:txBody>
          <a:bodyPr anchor="t" anchorCtr="0">
            <a:noAutofit/>
          </a:bodyPr>
          <a:lstStyle/>
          <a:p>
            <a:pPr marL="14288" indent="0">
              <a:buNone/>
            </a:pPr>
            <a:r>
              <a:rPr sz="1600" b="1" dirty="0" smtClean="0">
                <a:solidFill>
                  <a:srgbClr val="007020"/>
                </a:solidFill>
                <a:latin typeface="Courier"/>
              </a:rPr>
              <a:t>sum</a:t>
            </a:r>
            <a:r>
              <a:rPr sz="1600" dirty="0" smtClean="0">
                <a:latin typeface="Courier"/>
              </a:rPr>
              <a:t>(</a:t>
            </a:r>
            <a:r>
              <a:rPr sz="1600" b="1" dirty="0" smtClean="0">
                <a:solidFill>
                  <a:srgbClr val="007020"/>
                </a:solidFill>
                <a:latin typeface="Courier"/>
              </a:rPr>
              <a:t>is.na</a:t>
            </a:r>
            <a:r>
              <a:rPr sz="1600" dirty="0" smtClean="0">
                <a:latin typeface="Courier"/>
              </a:rPr>
              <a:t>(rt</a:t>
            </a:r>
            <a:r>
              <a:rPr sz="1600" dirty="0" smtClean="0">
                <a:solidFill>
                  <a:srgbClr val="666666"/>
                </a:solidFill>
                <a:latin typeface="Courier"/>
              </a:rPr>
              <a:t>$</a:t>
            </a:r>
            <a:r>
              <a:rPr sz="1600" dirty="0" smtClean="0">
                <a:latin typeface="Courier"/>
              </a:rPr>
              <a:t>lat</a:t>
            </a:r>
            <a:r>
              <a:rPr sz="1600" dirty="0">
                <a:latin typeface="Courier"/>
              </a:rPr>
              <a:t>) </a:t>
            </a:r>
            <a:r>
              <a:rPr sz="1600" dirty="0" smtClean="0">
                <a:solidFill>
                  <a:srgbClr val="666666"/>
                </a:solidFill>
                <a:latin typeface="Courier"/>
              </a:rPr>
              <a:t>==</a:t>
            </a:r>
            <a:r>
              <a:rPr lang="en-US" sz="1600" dirty="0" smtClean="0">
                <a:solidFill>
                  <a:srgbClr val="666666"/>
                </a:solidFill>
                <a:latin typeface="Courier"/>
              </a:rPr>
              <a:t> </a:t>
            </a:r>
            <a:r>
              <a:rPr sz="1600" dirty="0" smtClean="0">
                <a:solidFill>
                  <a:srgbClr val="007020"/>
                </a:solidFill>
                <a:latin typeface="Courier"/>
              </a:rPr>
              <a:t>FALSE</a:t>
            </a:r>
            <a:r>
              <a:rPr sz="1600" dirty="0" smtClean="0">
                <a:latin typeface="Courier"/>
              </a:rPr>
              <a:t>)</a:t>
            </a:r>
            <a:r>
              <a:rPr sz="1600" dirty="0" smtClean="0">
                <a:solidFill>
                  <a:srgbClr val="666666"/>
                </a:solidFill>
                <a:latin typeface="Courier"/>
              </a:rPr>
              <a:t>/</a:t>
            </a:r>
            <a:endParaRPr lang="en-US" sz="1600" dirty="0" smtClean="0">
              <a:solidFill>
                <a:srgbClr val="666666"/>
              </a:solidFill>
              <a:latin typeface="Courier"/>
            </a:endParaRPr>
          </a:p>
          <a:p>
            <a:pPr marL="14288" indent="0">
              <a:buNone/>
            </a:pPr>
            <a:r>
              <a:rPr lang="en-US" sz="1600" b="1" dirty="0" smtClean="0">
                <a:solidFill>
                  <a:srgbClr val="007020"/>
                </a:solidFill>
                <a:latin typeface="Courier"/>
              </a:rPr>
              <a:t>	</a:t>
            </a:r>
            <a:r>
              <a:rPr sz="1600" b="1" dirty="0" smtClean="0">
                <a:solidFill>
                  <a:srgbClr val="007020"/>
                </a:solidFill>
                <a:latin typeface="Courier"/>
              </a:rPr>
              <a:t>dim</a:t>
            </a:r>
            <a:r>
              <a:rPr sz="1600" dirty="0" smtClean="0">
                <a:latin typeface="Courier"/>
              </a:rPr>
              <a:t>(</a:t>
            </a:r>
            <a:r>
              <a:rPr sz="1600" dirty="0" err="1" smtClean="0">
                <a:latin typeface="Courier"/>
              </a:rPr>
              <a:t>rt</a:t>
            </a:r>
            <a:r>
              <a:rPr sz="1600" dirty="0">
                <a:latin typeface="Courier"/>
              </a:rPr>
              <a:t>)[</a:t>
            </a:r>
            <a:r>
              <a:rPr sz="1600" dirty="0">
                <a:solidFill>
                  <a:srgbClr val="40A070"/>
                </a:solidFill>
                <a:latin typeface="Courier"/>
              </a:rPr>
              <a:t>1</a:t>
            </a:r>
            <a:r>
              <a:rPr sz="1600" dirty="0">
                <a:latin typeface="Courier"/>
              </a:rPr>
              <a:t>]</a:t>
            </a:r>
            <a:r>
              <a:rPr sz="1600" dirty="0">
                <a:solidFill>
                  <a:srgbClr val="666666"/>
                </a:solidFill>
                <a:latin typeface="Courier"/>
              </a:rPr>
              <a:t>*</a:t>
            </a:r>
            <a:r>
              <a:rPr sz="1600" dirty="0">
                <a:solidFill>
                  <a:srgbClr val="40A070"/>
                </a:solidFill>
                <a:latin typeface="Courier"/>
              </a:rPr>
              <a:t>100</a:t>
            </a:r>
          </a:p>
          <a:p>
            <a:pPr marL="14288" indent="0">
              <a:buNone/>
            </a:pPr>
            <a:r>
              <a:rPr sz="1600" dirty="0">
                <a:latin typeface="Courier"/>
              </a:rPr>
              <a:t>## [1] 1.898177</a:t>
            </a:r>
          </a:p>
        </p:txBody>
      </p:sp>
      <p:sp>
        <p:nvSpPr>
          <p:cNvPr id="5" name="Title 1"/>
          <p:cNvSpPr>
            <a:spLocks noGrp="1"/>
          </p:cNvSpPr>
          <p:nvPr>
            <p:ph type="title"/>
          </p:nvPr>
        </p:nvSpPr>
        <p:spPr>
          <a:xfrm>
            <a:off x="609600" y="274638"/>
            <a:ext cx="10972800" cy="1143000"/>
          </a:xfrm>
        </p:spPr>
        <p:txBody>
          <a:bodyPr/>
          <a:lstStyle/>
          <a:p>
            <a:r>
              <a:rPr lang="en-US" dirty="0" smtClean="0"/>
              <a:t>Create map of twitter data</a:t>
            </a:r>
            <a:endParaRPr dirty="0"/>
          </a:p>
        </p:txBody>
      </p:sp>
    </p:spTree>
    <p:extLst>
      <p:ext uri="{BB962C8B-B14F-4D97-AF65-F5344CB8AC3E}">
        <p14:creationId xmlns:p14="http://schemas.microsoft.com/office/powerpoint/2010/main" val="297919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Friends and Followers</a:t>
            </a:r>
          </a:p>
        </p:txBody>
      </p:sp>
      <p:sp>
        <p:nvSpPr>
          <p:cNvPr id="3" name="Content Placeholder 2"/>
          <p:cNvSpPr>
            <a:spLocks noGrp="1"/>
          </p:cNvSpPr>
          <p:nvPr>
            <p:ph idx="1"/>
          </p:nvPr>
        </p:nvSpPr>
        <p:spPr>
          <a:xfrm>
            <a:off x="2266679" y="3174526"/>
            <a:ext cx="7512424" cy="2001908"/>
          </a:xfrm>
          <a:solidFill>
            <a:schemeClr val="bg1">
              <a:lumMod val="95000"/>
            </a:schemeClr>
          </a:solidFill>
          <a:effectLst>
            <a:outerShdw blurRad="50800" dist="76200" dir="5400000" algn="t" rotWithShape="0">
              <a:prstClr val="black">
                <a:alpha val="40000"/>
              </a:prstClr>
            </a:outerShdw>
          </a:effectLst>
        </p:spPr>
        <p:txBody>
          <a:bodyPr anchor="ctr" anchorCtr="0">
            <a:normAutofit/>
          </a:bodyPr>
          <a:lstStyle/>
          <a:p>
            <a:pPr marL="25400" indent="0">
              <a:buNone/>
            </a:pPr>
            <a:r>
              <a:rPr sz="1800" smtClean="0">
                <a:latin typeface="Courier"/>
              </a:rPr>
              <a:t>who_flwrs </a:t>
            </a:r>
            <a:r>
              <a:rPr sz="1800" dirty="0">
                <a:latin typeface="Courier"/>
              </a:rPr>
              <a:t>&lt;-</a:t>
            </a:r>
            <a:r>
              <a:rPr sz="1800" dirty="0">
                <a:solidFill>
                  <a:srgbClr val="4070A0"/>
                </a:solidFill>
                <a:latin typeface="Courier"/>
              </a:rPr>
              <a:t> </a:t>
            </a:r>
            <a:r>
              <a:rPr sz="1800" b="1" dirty="0">
                <a:solidFill>
                  <a:srgbClr val="007020"/>
                </a:solidFill>
                <a:latin typeface="Courier"/>
              </a:rPr>
              <a:t>get_followers</a:t>
            </a:r>
            <a:r>
              <a:rPr sz="1800" dirty="0">
                <a:latin typeface="Courier"/>
              </a:rPr>
              <a:t>(</a:t>
            </a:r>
            <a:r>
              <a:rPr sz="1800" dirty="0">
                <a:solidFill>
                  <a:srgbClr val="4070A0"/>
                </a:solidFill>
                <a:latin typeface="Courier"/>
              </a:rPr>
              <a:t>"WHO"</a:t>
            </a:r>
            <a:r>
              <a:rPr sz="1800" dirty="0">
                <a:latin typeface="Courier"/>
              </a:rPr>
              <a:t>, </a:t>
            </a:r>
            <a:r>
              <a:rPr sz="1800" dirty="0">
                <a:solidFill>
                  <a:srgbClr val="902000"/>
                </a:solidFill>
                <a:latin typeface="Courier"/>
              </a:rPr>
              <a:t>n =</a:t>
            </a:r>
            <a:r>
              <a:rPr sz="1800" dirty="0">
                <a:latin typeface="Courier"/>
              </a:rPr>
              <a:t> </a:t>
            </a:r>
            <a:r>
              <a:rPr sz="1800" dirty="0">
                <a:solidFill>
                  <a:srgbClr val="40A070"/>
                </a:solidFill>
                <a:latin typeface="Courier"/>
              </a:rPr>
              <a:t>50000</a:t>
            </a:r>
            <a:r>
              <a:rPr sz="1800" dirty="0">
                <a:latin typeface="Courier"/>
              </a:rPr>
              <a:t>)</a:t>
            </a:r>
            <a:r>
              <a:rPr dirty="0"/>
              <a:t/>
            </a:r>
            <a:br>
              <a:rPr dirty="0"/>
            </a:br>
            <a:r>
              <a:rPr sz="1800" dirty="0">
                <a:latin typeface="Courier"/>
              </a:rPr>
              <a:t>hr_flwrs &lt;-</a:t>
            </a:r>
            <a:r>
              <a:rPr sz="1800" dirty="0">
                <a:solidFill>
                  <a:srgbClr val="4070A0"/>
                </a:solidFill>
                <a:latin typeface="Courier"/>
              </a:rPr>
              <a:t> </a:t>
            </a:r>
            <a:r>
              <a:rPr sz="1800" b="1" dirty="0">
                <a:solidFill>
                  <a:srgbClr val="007020"/>
                </a:solidFill>
                <a:latin typeface="Courier"/>
              </a:rPr>
              <a:t>get_followers</a:t>
            </a:r>
            <a:r>
              <a:rPr sz="1800" dirty="0">
                <a:latin typeface="Courier"/>
              </a:rPr>
              <a:t>(</a:t>
            </a:r>
            <a:r>
              <a:rPr sz="1800" dirty="0">
                <a:solidFill>
                  <a:srgbClr val="4070A0"/>
                </a:solidFill>
                <a:latin typeface="Courier"/>
              </a:rPr>
              <a:t>"HealthRanger"</a:t>
            </a:r>
            <a:r>
              <a:rPr sz="1800" dirty="0">
                <a:latin typeface="Courier"/>
              </a:rPr>
              <a:t>, </a:t>
            </a:r>
            <a:r>
              <a:rPr sz="1800" dirty="0">
                <a:solidFill>
                  <a:srgbClr val="902000"/>
                </a:solidFill>
                <a:latin typeface="Courier"/>
              </a:rPr>
              <a:t>n =</a:t>
            </a:r>
            <a:r>
              <a:rPr sz="1800" dirty="0">
                <a:latin typeface="Courier"/>
              </a:rPr>
              <a:t> </a:t>
            </a:r>
            <a:r>
              <a:rPr sz="1800" dirty="0">
                <a:solidFill>
                  <a:srgbClr val="40A070"/>
                </a:solidFill>
                <a:latin typeface="Courier"/>
              </a:rPr>
              <a:t>50000</a:t>
            </a:r>
            <a:r>
              <a:rPr sz="1800" dirty="0">
                <a:latin typeface="Courier"/>
              </a:rPr>
              <a:t>)</a:t>
            </a:r>
            <a:r>
              <a:rPr dirty="0"/>
              <a:t/>
            </a:r>
            <a:br>
              <a:rPr dirty="0"/>
            </a:br>
            <a:r>
              <a:rPr dirty="0"/>
              <a:t/>
            </a:r>
            <a:br>
              <a:rPr dirty="0"/>
            </a:br>
            <a:r>
              <a:rPr sz="1800" dirty="0">
                <a:latin typeface="Courier"/>
              </a:rPr>
              <a:t>who_flwing &lt;-</a:t>
            </a:r>
            <a:r>
              <a:rPr sz="1800" dirty="0">
                <a:solidFill>
                  <a:srgbClr val="4070A0"/>
                </a:solidFill>
                <a:latin typeface="Courier"/>
              </a:rPr>
              <a:t> </a:t>
            </a:r>
            <a:r>
              <a:rPr sz="1800" b="1" dirty="0">
                <a:solidFill>
                  <a:srgbClr val="007020"/>
                </a:solidFill>
                <a:latin typeface="Courier"/>
              </a:rPr>
              <a:t>get_friends</a:t>
            </a:r>
            <a:r>
              <a:rPr sz="1800" dirty="0">
                <a:latin typeface="Courier"/>
              </a:rPr>
              <a:t>(</a:t>
            </a:r>
            <a:r>
              <a:rPr sz="1800" dirty="0">
                <a:solidFill>
                  <a:srgbClr val="4070A0"/>
                </a:solidFill>
                <a:latin typeface="Courier"/>
              </a:rPr>
              <a:t>"WHO"</a:t>
            </a:r>
            <a:r>
              <a:rPr sz="1800" dirty="0">
                <a:latin typeface="Courier"/>
              </a:rPr>
              <a:t>)</a:t>
            </a:r>
            <a:r>
              <a:rPr dirty="0"/>
              <a:t/>
            </a:r>
            <a:br>
              <a:rPr dirty="0"/>
            </a:br>
            <a:r>
              <a:rPr sz="1800" dirty="0">
                <a:latin typeface="Courier"/>
              </a:rPr>
              <a:t>hr_flwing &lt;-</a:t>
            </a:r>
            <a:r>
              <a:rPr sz="1800" dirty="0">
                <a:solidFill>
                  <a:srgbClr val="4070A0"/>
                </a:solidFill>
                <a:latin typeface="Courier"/>
              </a:rPr>
              <a:t> </a:t>
            </a:r>
            <a:r>
              <a:rPr sz="1800" b="1" dirty="0">
                <a:solidFill>
                  <a:srgbClr val="007020"/>
                </a:solidFill>
                <a:latin typeface="Courier"/>
              </a:rPr>
              <a:t>get_friends</a:t>
            </a:r>
            <a:r>
              <a:rPr sz="1800" dirty="0">
                <a:latin typeface="Courier"/>
              </a:rPr>
              <a:t>(</a:t>
            </a:r>
            <a:r>
              <a:rPr sz="1800" dirty="0">
                <a:solidFill>
                  <a:srgbClr val="4070A0"/>
                </a:solidFill>
                <a:latin typeface="Courier"/>
              </a:rPr>
              <a:t>"HealthRanger"</a:t>
            </a:r>
            <a:r>
              <a:rPr sz="1800" dirty="0">
                <a:latin typeface="Courier"/>
              </a:rPr>
              <a:t>)</a:t>
            </a:r>
          </a:p>
        </p:txBody>
      </p:sp>
      <p:sp>
        <p:nvSpPr>
          <p:cNvPr id="4" name="TextBox 3"/>
          <p:cNvSpPr txBox="1"/>
          <p:nvPr/>
        </p:nvSpPr>
        <p:spPr>
          <a:xfrm>
            <a:off x="2266680" y="1566286"/>
            <a:ext cx="7512424" cy="1608239"/>
          </a:xfrm>
          <a:prstGeom prst="rect">
            <a:avLst/>
          </a:prstGeom>
          <a:noFill/>
        </p:spPr>
        <p:txBody>
          <a:bodyPr wrap="square" rtlCol="0">
            <a:spAutoFit/>
          </a:bodyPr>
          <a:lstStyle/>
          <a:p>
            <a:pPr marL="285750" indent="-285750">
              <a:buFont typeface="Arial" charset="0"/>
              <a:buChar char="•"/>
            </a:pPr>
            <a:r>
              <a:rPr lang="en-US" sz="2400" dirty="0" smtClean="0"/>
              <a:t>I selected “seed</a:t>
            </a:r>
            <a:r>
              <a:rPr lang="en-US" sz="2400" dirty="0"/>
              <a:t>” users that are reliably for or against </a:t>
            </a:r>
            <a:r>
              <a:rPr lang="en-US" sz="2400" dirty="0" smtClean="0"/>
              <a:t>vaccination</a:t>
            </a:r>
          </a:p>
          <a:p>
            <a:pPr marL="285750" indent="-285750">
              <a:buFont typeface="Arial" charset="0"/>
              <a:buChar char="•"/>
            </a:pPr>
            <a:r>
              <a:rPr lang="en-US" sz="2400" dirty="0" smtClean="0"/>
              <a:t>User IDs only are returned</a:t>
            </a:r>
            <a:endParaRPr lang="en-US" sz="2400" dirty="0"/>
          </a:p>
          <a:p>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Extras</a:t>
            </a:r>
            <a:endParaRPr dirty="0"/>
          </a:p>
        </p:txBody>
      </p:sp>
      <p:sp>
        <p:nvSpPr>
          <p:cNvPr id="4" name="TextBox 3"/>
          <p:cNvSpPr txBox="1"/>
          <p:nvPr/>
        </p:nvSpPr>
        <p:spPr>
          <a:xfrm>
            <a:off x="609600" y="1266671"/>
            <a:ext cx="7980529" cy="1477328"/>
          </a:xfrm>
          <a:prstGeom prst="rect">
            <a:avLst/>
          </a:prstGeom>
          <a:noFill/>
        </p:spPr>
        <p:txBody>
          <a:bodyPr wrap="square" rtlCol="0">
            <a:spAutoFit/>
          </a:bodyPr>
          <a:lstStyle/>
          <a:p>
            <a:pPr marL="285750" indent="-285750">
              <a:buFont typeface="Arial" charset="0"/>
              <a:buChar char="•"/>
            </a:pPr>
            <a:r>
              <a:rPr lang="en-US" sz="2400" dirty="0"/>
              <a:t>Get </a:t>
            </a:r>
            <a:r>
              <a:rPr lang="en-US" sz="2400" dirty="0" smtClean="0"/>
              <a:t>last </a:t>
            </a:r>
            <a:r>
              <a:rPr lang="en-US" sz="2400" dirty="0"/>
              <a:t>500 tweets </a:t>
            </a:r>
            <a:r>
              <a:rPr lang="en-US" sz="2400" dirty="0" smtClean="0"/>
              <a:t>World </a:t>
            </a:r>
            <a:r>
              <a:rPr lang="en-US" sz="2400" dirty="0"/>
              <a:t>Health Organization has </a:t>
            </a:r>
            <a:r>
              <a:rPr lang="en-US" sz="2400" dirty="0" smtClean="0"/>
              <a:t>favorited</a:t>
            </a:r>
          </a:p>
          <a:p>
            <a:pPr marL="742950" lvl="1" indent="-285750">
              <a:buFont typeface="Arial" charset="0"/>
              <a:buChar char="•"/>
            </a:pPr>
            <a:r>
              <a:rPr lang="en-US" sz="2400" dirty="0"/>
              <a:t>R</a:t>
            </a:r>
            <a:r>
              <a:rPr lang="en-US" sz="2400" dirty="0" smtClean="0"/>
              <a:t>eturns same </a:t>
            </a:r>
            <a:r>
              <a:rPr lang="en-US" sz="2400" dirty="0"/>
              <a:t>columns as </a:t>
            </a:r>
            <a:r>
              <a:rPr lang="en-US" sz="2400" dirty="0" err="1" smtClean="0"/>
              <a:t>search_twitter</a:t>
            </a:r>
            <a:endParaRPr lang="en-US" sz="2400" dirty="0" smtClean="0"/>
          </a:p>
          <a:p>
            <a:pPr marL="285750" indent="-285750">
              <a:buFont typeface="Arial" charset="0"/>
              <a:buChar char="•"/>
            </a:pPr>
            <a:r>
              <a:rPr lang="en-US" sz="2400" dirty="0" smtClean="0"/>
              <a:t>Search users who’s bios contain string</a:t>
            </a:r>
            <a:endParaRPr lang="en-US" sz="2400" dirty="0"/>
          </a:p>
          <a:p>
            <a:endParaRPr lang="en-US" dirty="0"/>
          </a:p>
        </p:txBody>
      </p:sp>
      <p:sp>
        <p:nvSpPr>
          <p:cNvPr id="5" name="TextBox 4"/>
          <p:cNvSpPr txBox="1"/>
          <p:nvPr/>
        </p:nvSpPr>
        <p:spPr>
          <a:xfrm>
            <a:off x="609600" y="3135867"/>
            <a:ext cx="7192370" cy="1200329"/>
          </a:xfrm>
          <a:prstGeom prst="rect">
            <a:avLst/>
          </a:prstGeom>
          <a:solidFill>
            <a:schemeClr val="bg1">
              <a:lumMod val="95000"/>
            </a:schemeClr>
          </a:solidFill>
          <a:effectLst>
            <a:outerShdw blurRad="50800" dist="76200" dir="5400000" algn="t" rotWithShape="0">
              <a:prstClr val="black">
                <a:alpha val="40000"/>
              </a:prstClr>
            </a:outerShdw>
          </a:effectLst>
        </p:spPr>
        <p:txBody>
          <a:bodyPr wrap="square" rtlCol="0">
            <a:spAutoFit/>
          </a:bodyPr>
          <a:lstStyle/>
          <a:p>
            <a:pPr marL="12700">
              <a:buNone/>
            </a:pPr>
            <a:r>
              <a:rPr lang="en-US" dirty="0" err="1">
                <a:latin typeface="Courier"/>
              </a:rPr>
              <a:t>who_favs</a:t>
            </a:r>
            <a:r>
              <a:rPr lang="en-US" dirty="0">
                <a:latin typeface="Courier"/>
              </a:rPr>
              <a:t> &lt;-</a:t>
            </a:r>
            <a:r>
              <a:rPr lang="en-US" dirty="0">
                <a:solidFill>
                  <a:srgbClr val="4070A0"/>
                </a:solidFill>
                <a:latin typeface="Courier"/>
              </a:rPr>
              <a:t> </a:t>
            </a:r>
            <a:r>
              <a:rPr lang="en-US" b="1" dirty="0" err="1">
                <a:solidFill>
                  <a:srgbClr val="007020"/>
                </a:solidFill>
                <a:latin typeface="Courier"/>
              </a:rPr>
              <a:t>get_favorites</a:t>
            </a:r>
            <a:r>
              <a:rPr lang="en-US" dirty="0">
                <a:latin typeface="Courier"/>
              </a:rPr>
              <a:t>(</a:t>
            </a:r>
            <a:r>
              <a:rPr lang="en-US" dirty="0">
                <a:solidFill>
                  <a:srgbClr val="4070A0"/>
                </a:solidFill>
                <a:latin typeface="Courier"/>
              </a:rPr>
              <a:t>"WHO"</a:t>
            </a:r>
            <a:r>
              <a:rPr lang="en-US" dirty="0">
                <a:latin typeface="Courier"/>
              </a:rPr>
              <a:t>, </a:t>
            </a:r>
            <a:r>
              <a:rPr lang="en-US" dirty="0">
                <a:solidFill>
                  <a:srgbClr val="902000"/>
                </a:solidFill>
                <a:latin typeface="Courier"/>
              </a:rPr>
              <a:t>n =</a:t>
            </a:r>
            <a:r>
              <a:rPr lang="en-US" dirty="0">
                <a:latin typeface="Courier"/>
              </a:rPr>
              <a:t> </a:t>
            </a:r>
            <a:r>
              <a:rPr lang="en-US" dirty="0">
                <a:solidFill>
                  <a:srgbClr val="40A070"/>
                </a:solidFill>
                <a:latin typeface="Courier"/>
              </a:rPr>
              <a:t>500</a:t>
            </a:r>
            <a:r>
              <a:rPr lang="en-US" dirty="0">
                <a:latin typeface="Courier"/>
              </a:rPr>
              <a:t>)</a:t>
            </a:r>
          </a:p>
          <a:p>
            <a:pPr marL="12700">
              <a:buNone/>
            </a:pPr>
            <a:endParaRPr lang="en-US" dirty="0">
              <a:latin typeface="Courier"/>
            </a:endParaRPr>
          </a:p>
          <a:p>
            <a:pPr marL="12700">
              <a:buNone/>
            </a:pPr>
            <a:r>
              <a:rPr lang="en-US" dirty="0" err="1">
                <a:latin typeface="Courier"/>
              </a:rPr>
              <a:t>p_users</a:t>
            </a:r>
            <a:r>
              <a:rPr lang="en-US" dirty="0">
                <a:latin typeface="Courier"/>
              </a:rPr>
              <a:t>&lt;-</a:t>
            </a:r>
            <a:r>
              <a:rPr lang="en-US" dirty="0">
                <a:solidFill>
                  <a:srgbClr val="4070A0"/>
                </a:solidFill>
                <a:latin typeface="Courier"/>
              </a:rPr>
              <a:t> </a:t>
            </a:r>
            <a:r>
              <a:rPr lang="en-US" b="1" dirty="0" err="1">
                <a:solidFill>
                  <a:srgbClr val="007020"/>
                </a:solidFill>
                <a:latin typeface="Courier"/>
              </a:rPr>
              <a:t>search_users</a:t>
            </a:r>
            <a:r>
              <a:rPr lang="en-US" dirty="0">
                <a:latin typeface="Courier"/>
              </a:rPr>
              <a:t>(</a:t>
            </a:r>
            <a:r>
              <a:rPr lang="en-US" dirty="0">
                <a:solidFill>
                  <a:srgbClr val="4070A0"/>
                </a:solidFill>
                <a:latin typeface="Courier"/>
              </a:rPr>
              <a:t>"political party"</a:t>
            </a:r>
            <a:r>
              <a:rPr lang="en-US" dirty="0">
                <a:latin typeface="Courier"/>
              </a:rPr>
              <a:t>, </a:t>
            </a:r>
            <a:r>
              <a:rPr lang="en-US" dirty="0">
                <a:solidFill>
                  <a:srgbClr val="902000"/>
                </a:solidFill>
                <a:latin typeface="Courier"/>
              </a:rPr>
              <a:t>n =</a:t>
            </a:r>
            <a:r>
              <a:rPr lang="en-US" dirty="0">
                <a:latin typeface="Courier"/>
              </a:rPr>
              <a:t> </a:t>
            </a:r>
            <a:r>
              <a:rPr lang="en-US" dirty="0">
                <a:solidFill>
                  <a:srgbClr val="40A070"/>
                </a:solidFill>
                <a:latin typeface="Courier"/>
              </a:rPr>
              <a:t>1000</a:t>
            </a:r>
            <a:r>
              <a:rPr lang="en-US" dirty="0">
                <a:latin typeface="Courier"/>
              </a:rPr>
              <a:t>)</a:t>
            </a:r>
          </a:p>
          <a:p>
            <a:pPr indent="12700"/>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8388" y="2181280"/>
            <a:ext cx="3568700" cy="35052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3409627" cy="6858000"/>
          </a:xfrm>
          <a:prstGeom prst="rect">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2620" y="1946745"/>
            <a:ext cx="10921139" cy="2964509"/>
          </a:xfrm>
        </p:spPr>
        <p:txBody>
          <a:bodyPr/>
          <a:lstStyle/>
          <a:p>
            <a:r>
              <a:rPr lang="en-US" dirty="0" smtClean="0"/>
              <a:t>Cleaning Twitter Text</a:t>
            </a:r>
            <a:endParaRPr lang="en-US" dirty="0"/>
          </a:p>
        </p:txBody>
      </p:sp>
    </p:spTree>
    <p:extLst>
      <p:ext uri="{BB962C8B-B14F-4D97-AF65-F5344CB8AC3E}">
        <p14:creationId xmlns:p14="http://schemas.microsoft.com/office/powerpoint/2010/main" val="18260167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33400" y="1600200"/>
            <a:ext cx="11125200" cy="4878092"/>
          </a:xfrm>
          <a:prstGeom prst="rect">
            <a:avLst/>
          </a:prstGeom>
          <a:solidFill>
            <a:schemeClr val="bg1">
              <a:lumMod val="95000"/>
            </a:schemeClr>
          </a:solidFill>
          <a:effectLst>
            <a:outerShdw blurRad="50800" dist="76200" dir="5400000" algn="t" rotWithShape="0">
              <a:prstClr val="black">
                <a:alpha val="40000"/>
              </a:prstClr>
            </a:outerShdw>
          </a:effectLst>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270000" indent="-1255713">
              <a:buNone/>
            </a:pPr>
            <a:r>
              <a:rPr lang="en-US" sz="1800" b="1" dirty="0" smtClean="0">
                <a:solidFill>
                  <a:srgbClr val="007020"/>
                </a:solidFill>
                <a:latin typeface="Courier"/>
              </a:rPr>
              <a:t>head</a:t>
            </a:r>
            <a:r>
              <a:rPr lang="en-US" sz="1800" dirty="0" smtClean="0">
                <a:latin typeface="Courier"/>
              </a:rPr>
              <a:t>(st</a:t>
            </a:r>
            <a:r>
              <a:rPr lang="en-US" sz="1800" dirty="0" smtClean="0">
                <a:solidFill>
                  <a:srgbClr val="666666"/>
                </a:solidFill>
                <a:latin typeface="Courier"/>
              </a:rPr>
              <a:t>$</a:t>
            </a:r>
            <a:r>
              <a:rPr lang="en-US" sz="1800" dirty="0" smtClean="0">
                <a:latin typeface="Courier"/>
              </a:rPr>
              <a:t>text,</a:t>
            </a:r>
            <a:r>
              <a:rPr lang="en-US" sz="1800" dirty="0" smtClean="0">
                <a:solidFill>
                  <a:srgbClr val="40A070"/>
                </a:solidFill>
                <a:latin typeface="Courier"/>
              </a:rPr>
              <a:t>4</a:t>
            </a:r>
            <a:r>
              <a:rPr lang="en-US" sz="1800" dirty="0" smtClean="0">
                <a:latin typeface="Courier"/>
              </a:rPr>
              <a:t>)</a:t>
            </a:r>
            <a:endParaRPr lang="en-US" sz="1800" dirty="0">
              <a:latin typeface="Courier"/>
            </a:endParaRPr>
          </a:p>
          <a:p>
            <a:pPr marL="977900" indent="-963613">
              <a:buFont typeface="Arial"/>
              <a:buNone/>
            </a:pPr>
            <a:r>
              <a:rPr lang="en-US" sz="1800" dirty="0" smtClean="0">
                <a:latin typeface="Courier"/>
              </a:rPr>
              <a:t>## [1] "Triplets all become autistic within hours of vaccination… https://</a:t>
            </a:r>
            <a:r>
              <a:rPr lang="en-US" sz="1800" dirty="0" err="1" smtClean="0">
                <a:latin typeface="Courier"/>
              </a:rPr>
              <a:t>t.co</a:t>
            </a:r>
            <a:r>
              <a:rPr lang="en-US" sz="1800" dirty="0" smtClean="0">
                <a:latin typeface="Courier"/>
              </a:rPr>
              <a:t>/uciuQaTJo2 #vaccines #</a:t>
            </a:r>
            <a:r>
              <a:rPr lang="en-US" sz="1800" dirty="0" err="1" smtClean="0">
                <a:latin typeface="Courier"/>
              </a:rPr>
              <a:t>antivax</a:t>
            </a:r>
            <a:r>
              <a:rPr lang="en-US" sz="1800" dirty="0" smtClean="0">
                <a:latin typeface="Courier"/>
              </a:rPr>
              <a:t> #autism"
## [2] "@</a:t>
            </a:r>
            <a:r>
              <a:rPr lang="en-US" sz="1800" dirty="0" err="1" smtClean="0">
                <a:latin typeface="Courier"/>
              </a:rPr>
              <a:t>JestDempsey</a:t>
            </a:r>
            <a:r>
              <a:rPr lang="en-US" sz="1800" dirty="0" smtClean="0">
                <a:latin typeface="Courier"/>
              </a:rPr>
              <a:t> @hezzie7 For how much vaccines are pushed (as they should be) you would think healthcare professionals would be encouraged to go above and beyond to ensure babies are vaccinated. My recommendation is to start calling health clinics everywhere because it takes forever to get into RD."
## [3] "Meridian has been nominated to win a 2018/2019 Vaccine Industry Excellence (</a:t>
            </a:r>
            <a:r>
              <a:rPr lang="en-US" sz="1800" dirty="0" err="1" smtClean="0">
                <a:latin typeface="Courier"/>
              </a:rPr>
              <a:t>ViE</a:t>
            </a:r>
            <a:r>
              <a:rPr lang="en-US" sz="1800" dirty="0" smtClean="0">
                <a:latin typeface="Courier"/>
              </a:rPr>
              <a:t>) Award for Best Clinical Site or Network! Vote now at: https://</a:t>
            </a:r>
            <a:r>
              <a:rPr lang="en-US" sz="1800" dirty="0" err="1" smtClean="0">
                <a:latin typeface="Courier"/>
              </a:rPr>
              <a:t>t.co</a:t>
            </a:r>
            <a:r>
              <a:rPr lang="en-US" sz="1800" dirty="0" smtClean="0">
                <a:latin typeface="Courier"/>
              </a:rPr>
              <a:t>/r3AM3V6kHN You can learn more about Meridian’s vaccine experience at https://</a:t>
            </a:r>
            <a:r>
              <a:rPr lang="en-US" sz="1800" dirty="0" err="1" smtClean="0">
                <a:latin typeface="Courier"/>
              </a:rPr>
              <a:t>t.co</a:t>
            </a:r>
            <a:r>
              <a:rPr lang="en-US" sz="1800" dirty="0" smtClean="0">
                <a:latin typeface="Courier"/>
              </a:rPr>
              <a:t>/lcYsNoHCF5 #vaccines #</a:t>
            </a:r>
            <a:r>
              <a:rPr lang="en-US" sz="1800" dirty="0" err="1" smtClean="0">
                <a:latin typeface="Courier"/>
              </a:rPr>
              <a:t>clinicalresearch</a:t>
            </a:r>
            <a:r>
              <a:rPr lang="en-US" sz="1800" dirty="0" smtClean="0">
                <a:latin typeface="Courier"/>
              </a:rPr>
              <a:t> #</a:t>
            </a:r>
            <a:r>
              <a:rPr lang="en-US" sz="1800" dirty="0" err="1" smtClean="0">
                <a:latin typeface="Courier"/>
              </a:rPr>
              <a:t>wvcusa</a:t>
            </a:r>
            <a:r>
              <a:rPr lang="en-US" sz="1800" dirty="0" smtClean="0">
                <a:latin typeface="Courier"/>
              </a:rPr>
              <a:t> https://</a:t>
            </a:r>
            <a:r>
              <a:rPr lang="en-US" sz="1800" dirty="0" err="1" smtClean="0">
                <a:latin typeface="Courier"/>
              </a:rPr>
              <a:t>t.co</a:t>
            </a:r>
            <a:r>
              <a:rPr lang="en-US" sz="1800" dirty="0" smtClean="0">
                <a:latin typeface="Courier"/>
              </a:rPr>
              <a:t>/jJedd0Brki"
## [4] "Hey, @</a:t>
            </a:r>
            <a:r>
              <a:rPr lang="en-US" sz="1800" dirty="0" err="1" smtClean="0">
                <a:latin typeface="Courier"/>
              </a:rPr>
              <a:t>CDCgov</a:t>
            </a:r>
            <a:r>
              <a:rPr lang="en-US" sz="1800" dirty="0" smtClean="0">
                <a:latin typeface="Courier"/>
              </a:rPr>
              <a:t> ,  Pharma ... if you want people to accept vaccinations, take responsibility for the injuries and deaths and fix your damned vaccines.  Your denialist program is failing. What will you do when Congress is filled with people who have injured loved ones?"</a:t>
            </a:r>
            <a:endParaRPr lang="en-US" sz="1800" dirty="0">
              <a:latin typeface="Courier"/>
            </a:endParaRPr>
          </a:p>
        </p:txBody>
      </p:sp>
      <p:sp>
        <p:nvSpPr>
          <p:cNvPr id="7" name="Title 1"/>
          <p:cNvSpPr txBox="1">
            <a:spLocks/>
          </p:cNvSpPr>
          <p:nvPr/>
        </p:nvSpPr>
        <p:spPr>
          <a:xfrm>
            <a:off x="533400" y="457200"/>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What does the text look like?</a:t>
            </a:r>
            <a:endParaRPr lang="en-US" dirty="0"/>
          </a:p>
        </p:txBody>
      </p:sp>
    </p:spTree>
    <p:extLst>
      <p:ext uri="{BB962C8B-B14F-4D97-AF65-F5344CB8AC3E}">
        <p14:creationId xmlns:p14="http://schemas.microsoft.com/office/powerpoint/2010/main" val="1270741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929566" y="1928474"/>
            <a:ext cx="10180468" cy="4048992"/>
          </a:xfrm>
          <a:prstGeom prst="rect">
            <a:avLst/>
          </a:prstGeom>
          <a:solidFill>
            <a:schemeClr val="bg1">
              <a:lumMod val="95000"/>
            </a:schemeClr>
          </a:solidFill>
          <a:effectLst>
            <a:outerShdw blurRad="50800" dist="76200" dir="5400000" algn="t" rotWithShape="0">
              <a:prstClr val="black">
                <a:alpha val="40000"/>
              </a:prstClr>
            </a:outerShd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4288" indent="0">
              <a:buFont typeface="Arial"/>
              <a:buNone/>
            </a:pPr>
            <a:r>
              <a:rPr lang="en-US" sz="1800" b="1" dirty="0" smtClean="0">
                <a:solidFill>
                  <a:srgbClr val="007020"/>
                </a:solidFill>
                <a:latin typeface="Courier"/>
              </a:rPr>
              <a:t>library</a:t>
            </a:r>
            <a:r>
              <a:rPr lang="en-US" sz="1800" dirty="0" smtClean="0">
                <a:latin typeface="Courier"/>
              </a:rPr>
              <a:t>(</a:t>
            </a:r>
            <a:r>
              <a:rPr lang="en-US" sz="1800" dirty="0" err="1" smtClean="0">
                <a:latin typeface="Courier"/>
              </a:rPr>
              <a:t>stringr</a:t>
            </a:r>
            <a:r>
              <a:rPr lang="en-US" sz="1800" dirty="0" smtClean="0">
                <a:latin typeface="Courier"/>
              </a:rPr>
              <a:t>)</a:t>
            </a:r>
          </a:p>
          <a:p>
            <a:pPr marL="14288" indent="0">
              <a:buNone/>
            </a:pPr>
            <a:r>
              <a:rPr lang="en-US" sz="1800" dirty="0" smtClean="0"/>
              <a:t/>
            </a:r>
            <a:br>
              <a:rPr lang="en-US" sz="1800" dirty="0" smtClean="0"/>
            </a:br>
            <a:r>
              <a:rPr lang="en-US" sz="1800" dirty="0">
                <a:latin typeface="Courier"/>
              </a:rPr>
              <a:t> pat &lt;-</a:t>
            </a:r>
            <a:r>
              <a:rPr lang="en-US" sz="1800" dirty="0">
                <a:solidFill>
                  <a:srgbClr val="4070A0"/>
                </a:solidFill>
                <a:latin typeface="Courier"/>
              </a:rPr>
              <a:t> </a:t>
            </a:r>
            <a:r>
              <a:rPr lang="en-US" sz="1800" b="1" dirty="0">
                <a:solidFill>
                  <a:srgbClr val="007020"/>
                </a:solidFill>
                <a:latin typeface="Courier"/>
              </a:rPr>
              <a:t>c</a:t>
            </a:r>
            <a:r>
              <a:rPr lang="en-US" sz="1800" dirty="0">
                <a:latin typeface="Courier"/>
              </a:rPr>
              <a:t>(</a:t>
            </a:r>
            <a:r>
              <a:rPr lang="en-US" sz="1800" dirty="0">
                <a:solidFill>
                  <a:srgbClr val="4070A0"/>
                </a:solidFill>
                <a:latin typeface="Courier"/>
              </a:rPr>
              <a:t>"[\r\n]|&amp;amp.|@.*?\\S</a:t>
            </a:r>
            <a:r>
              <a:rPr lang="en-US" sz="1800" dirty="0" smtClean="0">
                <a:solidFill>
                  <a:srgbClr val="4070A0"/>
                </a:solidFill>
                <a:latin typeface="Courier"/>
              </a:rPr>
              <a:t>+|@.*?$|^</a:t>
            </a:r>
            <a:r>
              <a:rPr lang="en-US" sz="1800" dirty="0">
                <a:solidFill>
                  <a:srgbClr val="4070A0"/>
                </a:solidFill>
                <a:latin typeface="Courier"/>
              </a:rPr>
              <a:t>RT |https</a:t>
            </a:r>
            <a:r>
              <a:rPr lang="en-US" sz="1800" dirty="0" smtClean="0">
                <a:solidFill>
                  <a:srgbClr val="4070A0"/>
                </a:solidFill>
                <a:latin typeface="Courier"/>
              </a:rPr>
              <a:t>?:.\\</a:t>
            </a:r>
            <a:r>
              <a:rPr lang="en-US" sz="1800" dirty="0">
                <a:solidFill>
                  <a:srgbClr val="4070A0"/>
                </a:solidFill>
                <a:latin typeface="Courier"/>
              </a:rPr>
              <a:t>S+|https</a:t>
            </a:r>
            <a:r>
              <a:rPr lang="en-US" sz="1800" dirty="0" smtClean="0">
                <a:solidFill>
                  <a:srgbClr val="4070A0"/>
                </a:solidFill>
                <a:latin typeface="Courier"/>
              </a:rPr>
              <a:t>?:.*$"</a:t>
            </a:r>
            <a:r>
              <a:rPr lang="en-US" sz="1800" dirty="0" smtClean="0">
                <a:latin typeface="Courier"/>
              </a:rPr>
              <a:t>)</a:t>
            </a:r>
          </a:p>
          <a:p>
            <a:pPr marL="14288" indent="0">
              <a:buNone/>
            </a:pPr>
            <a:r>
              <a:rPr lang="en-US" sz="1800" dirty="0" smtClean="0"/>
              <a:t/>
            </a:r>
            <a:br>
              <a:rPr lang="en-US" sz="1800" dirty="0" smtClean="0"/>
            </a:br>
            <a:r>
              <a:rPr lang="en-US" sz="1800" dirty="0" err="1">
                <a:latin typeface="Courier"/>
              </a:rPr>
              <a:t>s</a:t>
            </a:r>
            <a:r>
              <a:rPr lang="en-US" sz="1800" dirty="0" err="1" smtClean="0">
                <a:latin typeface="Courier"/>
              </a:rPr>
              <a:t>t</a:t>
            </a:r>
            <a:r>
              <a:rPr lang="en-US" sz="1800" dirty="0" err="1" smtClean="0">
                <a:solidFill>
                  <a:srgbClr val="666666"/>
                </a:solidFill>
                <a:latin typeface="Courier"/>
              </a:rPr>
              <a:t>$</a:t>
            </a:r>
            <a:r>
              <a:rPr lang="en-US" sz="1800" dirty="0" err="1" smtClean="0">
                <a:latin typeface="Courier"/>
              </a:rPr>
              <a:t>text</a:t>
            </a:r>
            <a:r>
              <a:rPr lang="en-US" sz="1800" dirty="0" smtClean="0">
                <a:latin typeface="Courier"/>
              </a:rPr>
              <a:t> &lt;-</a:t>
            </a:r>
            <a:r>
              <a:rPr lang="en-US" sz="1800" dirty="0" smtClean="0">
                <a:solidFill>
                  <a:srgbClr val="4070A0"/>
                </a:solidFill>
                <a:latin typeface="Courier"/>
              </a:rPr>
              <a:t> </a:t>
            </a:r>
            <a:r>
              <a:rPr lang="en-US" sz="1800" dirty="0" smtClean="0"/>
              <a:t/>
            </a:r>
            <a:br>
              <a:rPr lang="en-US" sz="1800" dirty="0" smtClean="0"/>
            </a:br>
            <a:r>
              <a:rPr lang="en-US" sz="1800" dirty="0" smtClean="0">
                <a:solidFill>
                  <a:srgbClr val="4070A0"/>
                </a:solidFill>
                <a:latin typeface="Courier"/>
              </a:rPr>
              <a:t>  </a:t>
            </a:r>
            <a:r>
              <a:rPr lang="en-US" sz="1800" dirty="0" err="1">
                <a:latin typeface="Courier"/>
              </a:rPr>
              <a:t>s</a:t>
            </a:r>
            <a:r>
              <a:rPr lang="en-US" sz="1800" dirty="0" err="1" smtClean="0">
                <a:latin typeface="Courier"/>
              </a:rPr>
              <a:t>t</a:t>
            </a:r>
            <a:r>
              <a:rPr lang="en-US" sz="1800" dirty="0" err="1" smtClean="0">
                <a:solidFill>
                  <a:srgbClr val="666666"/>
                </a:solidFill>
                <a:latin typeface="Courier"/>
              </a:rPr>
              <a:t>$</a:t>
            </a:r>
            <a:r>
              <a:rPr lang="en-US" sz="1800" dirty="0" err="1" smtClean="0">
                <a:latin typeface="Courier"/>
              </a:rPr>
              <a:t>text</a:t>
            </a:r>
            <a:r>
              <a:rPr lang="en-US" sz="1800" dirty="0" smtClean="0">
                <a:latin typeface="Courier"/>
              </a:rPr>
              <a:t> </a:t>
            </a:r>
            <a:r>
              <a:rPr lang="en-US" sz="1800" dirty="0" smtClean="0">
                <a:solidFill>
                  <a:srgbClr val="666666"/>
                </a:solidFill>
                <a:latin typeface="Courier"/>
              </a:rPr>
              <a:t>%&gt;%</a:t>
            </a:r>
            <a:r>
              <a:rPr lang="en-US" sz="1800" dirty="0" smtClean="0"/>
              <a:t/>
            </a:r>
            <a:br>
              <a:rPr lang="en-US" sz="1800" dirty="0" smtClean="0"/>
            </a:br>
            <a:r>
              <a:rPr lang="en-US" sz="1800" dirty="0" smtClean="0">
                <a:solidFill>
                  <a:srgbClr val="4070A0"/>
                </a:solidFill>
                <a:latin typeface="Courier"/>
              </a:rPr>
              <a:t>    </a:t>
            </a:r>
            <a:r>
              <a:rPr lang="en-US" sz="1800" b="1" dirty="0" err="1" smtClean="0">
                <a:solidFill>
                  <a:srgbClr val="007020"/>
                </a:solidFill>
                <a:latin typeface="Courier"/>
              </a:rPr>
              <a:t>str_replace_all</a:t>
            </a:r>
            <a:r>
              <a:rPr lang="en-US" sz="1800" dirty="0" smtClean="0">
                <a:latin typeface="Courier"/>
              </a:rPr>
              <a:t>(</a:t>
            </a:r>
            <a:r>
              <a:rPr lang="en-US" sz="1800" dirty="0" smtClean="0">
                <a:solidFill>
                  <a:srgbClr val="902000"/>
                </a:solidFill>
                <a:latin typeface="Courier"/>
              </a:rPr>
              <a:t>pattern =</a:t>
            </a:r>
            <a:r>
              <a:rPr lang="en-US" sz="1800" dirty="0" smtClean="0">
                <a:latin typeface="Courier"/>
              </a:rPr>
              <a:t> pat, </a:t>
            </a:r>
            <a:r>
              <a:rPr lang="en-US" sz="1800" dirty="0" smtClean="0">
                <a:solidFill>
                  <a:srgbClr val="4070A0"/>
                </a:solidFill>
                <a:latin typeface="Courier"/>
              </a:rPr>
              <a:t>""</a:t>
            </a:r>
            <a:r>
              <a:rPr lang="en-US" sz="1800" dirty="0" smtClean="0">
                <a:latin typeface="Courier"/>
              </a:rPr>
              <a:t>)</a:t>
            </a:r>
            <a:r>
              <a:rPr lang="en-US" sz="1800" dirty="0" smtClean="0"/>
              <a:t/>
            </a:r>
            <a:br>
              <a:rPr lang="en-US" sz="1800" dirty="0" smtClean="0"/>
            </a:br>
            <a:r>
              <a:rPr lang="en-US" sz="1800" dirty="0" smtClean="0"/>
              <a:t/>
            </a:r>
            <a:br>
              <a:rPr lang="en-US" sz="1800" dirty="0" smtClean="0"/>
            </a:br>
            <a:r>
              <a:rPr lang="en-US" sz="1800" dirty="0" err="1">
                <a:latin typeface="Courier"/>
              </a:rPr>
              <a:t>s</a:t>
            </a:r>
            <a:r>
              <a:rPr lang="en-US" sz="1800" dirty="0" err="1" smtClean="0">
                <a:latin typeface="Courier"/>
              </a:rPr>
              <a:t>t</a:t>
            </a:r>
            <a:r>
              <a:rPr lang="en-US" sz="1800" dirty="0" err="1" smtClean="0">
                <a:solidFill>
                  <a:srgbClr val="666666"/>
                </a:solidFill>
                <a:latin typeface="Courier"/>
              </a:rPr>
              <a:t>$</a:t>
            </a:r>
            <a:r>
              <a:rPr lang="en-US" sz="1800" dirty="0" err="1" smtClean="0">
                <a:latin typeface="Courier"/>
              </a:rPr>
              <a:t>retweet_text</a:t>
            </a:r>
            <a:r>
              <a:rPr lang="en-US" sz="1800" dirty="0" smtClean="0">
                <a:latin typeface="Courier"/>
              </a:rPr>
              <a:t> &lt;-</a:t>
            </a:r>
            <a:r>
              <a:rPr lang="en-US" sz="1800" dirty="0" smtClean="0">
                <a:solidFill>
                  <a:srgbClr val="4070A0"/>
                </a:solidFill>
                <a:latin typeface="Courier"/>
              </a:rPr>
              <a:t> </a:t>
            </a:r>
            <a:r>
              <a:rPr lang="en-US" sz="1800" dirty="0" smtClean="0"/>
              <a:t/>
            </a:r>
            <a:br>
              <a:rPr lang="en-US" sz="1800" dirty="0" smtClean="0"/>
            </a:br>
            <a:r>
              <a:rPr lang="en-US" sz="1800" dirty="0" smtClean="0">
                <a:solidFill>
                  <a:srgbClr val="4070A0"/>
                </a:solidFill>
                <a:latin typeface="Courier"/>
              </a:rPr>
              <a:t>  </a:t>
            </a:r>
            <a:r>
              <a:rPr lang="en-US" sz="1800" dirty="0" err="1">
                <a:latin typeface="Courier"/>
              </a:rPr>
              <a:t>s</a:t>
            </a:r>
            <a:r>
              <a:rPr lang="en-US" sz="1800" dirty="0" err="1" smtClean="0">
                <a:latin typeface="Courier"/>
              </a:rPr>
              <a:t>t</a:t>
            </a:r>
            <a:r>
              <a:rPr lang="en-US" sz="1800" dirty="0" err="1" smtClean="0">
                <a:solidFill>
                  <a:srgbClr val="666666"/>
                </a:solidFill>
                <a:latin typeface="Courier"/>
              </a:rPr>
              <a:t>$</a:t>
            </a:r>
            <a:r>
              <a:rPr lang="en-US" sz="1800" dirty="0" err="1" smtClean="0">
                <a:latin typeface="Courier"/>
              </a:rPr>
              <a:t>retweet_text</a:t>
            </a:r>
            <a:r>
              <a:rPr lang="en-US" sz="1800" dirty="0" smtClean="0">
                <a:latin typeface="Courier"/>
              </a:rPr>
              <a:t> </a:t>
            </a:r>
            <a:r>
              <a:rPr lang="en-US" sz="1800" dirty="0" smtClean="0">
                <a:solidFill>
                  <a:srgbClr val="666666"/>
                </a:solidFill>
                <a:latin typeface="Courier"/>
              </a:rPr>
              <a:t>%&gt;%</a:t>
            </a:r>
            <a:r>
              <a:rPr lang="en-US" sz="1800" dirty="0" smtClean="0"/>
              <a:t/>
            </a:r>
            <a:br>
              <a:rPr lang="en-US" sz="1800" dirty="0" smtClean="0"/>
            </a:br>
            <a:r>
              <a:rPr lang="en-US" sz="1800" dirty="0" smtClean="0">
                <a:solidFill>
                  <a:srgbClr val="4070A0"/>
                </a:solidFill>
                <a:latin typeface="Courier"/>
              </a:rPr>
              <a:t>    </a:t>
            </a:r>
            <a:r>
              <a:rPr lang="en-US" sz="1800" b="1" dirty="0" err="1" smtClean="0">
                <a:solidFill>
                  <a:srgbClr val="007020"/>
                </a:solidFill>
                <a:latin typeface="Courier"/>
              </a:rPr>
              <a:t>str_replace_all</a:t>
            </a:r>
            <a:r>
              <a:rPr lang="en-US" sz="1800" dirty="0" smtClean="0">
                <a:latin typeface="Courier"/>
              </a:rPr>
              <a:t>(</a:t>
            </a:r>
            <a:r>
              <a:rPr lang="en-US" sz="1800" dirty="0" smtClean="0">
                <a:solidFill>
                  <a:srgbClr val="902000"/>
                </a:solidFill>
                <a:latin typeface="Courier"/>
              </a:rPr>
              <a:t>pattern =</a:t>
            </a:r>
            <a:r>
              <a:rPr lang="en-US" sz="1800" dirty="0" smtClean="0">
                <a:latin typeface="Courier"/>
              </a:rPr>
              <a:t> pat, </a:t>
            </a:r>
            <a:r>
              <a:rPr lang="en-US" sz="1800" dirty="0" smtClean="0">
                <a:solidFill>
                  <a:srgbClr val="4070A0"/>
                </a:solidFill>
                <a:latin typeface="Courier"/>
              </a:rPr>
              <a:t>""</a:t>
            </a:r>
            <a:r>
              <a:rPr lang="en-US" sz="1800" dirty="0" smtClean="0">
                <a:latin typeface="Courier"/>
              </a:rPr>
              <a:t>)</a:t>
            </a:r>
            <a:r>
              <a:rPr lang="en-US" sz="1800" dirty="0" smtClean="0"/>
              <a:t/>
            </a:r>
            <a:br>
              <a:rPr lang="en-US" sz="1800" dirty="0" smtClean="0"/>
            </a:br>
            <a:r>
              <a:rPr lang="en-US" sz="1800" dirty="0" smtClean="0"/>
              <a:t/>
            </a:r>
            <a:br>
              <a:rPr lang="en-US" sz="1800" dirty="0" smtClean="0"/>
            </a:br>
            <a:r>
              <a:rPr lang="en-US" sz="1800" b="1" dirty="0" smtClean="0">
                <a:solidFill>
                  <a:srgbClr val="007020"/>
                </a:solidFill>
                <a:latin typeface="Courier"/>
              </a:rPr>
              <a:t>head</a:t>
            </a:r>
            <a:r>
              <a:rPr lang="en-US" sz="1800" dirty="0" smtClean="0">
                <a:latin typeface="Courier"/>
              </a:rPr>
              <a:t>(st</a:t>
            </a:r>
            <a:r>
              <a:rPr lang="en-US" sz="1800" dirty="0" smtClean="0">
                <a:solidFill>
                  <a:srgbClr val="666666"/>
                </a:solidFill>
                <a:latin typeface="Courier"/>
              </a:rPr>
              <a:t>$</a:t>
            </a:r>
            <a:r>
              <a:rPr lang="en-US" sz="1800" dirty="0" smtClean="0">
                <a:latin typeface="Courier"/>
              </a:rPr>
              <a:t>text,</a:t>
            </a:r>
            <a:r>
              <a:rPr lang="en-US" sz="1800" dirty="0" smtClean="0">
                <a:solidFill>
                  <a:srgbClr val="40A070"/>
                </a:solidFill>
                <a:latin typeface="Courier"/>
              </a:rPr>
              <a:t>4</a:t>
            </a:r>
            <a:r>
              <a:rPr lang="en-US" sz="1800" dirty="0" smtClean="0">
                <a:latin typeface="Courier"/>
              </a:rPr>
              <a:t>)</a:t>
            </a:r>
          </a:p>
          <a:p>
            <a:pPr marL="14288" indent="0">
              <a:buFont typeface="Arial"/>
              <a:buNone/>
            </a:pPr>
            <a:endParaRPr lang="en-US" sz="1800" dirty="0">
              <a:latin typeface="Courier"/>
            </a:endParaRPr>
          </a:p>
        </p:txBody>
      </p:sp>
      <p:sp>
        <p:nvSpPr>
          <p:cNvPr id="5" name="Title 1"/>
          <p:cNvSpPr txBox="1">
            <a:spLocks/>
          </p:cNvSpPr>
          <p:nvPr/>
        </p:nvSpPr>
        <p:spPr>
          <a:xfrm>
            <a:off x="533400" y="457200"/>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Remove Unwanted Text</a:t>
            </a:r>
            <a:endParaRPr lang="en-US" dirty="0"/>
          </a:p>
        </p:txBody>
      </p:sp>
    </p:spTree>
    <p:extLst>
      <p:ext uri="{BB962C8B-B14F-4D97-AF65-F5344CB8AC3E}">
        <p14:creationId xmlns:p14="http://schemas.microsoft.com/office/powerpoint/2010/main" val="926329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9166" y="1600200"/>
            <a:ext cx="10972799" cy="4801314"/>
          </a:xfrm>
          <a:prstGeom prst="rect">
            <a:avLst/>
          </a:prstGeom>
          <a:solidFill>
            <a:schemeClr val="bg1">
              <a:lumMod val="95000"/>
            </a:schemeClr>
          </a:solidFill>
          <a:effectLst>
            <a:outerShdw blurRad="50800" dist="76200" dir="5400000" algn="t" rotWithShape="0">
              <a:prstClr val="black">
                <a:alpha val="40000"/>
              </a:prstClr>
            </a:outerShdw>
          </a:effectLst>
        </p:spPr>
        <p:txBody>
          <a:bodyPr wrap="square" rtlCol="0" anchor="ctr" anchorCtr="0">
            <a:spAutoFit/>
          </a:bodyPr>
          <a:lstStyle/>
          <a:p>
            <a:pPr marL="801688" indent="-787400">
              <a:buFont typeface="Arial"/>
              <a:buNone/>
            </a:pPr>
            <a:r>
              <a:rPr lang="en-US" dirty="0" smtClean="0">
                <a:latin typeface="Courier"/>
              </a:rPr>
              <a:t>## </a:t>
            </a:r>
            <a:r>
              <a:rPr lang="en-US" dirty="0">
                <a:latin typeface="Courier"/>
              </a:rPr>
              <a:t>[1] "Triplets all become autistic within hours of vaccination…  #vaccines #</a:t>
            </a:r>
            <a:r>
              <a:rPr lang="en-US" dirty="0" err="1">
                <a:latin typeface="Courier"/>
              </a:rPr>
              <a:t>antivax</a:t>
            </a:r>
            <a:r>
              <a:rPr lang="en-US" dirty="0">
                <a:latin typeface="Courier"/>
              </a:rPr>
              <a:t> #</a:t>
            </a:r>
            <a:r>
              <a:rPr lang="en-US" dirty="0" smtClean="0">
                <a:latin typeface="Courier"/>
              </a:rPr>
              <a:t>autism”</a:t>
            </a:r>
          </a:p>
          <a:p>
            <a:pPr marL="801688" indent="-787400">
              <a:buFont typeface="Arial"/>
              <a:buNone/>
            </a:pPr>
            <a:r>
              <a:rPr lang="en-US" dirty="0" smtClean="0">
                <a:latin typeface="Courier"/>
              </a:rPr>
              <a:t> </a:t>
            </a:r>
            <a:r>
              <a:rPr lang="en-US" dirty="0">
                <a:latin typeface="Courier"/>
              </a:rPr>
              <a:t>
## [2] "  For how much vaccines are pushed (as they should be) you would think healthcare professionals would be encouraged to go above and beyond to ensure babies are vaccinated. My recommendation is to start calling health clinics everywhere because it takes forever to get into RD</a:t>
            </a:r>
            <a:r>
              <a:rPr lang="en-US" dirty="0" smtClean="0">
                <a:latin typeface="Courier"/>
              </a:rPr>
              <a:t>.”</a:t>
            </a:r>
          </a:p>
          <a:p>
            <a:pPr marL="801688" indent="-787400">
              <a:buFont typeface="Arial"/>
              <a:buNone/>
            </a:pPr>
            <a:r>
              <a:rPr lang="en-US" dirty="0">
                <a:latin typeface="Courier"/>
              </a:rPr>
              <a:t>
## [3] "Meridian has been nominated to win a 2018/2019 Vaccine Industry Excellence (</a:t>
            </a:r>
            <a:r>
              <a:rPr lang="en-US" dirty="0" err="1">
                <a:latin typeface="Courier"/>
              </a:rPr>
              <a:t>ViE</a:t>
            </a:r>
            <a:r>
              <a:rPr lang="en-US" dirty="0">
                <a:latin typeface="Courier"/>
              </a:rPr>
              <a:t>) Award for Best Clinical Site or Network! Vote now at:  You can learn more about Meridian’s vaccine experience at  #vaccines #</a:t>
            </a:r>
            <a:r>
              <a:rPr lang="en-US" dirty="0" err="1">
                <a:latin typeface="Courier"/>
              </a:rPr>
              <a:t>clinicalresearch</a:t>
            </a:r>
            <a:r>
              <a:rPr lang="en-US" dirty="0">
                <a:latin typeface="Courier"/>
              </a:rPr>
              <a:t> #</a:t>
            </a:r>
            <a:r>
              <a:rPr lang="en-US" dirty="0" err="1">
                <a:latin typeface="Courier"/>
              </a:rPr>
              <a:t>wvcusa</a:t>
            </a:r>
            <a:r>
              <a:rPr lang="en-US" dirty="0">
                <a:latin typeface="Courier"/>
              </a:rPr>
              <a:t> </a:t>
            </a:r>
            <a:r>
              <a:rPr lang="en-US" dirty="0" smtClean="0">
                <a:latin typeface="Courier"/>
              </a:rPr>
              <a:t>”</a:t>
            </a:r>
          </a:p>
          <a:p>
            <a:pPr marL="801688" indent="-787400">
              <a:buFont typeface="Arial"/>
              <a:buNone/>
            </a:pPr>
            <a:endParaRPr lang="en-US" dirty="0" smtClean="0">
              <a:latin typeface="Courier"/>
            </a:endParaRPr>
          </a:p>
          <a:p>
            <a:pPr marL="801688" indent="-787400">
              <a:buFont typeface="Arial"/>
              <a:buNone/>
            </a:pPr>
            <a:r>
              <a:rPr lang="en-US" dirty="0" smtClean="0">
                <a:latin typeface="Courier"/>
              </a:rPr>
              <a:t>## </a:t>
            </a:r>
            <a:r>
              <a:rPr lang="en-US" dirty="0">
                <a:latin typeface="Courier"/>
              </a:rPr>
              <a:t>[4] "Hey,  ,  Pharma ... if you want people to accept vaccinations, take responsibility for the injuries and deaths and fix your damned vaccines.  Your denialist program is failing. What will you do when Congress is filled with people who have injured loved ones?"</a:t>
            </a:r>
          </a:p>
        </p:txBody>
      </p:sp>
      <p:sp>
        <p:nvSpPr>
          <p:cNvPr id="5" name="Title 1"/>
          <p:cNvSpPr txBox="1">
            <a:spLocks/>
          </p:cNvSpPr>
          <p:nvPr/>
        </p:nvSpPr>
        <p:spPr>
          <a:xfrm>
            <a:off x="533400" y="457200"/>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Remove Unwanted Text</a:t>
            </a:r>
            <a:endParaRPr lang="en-US" dirty="0"/>
          </a:p>
        </p:txBody>
      </p:sp>
    </p:spTree>
    <p:extLst>
      <p:ext uri="{BB962C8B-B14F-4D97-AF65-F5344CB8AC3E}">
        <p14:creationId xmlns:p14="http://schemas.microsoft.com/office/powerpoint/2010/main" val="1874692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Goal</a:t>
            </a:r>
            <a:endParaRPr lang="en-US" dirty="0"/>
          </a:p>
        </p:txBody>
      </p:sp>
      <p:sp>
        <p:nvSpPr>
          <p:cNvPr id="3" name="Content Placeholder 2"/>
          <p:cNvSpPr>
            <a:spLocks noGrp="1"/>
          </p:cNvSpPr>
          <p:nvPr>
            <p:ph idx="1"/>
          </p:nvPr>
        </p:nvSpPr>
        <p:spPr/>
        <p:txBody>
          <a:bodyPr/>
          <a:lstStyle/>
          <a:p>
            <a:pPr marL="0" indent="0" algn="ctr">
              <a:buNone/>
            </a:pPr>
            <a:r>
              <a:rPr lang="en-US" dirty="0" smtClean="0"/>
              <a:t>Classify tweets as “anti” or “pro” vaccination</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84" t="5742" r="1057"/>
          <a:stretch/>
        </p:blipFill>
        <p:spPr>
          <a:xfrm>
            <a:off x="1688841" y="2626644"/>
            <a:ext cx="8814318" cy="1738773"/>
          </a:xfrm>
          <a:prstGeom prst="rect">
            <a:avLst/>
          </a:prstGeom>
          <a:ln>
            <a:solidFill>
              <a:schemeClr val="accent1"/>
            </a:solidFill>
          </a:ln>
          <a:effectLst>
            <a:outerShdw blurRad="50800" dist="76200" dir="5400000" algn="t"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056" y="4792750"/>
            <a:ext cx="9703887" cy="1198220"/>
          </a:xfrm>
          <a:prstGeom prst="rect">
            <a:avLst/>
          </a:prstGeom>
          <a:ln>
            <a:solidFill>
              <a:schemeClr val="accent1"/>
            </a:solidFill>
          </a:ln>
          <a:effectLst>
            <a:outerShdw blurRad="50800" dist="76200" dir="5400000" algn="t" rotWithShape="0">
              <a:prstClr val="black">
                <a:alpha val="40000"/>
              </a:prstClr>
            </a:outerShdw>
          </a:effectLst>
        </p:spPr>
      </p:pic>
    </p:spTree>
    <p:extLst>
      <p:ext uri="{BB962C8B-B14F-4D97-AF65-F5344CB8AC3E}">
        <p14:creationId xmlns:p14="http://schemas.microsoft.com/office/powerpoint/2010/main" val="203592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3409627" cy="6858000"/>
          </a:xfrm>
          <a:prstGeom prst="rect">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2620" y="1946745"/>
            <a:ext cx="10921139" cy="2964509"/>
          </a:xfrm>
        </p:spPr>
        <p:txBody>
          <a:bodyPr/>
          <a:lstStyle/>
          <a:p>
            <a:r>
              <a:rPr lang="en-US" dirty="0" smtClean="0"/>
              <a:t>Exploratory Analysis</a:t>
            </a:r>
            <a:endParaRPr lang="en-US" dirty="0"/>
          </a:p>
        </p:txBody>
      </p:sp>
    </p:spTree>
    <p:extLst>
      <p:ext uri="{BB962C8B-B14F-4D97-AF65-F5344CB8AC3E}">
        <p14:creationId xmlns:p14="http://schemas.microsoft.com/office/powerpoint/2010/main" val="230332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you do with this data?</a:t>
            </a:r>
            <a:endParaRPr lang="en-US" dirty="0"/>
          </a:p>
        </p:txBody>
      </p:sp>
      <p:sp>
        <p:nvSpPr>
          <p:cNvPr id="3" name="Content Placeholder 2"/>
          <p:cNvSpPr>
            <a:spLocks noGrp="1"/>
          </p:cNvSpPr>
          <p:nvPr>
            <p:ph idx="1"/>
          </p:nvPr>
        </p:nvSpPr>
        <p:spPr/>
        <p:txBody>
          <a:bodyPr/>
          <a:lstStyle/>
          <a:p>
            <a:r>
              <a:rPr lang="en-US" dirty="0" smtClean="0"/>
              <a:t>Natural language processing</a:t>
            </a:r>
          </a:p>
          <a:p>
            <a:r>
              <a:rPr lang="en-US" dirty="0" smtClean="0"/>
              <a:t>Analyze sentiment</a:t>
            </a:r>
          </a:p>
          <a:p>
            <a:r>
              <a:rPr lang="en-US" dirty="0" smtClean="0"/>
              <a:t>Social network analysis</a:t>
            </a:r>
          </a:p>
          <a:p>
            <a:pPr lvl="1"/>
            <a:r>
              <a:rPr lang="en-US" dirty="0" smtClean="0"/>
              <a:t>Community detection</a:t>
            </a:r>
          </a:p>
        </p:txBody>
      </p:sp>
    </p:spTree>
    <p:extLst>
      <p:ext uri="{BB962C8B-B14F-4D97-AF65-F5344CB8AC3E}">
        <p14:creationId xmlns:p14="http://schemas.microsoft.com/office/powerpoint/2010/main" val="1212135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TidyText</a:t>
            </a:r>
            <a:r>
              <a:rPr lang="en-US" dirty="0" smtClean="0"/>
              <a:t> Format</a:t>
            </a:r>
            <a:endParaRPr lang="en-US" dirty="0"/>
          </a:p>
        </p:txBody>
      </p:sp>
      <p:sp>
        <p:nvSpPr>
          <p:cNvPr id="4" name="Content Placeholder 2"/>
          <p:cNvSpPr txBox="1">
            <a:spLocks/>
          </p:cNvSpPr>
          <p:nvPr/>
        </p:nvSpPr>
        <p:spPr>
          <a:xfrm>
            <a:off x="390939" y="1738699"/>
            <a:ext cx="5771322" cy="3416320"/>
          </a:xfrm>
          <a:prstGeom prst="rect">
            <a:avLst/>
          </a:prstGeom>
          <a:solidFill>
            <a:schemeClr val="bg1">
              <a:lumMod val="95000"/>
            </a:schemeClr>
          </a:solidFill>
          <a:effectLst>
            <a:outerShdw blurRad="50800" dist="76200" dir="5400000" algn="t" rotWithShape="0">
              <a:prstClr val="black">
                <a:alpha val="40000"/>
              </a:prstClr>
            </a:outerShdw>
          </a:effectLst>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9050" indent="0">
              <a:buFont typeface="Arial"/>
              <a:buNone/>
            </a:pPr>
            <a:r>
              <a:rPr lang="en-US" sz="1800" b="1" dirty="0" smtClean="0">
                <a:solidFill>
                  <a:srgbClr val="007020"/>
                </a:solidFill>
                <a:latin typeface="Courier"/>
              </a:rPr>
              <a:t>library</a:t>
            </a:r>
            <a:r>
              <a:rPr lang="en-US" sz="1800" dirty="0" smtClean="0">
                <a:latin typeface="Courier"/>
              </a:rPr>
              <a:t>(</a:t>
            </a:r>
            <a:r>
              <a:rPr lang="en-US" sz="1800" dirty="0" err="1" smtClean="0">
                <a:latin typeface="Courier"/>
              </a:rPr>
              <a:t>tidytext</a:t>
            </a:r>
            <a:r>
              <a:rPr lang="en-US" sz="1800" dirty="0" smtClean="0">
                <a:latin typeface="Courier"/>
              </a:rPr>
              <a:t>)</a:t>
            </a:r>
            <a:r>
              <a:rPr lang="en-US" dirty="0" smtClean="0"/>
              <a:t/>
            </a:r>
            <a:br>
              <a:rPr lang="en-US" dirty="0" smtClean="0"/>
            </a:br>
            <a:r>
              <a:rPr lang="en-US" sz="1800" b="1" dirty="0" smtClean="0">
                <a:solidFill>
                  <a:srgbClr val="007020"/>
                </a:solidFill>
                <a:latin typeface="Courier"/>
              </a:rPr>
              <a:t>library</a:t>
            </a:r>
            <a:r>
              <a:rPr lang="en-US" sz="1800" dirty="0" smtClean="0">
                <a:latin typeface="Courier"/>
              </a:rPr>
              <a:t>(</a:t>
            </a:r>
            <a:r>
              <a:rPr lang="en-US" sz="1800" dirty="0" err="1" smtClean="0">
                <a:latin typeface="Courier"/>
              </a:rPr>
              <a:t>dplyr</a:t>
            </a:r>
            <a:r>
              <a:rPr lang="en-US" sz="1800" dirty="0" smtClean="0">
                <a:latin typeface="Courier"/>
              </a:rPr>
              <a:t>)</a:t>
            </a:r>
            <a:r>
              <a:rPr lang="en-US" dirty="0" smtClean="0"/>
              <a:t/>
            </a:r>
            <a:br>
              <a:rPr lang="en-US" dirty="0" smtClean="0"/>
            </a:br>
            <a:r>
              <a:rPr lang="en-US" dirty="0" smtClean="0"/>
              <a:t/>
            </a:r>
            <a:br>
              <a:rPr lang="en-US" dirty="0" smtClean="0"/>
            </a:br>
            <a:r>
              <a:rPr lang="en-US" sz="1800" dirty="0" err="1" smtClean="0">
                <a:latin typeface="Courier"/>
              </a:rPr>
              <a:t>text_df</a:t>
            </a:r>
            <a:r>
              <a:rPr lang="en-US" sz="1800" dirty="0" smtClean="0">
                <a:latin typeface="Courier"/>
              </a:rPr>
              <a:t> &lt;-</a:t>
            </a:r>
            <a:r>
              <a:rPr lang="en-US" sz="1800" dirty="0" smtClean="0">
                <a:solidFill>
                  <a:srgbClr val="4070A0"/>
                </a:solidFill>
                <a:latin typeface="Courier"/>
              </a:rPr>
              <a:t> </a:t>
            </a:r>
            <a:r>
              <a:rPr lang="en-US" sz="1800" dirty="0" err="1" smtClean="0">
                <a:latin typeface="Courier"/>
              </a:rPr>
              <a:t>st</a:t>
            </a:r>
            <a:r>
              <a:rPr lang="en-US" sz="1800" dirty="0" smtClean="0">
                <a:latin typeface="Courier"/>
              </a:rPr>
              <a:t> </a:t>
            </a:r>
            <a:r>
              <a:rPr lang="en-US" sz="1800" dirty="0" smtClean="0">
                <a:solidFill>
                  <a:srgbClr val="666666"/>
                </a:solidFill>
                <a:latin typeface="Courier"/>
              </a:rPr>
              <a:t>%&gt;%</a:t>
            </a:r>
            <a:r>
              <a:rPr lang="en-US" sz="1800" dirty="0" smtClean="0">
                <a:solidFill>
                  <a:srgbClr val="4070A0"/>
                </a:solidFill>
                <a:latin typeface="Courier"/>
              </a:rPr>
              <a:t> </a:t>
            </a:r>
            <a:r>
              <a:rPr lang="en-US" sz="1800" b="1" dirty="0" smtClean="0">
                <a:solidFill>
                  <a:srgbClr val="007020"/>
                </a:solidFill>
                <a:latin typeface="Courier"/>
              </a:rPr>
              <a:t>select</a:t>
            </a:r>
            <a:r>
              <a:rPr lang="en-US" sz="1800" dirty="0" smtClean="0">
                <a:latin typeface="Courier"/>
              </a:rPr>
              <a:t>(</a:t>
            </a:r>
            <a:r>
              <a:rPr lang="en-US" sz="1800" dirty="0" smtClean="0">
                <a:solidFill>
                  <a:srgbClr val="4070A0"/>
                </a:solidFill>
                <a:latin typeface="Courier"/>
              </a:rPr>
              <a:t>"text"</a:t>
            </a:r>
            <a:r>
              <a:rPr lang="en-US" sz="1800" dirty="0" smtClean="0">
                <a:latin typeface="Courier"/>
              </a:rPr>
              <a:t>)</a:t>
            </a:r>
            <a:r>
              <a:rPr lang="en-US" dirty="0" smtClean="0"/>
              <a:t/>
            </a:r>
            <a:br>
              <a:rPr lang="en-US" dirty="0" smtClean="0"/>
            </a:br>
            <a:r>
              <a:rPr lang="en-US" dirty="0" smtClean="0"/>
              <a:t/>
            </a:r>
            <a:br>
              <a:rPr lang="en-US" dirty="0" smtClean="0"/>
            </a:br>
            <a:r>
              <a:rPr lang="en-US" sz="1800" dirty="0" err="1" smtClean="0">
                <a:latin typeface="Courier"/>
              </a:rPr>
              <a:t>text_df</a:t>
            </a:r>
            <a:r>
              <a:rPr lang="en-US" sz="1800" dirty="0" err="1" smtClean="0">
                <a:solidFill>
                  <a:srgbClr val="666666"/>
                </a:solidFill>
                <a:latin typeface="Courier"/>
              </a:rPr>
              <a:t>$</a:t>
            </a:r>
            <a:r>
              <a:rPr lang="en-US" sz="1800" dirty="0" err="1" smtClean="0">
                <a:latin typeface="Courier"/>
              </a:rPr>
              <a:t>int</a:t>
            </a:r>
            <a:r>
              <a:rPr lang="en-US" sz="1800" dirty="0" smtClean="0">
                <a:latin typeface="Courier"/>
              </a:rPr>
              <a:t> &lt;-</a:t>
            </a:r>
            <a:r>
              <a:rPr lang="en-US" sz="1800" dirty="0" smtClean="0">
                <a:solidFill>
                  <a:srgbClr val="4070A0"/>
                </a:solidFill>
                <a:latin typeface="Courier"/>
              </a:rPr>
              <a:t> </a:t>
            </a:r>
            <a:r>
              <a:rPr lang="en-US" sz="1800" b="1" dirty="0" smtClean="0">
                <a:solidFill>
                  <a:srgbClr val="007020"/>
                </a:solidFill>
                <a:latin typeface="Courier"/>
              </a:rPr>
              <a:t>c</a:t>
            </a:r>
            <a:r>
              <a:rPr lang="en-US" sz="1800" dirty="0" smtClean="0">
                <a:latin typeface="Courier"/>
              </a:rPr>
              <a:t>(</a:t>
            </a:r>
            <a:r>
              <a:rPr lang="en-US" sz="1800" dirty="0" smtClean="0">
                <a:solidFill>
                  <a:srgbClr val="40A070"/>
                </a:solidFill>
                <a:latin typeface="Courier"/>
              </a:rPr>
              <a:t>1</a:t>
            </a:r>
            <a:r>
              <a:rPr lang="en-US" sz="1800" dirty="0" smtClean="0">
                <a:solidFill>
                  <a:srgbClr val="666666"/>
                </a:solidFill>
                <a:latin typeface="Courier"/>
              </a:rPr>
              <a:t>:</a:t>
            </a:r>
            <a:r>
              <a:rPr lang="en-US" sz="1800" b="1" dirty="0" smtClean="0">
                <a:solidFill>
                  <a:srgbClr val="007020"/>
                </a:solidFill>
                <a:latin typeface="Courier"/>
              </a:rPr>
              <a:t>length</a:t>
            </a:r>
            <a:r>
              <a:rPr lang="en-US" sz="1800" dirty="0" smtClean="0">
                <a:latin typeface="Courier"/>
              </a:rPr>
              <a:t>(</a:t>
            </a:r>
            <a:r>
              <a:rPr lang="en-US" sz="1800" dirty="0" err="1" smtClean="0">
                <a:latin typeface="Courier"/>
              </a:rPr>
              <a:t>text_df</a:t>
            </a:r>
            <a:r>
              <a:rPr lang="en-US" sz="1800" dirty="0" err="1" smtClean="0">
                <a:solidFill>
                  <a:srgbClr val="666666"/>
                </a:solidFill>
                <a:latin typeface="Courier"/>
              </a:rPr>
              <a:t>$</a:t>
            </a:r>
            <a:r>
              <a:rPr lang="en-US" sz="1800" dirty="0" err="1" smtClean="0">
                <a:latin typeface="Courier"/>
              </a:rPr>
              <a:t>text</a:t>
            </a:r>
            <a:r>
              <a:rPr lang="en-US" sz="1800" dirty="0" smtClean="0">
                <a:latin typeface="Courier"/>
              </a:rPr>
              <a:t>))</a:t>
            </a:r>
            <a:r>
              <a:rPr lang="en-US" dirty="0" smtClean="0"/>
              <a:t/>
            </a:r>
            <a:br>
              <a:rPr lang="en-US" dirty="0" smtClean="0"/>
            </a:br>
            <a:r>
              <a:rPr lang="en-US" dirty="0" smtClean="0"/>
              <a:t/>
            </a:r>
            <a:br>
              <a:rPr lang="en-US" dirty="0" smtClean="0"/>
            </a:br>
            <a:r>
              <a:rPr lang="en-US" sz="1800" dirty="0" err="1" smtClean="0">
                <a:latin typeface="Courier"/>
              </a:rPr>
              <a:t>text_df</a:t>
            </a:r>
            <a:r>
              <a:rPr lang="en-US" sz="1800" dirty="0" smtClean="0">
                <a:latin typeface="Courier"/>
              </a:rPr>
              <a:t> &lt;-</a:t>
            </a:r>
            <a:r>
              <a:rPr lang="en-US" sz="1800" dirty="0" smtClean="0">
                <a:solidFill>
                  <a:srgbClr val="4070A0"/>
                </a:solidFill>
                <a:latin typeface="Courier"/>
              </a:rPr>
              <a:t> </a:t>
            </a:r>
            <a:r>
              <a:rPr lang="en-US" sz="1800" dirty="0" err="1" smtClean="0">
                <a:latin typeface="Courier"/>
              </a:rPr>
              <a:t>text_df</a:t>
            </a:r>
            <a:r>
              <a:rPr lang="en-US" sz="1800" dirty="0" smtClean="0">
                <a:latin typeface="Courier"/>
              </a:rPr>
              <a:t> </a:t>
            </a:r>
            <a:r>
              <a:rPr lang="en-US" sz="1800" dirty="0" smtClean="0">
                <a:solidFill>
                  <a:srgbClr val="666666"/>
                </a:solidFill>
                <a:latin typeface="Courier"/>
              </a:rPr>
              <a:t>%&gt;%</a:t>
            </a:r>
            <a:r>
              <a:rPr lang="en-US" dirty="0" smtClean="0"/>
              <a:t/>
            </a:r>
            <a:br>
              <a:rPr lang="en-US" dirty="0" smtClean="0"/>
            </a:br>
            <a:r>
              <a:rPr lang="en-US" sz="1800" dirty="0" smtClean="0">
                <a:solidFill>
                  <a:srgbClr val="4070A0"/>
                </a:solidFill>
                <a:latin typeface="Courier"/>
              </a:rPr>
              <a:t>    </a:t>
            </a:r>
            <a:r>
              <a:rPr lang="en-US" sz="1800" b="1" dirty="0" err="1" smtClean="0">
                <a:solidFill>
                  <a:srgbClr val="007020"/>
                </a:solidFill>
                <a:latin typeface="Courier"/>
              </a:rPr>
              <a:t>unnest_tokens</a:t>
            </a:r>
            <a:r>
              <a:rPr lang="en-US" sz="1800" dirty="0" smtClean="0">
                <a:latin typeface="Courier"/>
              </a:rPr>
              <a:t>(word, text)</a:t>
            </a:r>
            <a:r>
              <a:rPr lang="en-US" dirty="0" smtClean="0"/>
              <a:t/>
            </a:r>
            <a:br>
              <a:rPr lang="en-US" dirty="0" smtClean="0"/>
            </a:br>
            <a:endParaRPr lang="en-US" sz="1800" dirty="0">
              <a:latin typeface="Courier"/>
            </a:endParaRPr>
          </a:p>
        </p:txBody>
      </p:sp>
      <p:sp>
        <p:nvSpPr>
          <p:cNvPr id="5" name="Rectangle 4"/>
          <p:cNvSpPr/>
          <p:nvPr/>
        </p:nvSpPr>
        <p:spPr>
          <a:xfrm>
            <a:off x="6557372" y="1738699"/>
            <a:ext cx="5389463" cy="3416320"/>
          </a:xfrm>
          <a:prstGeom prst="rect">
            <a:avLst/>
          </a:prstGeom>
          <a:solidFill>
            <a:schemeClr val="bg1">
              <a:lumMod val="95000"/>
            </a:schemeClr>
          </a:solidFill>
          <a:effectLst>
            <a:outerShdw blurRad="50800" dist="76200" dir="5400000" algn="t" rotWithShape="0">
              <a:prstClr val="black">
                <a:alpha val="40000"/>
              </a:prstClr>
            </a:outerShdw>
          </a:effectLst>
        </p:spPr>
        <p:txBody>
          <a:bodyPr wrap="square" anchor="ctr" anchorCtr="0">
            <a:spAutoFit/>
          </a:bodyPr>
          <a:lstStyle/>
          <a:p>
            <a:pPr marL="19050" indent="625475">
              <a:buFont typeface="Arial"/>
              <a:buNone/>
            </a:pPr>
            <a:r>
              <a:rPr lang="en-US" dirty="0" smtClean="0">
                <a:latin typeface="Courier"/>
              </a:rPr>
              <a:t>##     </a:t>
            </a:r>
            <a:r>
              <a:rPr lang="en-US" dirty="0" err="1">
                <a:latin typeface="Courier"/>
              </a:rPr>
              <a:t>int</a:t>
            </a:r>
            <a:r>
              <a:rPr lang="en-US" dirty="0">
                <a:latin typeface="Courier"/>
              </a:rPr>
              <a:t>     word
## 2     2      for
## 2.1   2      how
## 2.2   2     much
## 2.3   2 vaccines
## 2.4   2      are
## 2.5   2   pushed
## 2.6   2       as
## 2.7   2     they
## 2.8   2   should
## 2.9   2       </a:t>
            </a:r>
            <a:r>
              <a:rPr lang="en-US" dirty="0" smtClean="0">
                <a:latin typeface="Courier"/>
              </a:rPr>
              <a:t>be</a:t>
            </a:r>
          </a:p>
          <a:p>
            <a:pPr marL="19050" indent="625475">
              <a:buFont typeface="Arial"/>
              <a:buNone/>
            </a:pPr>
            <a:endParaRPr lang="en-US" dirty="0" smtClean="0">
              <a:latin typeface="Courier"/>
            </a:endParaRPr>
          </a:p>
        </p:txBody>
      </p:sp>
    </p:spTree>
    <p:extLst>
      <p:ext uri="{BB962C8B-B14F-4D97-AF65-F5344CB8AC3E}">
        <p14:creationId xmlns:p14="http://schemas.microsoft.com/office/powerpoint/2010/main" val="1239342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Stop Words &amp; Word Stemming</a:t>
            </a:r>
            <a:endParaRPr lang="en-US" dirty="0"/>
          </a:p>
        </p:txBody>
      </p:sp>
      <p:sp>
        <p:nvSpPr>
          <p:cNvPr id="4" name="Rectangle 3"/>
          <p:cNvSpPr/>
          <p:nvPr/>
        </p:nvSpPr>
        <p:spPr>
          <a:xfrm>
            <a:off x="6605587" y="2190013"/>
            <a:ext cx="4824413" cy="3139321"/>
          </a:xfrm>
          <a:prstGeom prst="rect">
            <a:avLst/>
          </a:prstGeom>
          <a:solidFill>
            <a:schemeClr val="bg1">
              <a:lumMod val="95000"/>
            </a:schemeClr>
          </a:solidFill>
          <a:effectLst>
            <a:outerShdw blurRad="50800" dist="76200" dir="5400000" algn="t" rotWithShape="0">
              <a:prstClr val="black">
                <a:alpha val="40000"/>
              </a:prstClr>
            </a:outerShdw>
          </a:effectLst>
        </p:spPr>
        <p:txBody>
          <a:bodyPr wrap="square">
            <a:spAutoFit/>
          </a:bodyPr>
          <a:lstStyle/>
          <a:p>
            <a:pPr marL="577850" lvl="0">
              <a:buNone/>
            </a:pPr>
            <a:r>
              <a:rPr lang="en-US" dirty="0" smtClean="0">
                <a:latin typeface="Courier"/>
              </a:rPr>
              <a:t>##    </a:t>
            </a:r>
            <a:r>
              <a:rPr lang="en-US" dirty="0" err="1">
                <a:latin typeface="Courier"/>
              </a:rPr>
              <a:t>int</a:t>
            </a:r>
            <a:r>
              <a:rPr lang="en-US" dirty="0">
                <a:latin typeface="Courier"/>
              </a:rPr>
              <a:t>       word
## 8    2     </a:t>
            </a:r>
            <a:r>
              <a:rPr lang="en-US" dirty="0" err="1">
                <a:latin typeface="Courier"/>
              </a:rPr>
              <a:t>vaccin</a:t>
            </a:r>
            <a:r>
              <a:rPr lang="en-US" dirty="0">
                <a:latin typeface="Courier"/>
              </a:rPr>
              <a:t>
## 9    2       push
## 10   2  </a:t>
            </a:r>
            <a:r>
              <a:rPr lang="en-US" dirty="0" err="1">
                <a:latin typeface="Courier"/>
              </a:rPr>
              <a:t>healthcar</a:t>
            </a:r>
            <a:r>
              <a:rPr lang="en-US" dirty="0">
                <a:latin typeface="Courier"/>
              </a:rPr>
              <a:t>
## 11   2 profession
## 12   2   </a:t>
            </a:r>
            <a:r>
              <a:rPr lang="en-US" dirty="0" err="1">
                <a:latin typeface="Courier"/>
              </a:rPr>
              <a:t>encourag</a:t>
            </a:r>
            <a:r>
              <a:rPr lang="en-US" dirty="0">
                <a:latin typeface="Courier"/>
              </a:rPr>
              <a:t>
## 13   2      </a:t>
            </a:r>
            <a:r>
              <a:rPr lang="en-US" dirty="0" err="1">
                <a:latin typeface="Courier"/>
              </a:rPr>
              <a:t>ensur</a:t>
            </a:r>
            <a:r>
              <a:rPr lang="en-US" dirty="0">
                <a:latin typeface="Courier"/>
              </a:rPr>
              <a:t>
## 14   2       </a:t>
            </a:r>
            <a:r>
              <a:rPr lang="en-US" dirty="0" err="1">
                <a:latin typeface="Courier"/>
              </a:rPr>
              <a:t>babi</a:t>
            </a:r>
            <a:r>
              <a:rPr lang="en-US" dirty="0">
                <a:latin typeface="Courier"/>
              </a:rPr>
              <a:t>
## 15   2     </a:t>
            </a:r>
            <a:r>
              <a:rPr lang="en-US" dirty="0" err="1">
                <a:latin typeface="Courier"/>
              </a:rPr>
              <a:t>vaccin</a:t>
            </a:r>
            <a:r>
              <a:rPr lang="en-US" dirty="0">
                <a:latin typeface="Courier"/>
              </a:rPr>
              <a:t>
## 16   2  recommend
## 17   2      start</a:t>
            </a:r>
            <a:endParaRPr lang="en-US" dirty="0">
              <a:latin typeface="Courier"/>
            </a:endParaRPr>
          </a:p>
        </p:txBody>
      </p:sp>
      <p:sp>
        <p:nvSpPr>
          <p:cNvPr id="5" name="Rectangle 4"/>
          <p:cNvSpPr/>
          <p:nvPr/>
        </p:nvSpPr>
        <p:spPr>
          <a:xfrm>
            <a:off x="723900" y="2190013"/>
            <a:ext cx="4775099" cy="3139321"/>
          </a:xfrm>
          <a:prstGeom prst="rect">
            <a:avLst/>
          </a:prstGeom>
          <a:solidFill>
            <a:schemeClr val="bg1">
              <a:lumMod val="95000"/>
            </a:schemeClr>
          </a:solidFill>
          <a:effectLst>
            <a:outerShdw blurRad="50800" dist="76200" dir="5400000" algn="t" rotWithShape="0">
              <a:prstClr val="black">
                <a:alpha val="40000"/>
              </a:prstClr>
            </a:outerShdw>
          </a:effectLst>
        </p:spPr>
        <p:txBody>
          <a:bodyPr wrap="square">
            <a:spAutoFit/>
          </a:bodyPr>
          <a:lstStyle/>
          <a:p>
            <a:pPr marL="19050" indent="558800">
              <a:buFont typeface="Arial"/>
              <a:buNone/>
            </a:pPr>
            <a:r>
              <a:rPr lang="en-US" dirty="0" smtClean="0">
                <a:latin typeface="Courier"/>
              </a:rPr>
              <a:t>##     </a:t>
            </a:r>
            <a:r>
              <a:rPr lang="en-US" dirty="0" err="1">
                <a:latin typeface="Courier"/>
              </a:rPr>
              <a:t>int</a:t>
            </a:r>
            <a:r>
              <a:rPr lang="en-US" dirty="0">
                <a:latin typeface="Courier"/>
              </a:rPr>
              <a:t>     word
## 2     2      for
## 2.1   2      how
## 2.2   2     much
## 2.3   2 vaccines
## 2.4   2      are
## 2.5   2   pushed
## 2.6   2       as
## 2.7   2     they
## 2.8   2   should
## 2.9   2       be</a:t>
            </a:r>
            <a:endParaRPr lang="en-US" dirty="0">
              <a:latin typeface="Courier"/>
            </a:endParaRPr>
          </a:p>
        </p:txBody>
      </p:sp>
      <p:cxnSp>
        <p:nvCxnSpPr>
          <p:cNvPr id="7" name="Straight Arrow Connector 6"/>
          <p:cNvCxnSpPr/>
          <p:nvPr/>
        </p:nvCxnSpPr>
        <p:spPr>
          <a:xfrm>
            <a:off x="5724939" y="3781207"/>
            <a:ext cx="695739" cy="0"/>
          </a:xfrm>
          <a:prstGeom prst="straightConnector1">
            <a:avLst/>
          </a:prstGeom>
          <a:ln w="698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0050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Clouds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143" y="1417638"/>
            <a:ext cx="5199713" cy="5058224"/>
          </a:xfrm>
          <a:prstGeom prst="rect">
            <a:avLst/>
          </a:prstGeom>
        </p:spPr>
      </p:pic>
    </p:spTree>
    <p:extLst>
      <p:ext uri="{BB962C8B-B14F-4D97-AF65-F5344CB8AC3E}">
        <p14:creationId xmlns:p14="http://schemas.microsoft.com/office/powerpoint/2010/main" val="3009074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Word Clouds</a:t>
            </a:r>
            <a:endParaRPr lang="en-US" dirty="0"/>
          </a:p>
        </p:txBody>
      </p:sp>
      <p:sp>
        <p:nvSpPr>
          <p:cNvPr id="6" name="Rectangle 5"/>
          <p:cNvSpPr/>
          <p:nvPr/>
        </p:nvSpPr>
        <p:spPr>
          <a:xfrm>
            <a:off x="3048000" y="1970425"/>
            <a:ext cx="6096000" cy="3416320"/>
          </a:xfrm>
          <a:prstGeom prst="rect">
            <a:avLst/>
          </a:prstGeom>
          <a:solidFill>
            <a:schemeClr val="bg1">
              <a:lumMod val="95000"/>
            </a:schemeClr>
          </a:solidFill>
          <a:effectLst>
            <a:outerShdw blurRad="50800" dist="76200" dir="5400000" algn="t" rotWithShape="0">
              <a:prstClr val="black">
                <a:alpha val="40000"/>
              </a:prstClr>
            </a:outerShdw>
          </a:effectLst>
        </p:spPr>
        <p:txBody>
          <a:bodyPr>
            <a:spAutoFit/>
          </a:bodyPr>
          <a:lstStyle/>
          <a:p>
            <a:pPr marL="14288"/>
            <a:r>
              <a:rPr lang="en-US" b="1" dirty="0" smtClean="0">
                <a:solidFill>
                  <a:srgbClr val="007020"/>
                </a:solidFill>
                <a:latin typeface="Courier"/>
              </a:rPr>
              <a:t>library</a:t>
            </a:r>
            <a:r>
              <a:rPr lang="en-US" dirty="0" smtClean="0">
                <a:latin typeface="Courier"/>
              </a:rPr>
              <a:t>(</a:t>
            </a:r>
            <a:r>
              <a:rPr lang="en-US" dirty="0" err="1" smtClean="0">
                <a:latin typeface="Courier"/>
              </a:rPr>
              <a:t>SnowballC</a:t>
            </a:r>
            <a:r>
              <a:rPr lang="en-US" dirty="0" smtClean="0">
                <a:latin typeface="Courier"/>
              </a:rPr>
              <a:t>)</a:t>
            </a:r>
          </a:p>
          <a:p>
            <a:pPr marL="14288"/>
            <a:r>
              <a:rPr lang="en-US" b="1" dirty="0">
                <a:solidFill>
                  <a:srgbClr val="007020"/>
                </a:solidFill>
                <a:latin typeface="Courier"/>
              </a:rPr>
              <a:t>library</a:t>
            </a:r>
            <a:r>
              <a:rPr lang="en-US" dirty="0">
                <a:latin typeface="Courier"/>
              </a:rPr>
              <a:t>(</a:t>
            </a:r>
            <a:r>
              <a:rPr lang="en-US" dirty="0" err="1">
                <a:latin typeface="Courier"/>
              </a:rPr>
              <a:t>wordcloud</a:t>
            </a:r>
            <a:r>
              <a:rPr lang="en-US" dirty="0" smtClean="0">
                <a:latin typeface="Courier"/>
              </a:rPr>
              <a:t>)</a:t>
            </a:r>
            <a:r>
              <a:rPr lang="en-US" dirty="0"/>
              <a:t/>
            </a:r>
            <a:br>
              <a:rPr lang="en-US" dirty="0"/>
            </a:br>
            <a:r>
              <a:rPr lang="en-US" dirty="0"/>
              <a:t/>
            </a:r>
            <a:br>
              <a:rPr lang="en-US" dirty="0"/>
            </a:br>
            <a:r>
              <a:rPr lang="en-US" dirty="0" err="1">
                <a:latin typeface="Courier"/>
              </a:rPr>
              <a:t>text_df</a:t>
            </a:r>
            <a:r>
              <a:rPr lang="en-US" dirty="0">
                <a:latin typeface="Courier"/>
              </a:rPr>
              <a:t> &lt;-</a:t>
            </a:r>
            <a:r>
              <a:rPr lang="en-US" dirty="0">
                <a:solidFill>
                  <a:srgbClr val="4070A0"/>
                </a:solidFill>
                <a:latin typeface="Courier"/>
              </a:rPr>
              <a:t> </a:t>
            </a:r>
            <a:r>
              <a:rPr lang="en-US" dirty="0" err="1">
                <a:latin typeface="Courier"/>
              </a:rPr>
              <a:t>text_df</a:t>
            </a:r>
            <a:r>
              <a:rPr lang="en-US" dirty="0">
                <a:latin typeface="Courier"/>
              </a:rPr>
              <a:t> </a:t>
            </a:r>
            <a:r>
              <a:rPr lang="en-US" dirty="0">
                <a:solidFill>
                  <a:srgbClr val="666666"/>
                </a:solidFill>
                <a:latin typeface="Courier"/>
              </a:rPr>
              <a:t>%&gt;%</a:t>
            </a:r>
            <a:r>
              <a:rPr lang="en-US" dirty="0"/>
              <a:t/>
            </a:r>
            <a:br>
              <a:rPr lang="en-US" dirty="0"/>
            </a:br>
            <a:r>
              <a:rPr lang="en-US" dirty="0">
                <a:solidFill>
                  <a:srgbClr val="4070A0"/>
                </a:solidFill>
                <a:latin typeface="Courier"/>
              </a:rPr>
              <a:t>  </a:t>
            </a:r>
            <a:r>
              <a:rPr lang="en-US" b="1" dirty="0">
                <a:solidFill>
                  <a:srgbClr val="007020"/>
                </a:solidFill>
                <a:latin typeface="Courier"/>
              </a:rPr>
              <a:t>mutate</a:t>
            </a:r>
            <a:r>
              <a:rPr lang="en-US" dirty="0">
                <a:latin typeface="Courier"/>
              </a:rPr>
              <a:t>(</a:t>
            </a:r>
            <a:r>
              <a:rPr lang="en-US" dirty="0">
                <a:solidFill>
                  <a:srgbClr val="902000"/>
                </a:solidFill>
                <a:latin typeface="Courier"/>
              </a:rPr>
              <a:t>word =</a:t>
            </a:r>
            <a:r>
              <a:rPr lang="en-US" dirty="0">
                <a:latin typeface="Courier"/>
              </a:rPr>
              <a:t> </a:t>
            </a:r>
            <a:r>
              <a:rPr lang="en-US" b="1" dirty="0" err="1">
                <a:solidFill>
                  <a:srgbClr val="007020"/>
                </a:solidFill>
                <a:latin typeface="Courier"/>
              </a:rPr>
              <a:t>wordStem</a:t>
            </a:r>
            <a:r>
              <a:rPr lang="en-US" dirty="0">
                <a:latin typeface="Courier"/>
              </a:rPr>
              <a:t>(word))</a:t>
            </a:r>
            <a:r>
              <a:rPr lang="en-US" dirty="0"/>
              <a:t/>
            </a:r>
            <a:br>
              <a:rPr lang="en-US" dirty="0"/>
            </a:br>
            <a:r>
              <a:rPr lang="en-US" dirty="0"/>
              <a:t/>
            </a:r>
            <a:br>
              <a:rPr lang="en-US" dirty="0"/>
            </a:br>
            <a:r>
              <a:rPr lang="en-US" b="1" dirty="0">
                <a:solidFill>
                  <a:srgbClr val="007020"/>
                </a:solidFill>
                <a:latin typeface="Courier"/>
              </a:rPr>
              <a:t>data</a:t>
            </a:r>
            <a:r>
              <a:rPr lang="en-US" dirty="0">
                <a:latin typeface="Courier"/>
              </a:rPr>
              <a:t>(</a:t>
            </a:r>
            <a:r>
              <a:rPr lang="en-US" dirty="0" err="1">
                <a:latin typeface="Courier"/>
              </a:rPr>
              <a:t>stop_words</a:t>
            </a:r>
            <a:r>
              <a:rPr lang="en-US" dirty="0" smtClean="0">
                <a:latin typeface="Courier"/>
              </a:rPr>
              <a:t>)</a:t>
            </a:r>
            <a:r>
              <a:rPr lang="en-US" dirty="0"/>
              <a:t/>
            </a:r>
            <a:br>
              <a:rPr lang="en-US" dirty="0"/>
            </a:br>
            <a:r>
              <a:rPr lang="en-US" dirty="0"/>
              <a:t/>
            </a:r>
            <a:br>
              <a:rPr lang="en-US" dirty="0"/>
            </a:br>
            <a:r>
              <a:rPr lang="en-US" dirty="0" err="1">
                <a:latin typeface="Courier"/>
              </a:rPr>
              <a:t>text_df</a:t>
            </a:r>
            <a:r>
              <a:rPr lang="en-US" dirty="0">
                <a:latin typeface="Courier"/>
              </a:rPr>
              <a:t> </a:t>
            </a:r>
            <a:r>
              <a:rPr lang="en-US" dirty="0">
                <a:solidFill>
                  <a:srgbClr val="666666"/>
                </a:solidFill>
                <a:latin typeface="Courier"/>
              </a:rPr>
              <a:t>%&gt;%</a:t>
            </a:r>
            <a:r>
              <a:rPr lang="en-US" dirty="0"/>
              <a:t/>
            </a:r>
            <a:br>
              <a:rPr lang="en-US" dirty="0"/>
            </a:br>
            <a:r>
              <a:rPr lang="en-US" dirty="0">
                <a:solidFill>
                  <a:srgbClr val="4070A0"/>
                </a:solidFill>
                <a:latin typeface="Courier"/>
              </a:rPr>
              <a:t>  </a:t>
            </a:r>
            <a:r>
              <a:rPr lang="en-US" b="1" dirty="0" err="1">
                <a:solidFill>
                  <a:srgbClr val="007020"/>
                </a:solidFill>
                <a:latin typeface="Courier"/>
              </a:rPr>
              <a:t>anti_join</a:t>
            </a:r>
            <a:r>
              <a:rPr lang="en-US" dirty="0">
                <a:latin typeface="Courier"/>
              </a:rPr>
              <a:t>(</a:t>
            </a:r>
            <a:r>
              <a:rPr lang="en-US" dirty="0" err="1">
                <a:latin typeface="Courier"/>
              </a:rPr>
              <a:t>stop_words</a:t>
            </a:r>
            <a:r>
              <a:rPr lang="en-US" dirty="0">
                <a:latin typeface="Courier"/>
              </a:rPr>
              <a:t>) </a:t>
            </a:r>
            <a:r>
              <a:rPr lang="en-US" dirty="0">
                <a:solidFill>
                  <a:srgbClr val="666666"/>
                </a:solidFill>
                <a:latin typeface="Courier"/>
              </a:rPr>
              <a:t>%&gt;%</a:t>
            </a:r>
            <a:r>
              <a:rPr lang="en-US" dirty="0"/>
              <a:t/>
            </a:r>
            <a:br>
              <a:rPr lang="en-US" dirty="0"/>
            </a:br>
            <a:r>
              <a:rPr lang="en-US" dirty="0">
                <a:solidFill>
                  <a:srgbClr val="4070A0"/>
                </a:solidFill>
                <a:latin typeface="Courier"/>
              </a:rPr>
              <a:t>  </a:t>
            </a:r>
            <a:r>
              <a:rPr lang="en-US" b="1" dirty="0">
                <a:solidFill>
                  <a:srgbClr val="007020"/>
                </a:solidFill>
                <a:latin typeface="Courier"/>
              </a:rPr>
              <a:t>count</a:t>
            </a:r>
            <a:r>
              <a:rPr lang="en-US" dirty="0">
                <a:latin typeface="Courier"/>
              </a:rPr>
              <a:t>(word) </a:t>
            </a:r>
            <a:r>
              <a:rPr lang="en-US" dirty="0">
                <a:solidFill>
                  <a:srgbClr val="666666"/>
                </a:solidFill>
                <a:latin typeface="Courier"/>
              </a:rPr>
              <a:t>%&gt;%</a:t>
            </a:r>
            <a:r>
              <a:rPr lang="en-US" dirty="0"/>
              <a:t/>
            </a:r>
            <a:br>
              <a:rPr lang="en-US" dirty="0"/>
            </a:br>
            <a:r>
              <a:rPr lang="en-US" dirty="0">
                <a:solidFill>
                  <a:srgbClr val="4070A0"/>
                </a:solidFill>
                <a:latin typeface="Courier"/>
              </a:rPr>
              <a:t>  </a:t>
            </a:r>
            <a:r>
              <a:rPr lang="en-US" b="1" dirty="0">
                <a:solidFill>
                  <a:srgbClr val="007020"/>
                </a:solidFill>
                <a:latin typeface="Courier"/>
              </a:rPr>
              <a:t>with</a:t>
            </a:r>
            <a:r>
              <a:rPr lang="en-US" dirty="0">
                <a:latin typeface="Courier"/>
              </a:rPr>
              <a:t>(</a:t>
            </a:r>
            <a:r>
              <a:rPr lang="en-US" b="1" dirty="0" err="1">
                <a:solidFill>
                  <a:srgbClr val="007020"/>
                </a:solidFill>
                <a:latin typeface="Courier"/>
              </a:rPr>
              <a:t>wordcloud</a:t>
            </a:r>
            <a:r>
              <a:rPr lang="en-US" dirty="0">
                <a:latin typeface="Courier"/>
              </a:rPr>
              <a:t>(word, n, </a:t>
            </a:r>
            <a:r>
              <a:rPr lang="en-US" dirty="0" err="1">
                <a:solidFill>
                  <a:srgbClr val="902000"/>
                </a:solidFill>
                <a:latin typeface="Courier"/>
              </a:rPr>
              <a:t>max.words</a:t>
            </a:r>
            <a:r>
              <a:rPr lang="en-US" dirty="0">
                <a:solidFill>
                  <a:srgbClr val="902000"/>
                </a:solidFill>
                <a:latin typeface="Courier"/>
              </a:rPr>
              <a:t> =</a:t>
            </a:r>
            <a:r>
              <a:rPr lang="en-US" dirty="0">
                <a:latin typeface="Courier"/>
              </a:rPr>
              <a:t> </a:t>
            </a:r>
            <a:r>
              <a:rPr lang="en-US" dirty="0">
                <a:solidFill>
                  <a:srgbClr val="40A070"/>
                </a:solidFill>
                <a:latin typeface="Courier"/>
              </a:rPr>
              <a:t>100</a:t>
            </a:r>
            <a:r>
              <a:rPr lang="en-US" dirty="0">
                <a:latin typeface="Courier"/>
              </a:rPr>
              <a:t>))</a:t>
            </a:r>
            <a:endParaRPr lang="en-US" dirty="0">
              <a:latin typeface="Courier"/>
            </a:endParaRPr>
          </a:p>
        </p:txBody>
      </p:sp>
    </p:spTree>
    <p:extLst>
      <p:ext uri="{BB962C8B-B14F-4D97-AF65-F5344CB8AC3E}">
        <p14:creationId xmlns:p14="http://schemas.microsoft.com/office/powerpoint/2010/main" val="1358124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a:t>
            </a:r>
            <a:endParaRPr lang="en-US" dirty="0"/>
          </a:p>
        </p:txBody>
      </p:sp>
      <p:sp>
        <p:nvSpPr>
          <p:cNvPr id="4" name="Content Placeholder 2"/>
          <p:cNvSpPr>
            <a:spLocks noGrp="1"/>
          </p:cNvSpPr>
          <p:nvPr>
            <p:ph idx="1"/>
          </p:nvPr>
        </p:nvSpPr>
        <p:spPr>
          <a:xfrm>
            <a:off x="3007822" y="1916083"/>
            <a:ext cx="6176356" cy="3437313"/>
          </a:xfrm>
          <a:solidFill>
            <a:schemeClr val="bg1">
              <a:lumMod val="95000"/>
            </a:schemeClr>
          </a:solidFill>
          <a:effectLst>
            <a:outerShdw blurRad="50800" dist="76200" dir="5400000" algn="t" rotWithShape="0">
              <a:prstClr val="black">
                <a:alpha val="40000"/>
              </a:prstClr>
            </a:outerShdw>
          </a:effectLst>
        </p:spPr>
        <p:txBody>
          <a:bodyPr/>
          <a:lstStyle/>
          <a:p>
            <a:pPr marL="0" lvl="0" indent="15875">
              <a:buNone/>
            </a:pPr>
            <a:r>
              <a:rPr sz="1800" b="1" dirty="0" smtClean="0">
                <a:solidFill>
                  <a:srgbClr val="007020"/>
                </a:solidFill>
                <a:latin typeface="Courier"/>
              </a:rPr>
              <a:t>head</a:t>
            </a:r>
            <a:r>
              <a:rPr sz="1800" dirty="0" smtClean="0">
                <a:latin typeface="Courier"/>
              </a:rPr>
              <a:t>(sentiments</a:t>
            </a:r>
            <a:r>
              <a:rPr sz="1800" dirty="0">
                <a:latin typeface="Courier"/>
              </a:rPr>
              <a:t>)</a:t>
            </a:r>
          </a:p>
          <a:p>
            <a:pPr marL="0" lvl="0" indent="576263">
              <a:buNone/>
            </a:pPr>
            <a:r>
              <a:rPr sz="1800" dirty="0">
                <a:latin typeface="Courier"/>
              </a:rPr>
              <a:t>## # A tibble: 6 x 4
##   word      sentiment lexicon score
##   &lt;chr&gt;     &lt;chr&gt;     &lt;chr&gt;   &lt;int&gt;
## 1 abacus    trust     nrc        NA
## 2 abandon   fear      nrc        NA
## 3 abandon   negative  nrc        NA
## 4 abandon   sadness   nrc        NA
## 5 abandoned anger     nrc        NA
## 6 abandoned fear      nrc        NA</a:t>
            </a:r>
          </a:p>
        </p:txBody>
      </p:sp>
    </p:spTree>
    <p:extLst>
      <p:ext uri="{BB962C8B-B14F-4D97-AF65-F5344CB8AC3E}">
        <p14:creationId xmlns:p14="http://schemas.microsoft.com/office/powerpoint/2010/main" val="5415190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121" y="1417638"/>
            <a:ext cx="8259758" cy="4942314"/>
          </a:xfrm>
        </p:spPr>
      </p:pic>
    </p:spTree>
    <p:extLst>
      <p:ext uri="{BB962C8B-B14F-4D97-AF65-F5344CB8AC3E}">
        <p14:creationId xmlns:p14="http://schemas.microsoft.com/office/powerpoint/2010/main" val="8289992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 Community Detection</a:t>
            </a:r>
            <a:endParaRPr lang="en-US" dirty="0"/>
          </a:p>
        </p:txBody>
      </p:sp>
      <p:sp>
        <p:nvSpPr>
          <p:cNvPr id="3" name="Content Placeholder 2"/>
          <p:cNvSpPr>
            <a:spLocks noGrp="1"/>
          </p:cNvSpPr>
          <p:nvPr>
            <p:ph idx="1"/>
          </p:nvPr>
        </p:nvSpPr>
        <p:spPr/>
        <p:txBody>
          <a:bodyPr/>
          <a:lstStyle/>
          <a:p>
            <a:pPr defTabSz="914400">
              <a:spcBef>
                <a:spcPts val="0"/>
              </a:spcBef>
            </a:pPr>
            <a:r>
              <a:rPr lang="en-US" dirty="0" smtClean="0"/>
              <a:t>Nodes: unique users and tweets</a:t>
            </a:r>
          </a:p>
          <a:p>
            <a:pPr defTabSz="914400">
              <a:spcBef>
                <a:spcPts val="0"/>
              </a:spcBef>
            </a:pPr>
            <a:r>
              <a:rPr lang="en-US" dirty="0" smtClean="0"/>
              <a:t>Edges:</a:t>
            </a:r>
          </a:p>
          <a:p>
            <a:pPr lvl="1" defTabSz="914400">
              <a:spcBef>
                <a:spcPts val="0"/>
              </a:spcBef>
            </a:pPr>
            <a:r>
              <a:rPr lang="en-US" dirty="0" smtClean="0"/>
              <a:t>Between users and tweets they tweeted or retweeted</a:t>
            </a:r>
          </a:p>
          <a:p>
            <a:pPr lvl="1" defTabSz="914400">
              <a:spcBef>
                <a:spcPts val="0"/>
              </a:spcBef>
            </a:pPr>
            <a:r>
              <a:rPr lang="en-US" dirty="0" smtClean="0"/>
              <a:t>Between seed users, their friends and followers</a:t>
            </a:r>
            <a:endParaRPr lang="en-US" dirty="0"/>
          </a:p>
        </p:txBody>
      </p:sp>
      <p:pic>
        <p:nvPicPr>
          <p:cNvPr id="4" name="Picture 3"/>
          <p:cNvPicPr>
            <a:picLocks noChangeAspect="1"/>
          </p:cNvPicPr>
          <p:nvPr/>
        </p:nvPicPr>
        <p:blipFill>
          <a:blip r:embed="rId2"/>
          <a:stretch>
            <a:fillRect/>
          </a:stretch>
        </p:blipFill>
        <p:spPr>
          <a:xfrm>
            <a:off x="4533669" y="3863182"/>
            <a:ext cx="2931160" cy="2295154"/>
          </a:xfrm>
          <a:prstGeom prst="rect">
            <a:avLst/>
          </a:prstGeom>
        </p:spPr>
      </p:pic>
    </p:spTree>
    <p:extLst>
      <p:ext uri="{BB962C8B-B14F-4D97-AF65-F5344CB8AC3E}">
        <p14:creationId xmlns:p14="http://schemas.microsoft.com/office/powerpoint/2010/main" val="1171989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590580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3409627" cy="6858000"/>
          </a:xfrm>
          <a:prstGeom prst="rect">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57953" y="1946745"/>
            <a:ext cx="10921139" cy="2964509"/>
          </a:xfrm>
        </p:spPr>
        <p:txBody>
          <a:bodyPr/>
          <a:lstStyle/>
          <a:p>
            <a:r>
              <a:rPr lang="en-US" dirty="0" smtClean="0"/>
              <a:t>Retrieving </a:t>
            </a:r>
            <a:r>
              <a:rPr lang="en-US" dirty="0" smtClean="0"/>
              <a:t>and </a:t>
            </a:r>
            <a:r>
              <a:rPr lang="en-US" dirty="0" smtClean="0"/>
              <a:t>Visualizing Data</a:t>
            </a:r>
            <a:endParaRPr lang="en-US" dirty="0"/>
          </a:p>
        </p:txBody>
      </p:sp>
    </p:spTree>
    <p:extLst>
      <p:ext uri="{BB962C8B-B14F-4D97-AF65-F5344CB8AC3E}">
        <p14:creationId xmlns:p14="http://schemas.microsoft.com/office/powerpoint/2010/main" val="21292813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would </a:t>
            </a:r>
            <a:r>
              <a:rPr lang="en-US" i="1" dirty="0" smtClean="0"/>
              <a:t>you</a:t>
            </a:r>
            <a:r>
              <a:rPr lang="en-US" dirty="0" smtClean="0"/>
              <a:t> like to do with Twitter data?</a:t>
            </a:r>
            <a:endParaRPr lang="en-US" dirty="0"/>
          </a:p>
        </p:txBody>
      </p:sp>
    </p:spTree>
    <p:extLst>
      <p:ext uri="{BB962C8B-B14F-4D97-AF65-F5344CB8AC3E}">
        <p14:creationId xmlns:p14="http://schemas.microsoft.com/office/powerpoint/2010/main" val="796468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normAutofit/>
          </a:bodyPr>
          <a:lstStyle/>
          <a:p>
            <a:r>
              <a:rPr lang="en-US" sz="2800" dirty="0" smtClean="0">
                <a:hlinkClick r:id="rId2"/>
              </a:rPr>
              <a:t>This Study Github</a:t>
            </a:r>
            <a:endParaRPr lang="en-US" sz="2800" dirty="0" smtClean="0"/>
          </a:p>
          <a:p>
            <a:r>
              <a:rPr lang="en-US" sz="2800" dirty="0" smtClean="0"/>
              <a:t>My personal </a:t>
            </a:r>
            <a:r>
              <a:rPr lang="en-US" sz="2800" dirty="0" smtClean="0">
                <a:hlinkClick r:id="rId3"/>
              </a:rPr>
              <a:t>Github</a:t>
            </a:r>
            <a:endParaRPr lang="en-US" sz="2800" dirty="0" smtClean="0"/>
          </a:p>
          <a:p>
            <a:r>
              <a:rPr lang="en-US" sz="2800" dirty="0" smtClean="0">
                <a:hlinkClick r:id="rId4"/>
              </a:rPr>
              <a:t>LinkedIn</a:t>
            </a:r>
            <a:endParaRPr lang="en-US" sz="2800" dirty="0" smtClean="0"/>
          </a:p>
          <a:p>
            <a:r>
              <a:rPr lang="en-US" sz="2800" dirty="0" smtClean="0"/>
              <a:t>Contact: </a:t>
            </a:r>
            <a:r>
              <a:rPr lang="en-US" sz="2800" dirty="0" smtClean="0">
                <a:hlinkClick r:id="rId5"/>
              </a:rPr>
              <a:t>Astephens35@gmail.com</a:t>
            </a:r>
            <a:endParaRPr lang="en-US" sz="2800" dirty="0" smtClean="0"/>
          </a:p>
          <a:p>
            <a:r>
              <a:rPr lang="en-US" sz="2800" dirty="0" smtClean="0"/>
              <a:t>Twitter: @AlexStephens35</a:t>
            </a:r>
            <a:endParaRPr lang="en-US" sz="2800" dirty="0"/>
          </a:p>
        </p:txBody>
      </p:sp>
    </p:spTree>
    <p:extLst>
      <p:ext uri="{BB962C8B-B14F-4D97-AF65-F5344CB8AC3E}">
        <p14:creationId xmlns:p14="http://schemas.microsoft.com/office/powerpoint/2010/main" val="5213266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lstStyle/>
          <a:p>
            <a:pPr lvl="0"/>
            <a:r>
              <a:rPr lang="en-US" sz="1800" dirty="0"/>
              <a:t>D. </a:t>
            </a:r>
            <a:r>
              <a:rPr lang="en-US" sz="1800" dirty="0" err="1"/>
              <a:t>Kahle</a:t>
            </a:r>
            <a:r>
              <a:rPr lang="en-US" sz="1800" dirty="0"/>
              <a:t> and H. Wickham. </a:t>
            </a:r>
            <a:r>
              <a:rPr lang="en-US" sz="1800" dirty="0" err="1"/>
              <a:t>ggmap</a:t>
            </a:r>
            <a:r>
              <a:rPr lang="en-US" sz="1800" dirty="0"/>
              <a:t>: Spatial Visualization with ggplot2. The R Journal, 5(1), 144-161. URL http://</a:t>
            </a:r>
            <a:r>
              <a:rPr lang="en-US" sz="1800" dirty="0" err="1"/>
              <a:t>journal.r-project.org</a:t>
            </a:r>
            <a:r>
              <a:rPr lang="en-US" sz="1800" dirty="0"/>
              <a:t>/archive/2013-1/</a:t>
            </a:r>
            <a:r>
              <a:rPr lang="en-US" sz="1800" dirty="0" err="1"/>
              <a:t>kahle-wickham.pdf</a:t>
            </a:r>
            <a:endParaRPr lang="en-US" sz="1800" dirty="0"/>
          </a:p>
          <a:p>
            <a:endParaRPr lang="en-US" dirty="0"/>
          </a:p>
        </p:txBody>
      </p:sp>
    </p:spTree>
    <p:extLst>
      <p:ext uri="{BB962C8B-B14F-4D97-AF65-F5344CB8AC3E}">
        <p14:creationId xmlns:p14="http://schemas.microsoft.com/office/powerpoint/2010/main" val="64408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Set up access</a:t>
            </a:r>
          </a:p>
        </p:txBody>
      </p:sp>
      <p:sp>
        <p:nvSpPr>
          <p:cNvPr id="4" name="TextBox 3"/>
          <p:cNvSpPr txBox="1"/>
          <p:nvPr/>
        </p:nvSpPr>
        <p:spPr>
          <a:xfrm>
            <a:off x="1839925" y="1417638"/>
            <a:ext cx="8512149" cy="1200329"/>
          </a:xfrm>
          <a:prstGeom prst="rect">
            <a:avLst/>
          </a:prstGeom>
          <a:noFill/>
        </p:spPr>
        <p:txBody>
          <a:bodyPr wrap="square" rtlCol="0">
            <a:spAutoFit/>
          </a:bodyPr>
          <a:lstStyle/>
          <a:p>
            <a:pPr marL="342900" indent="-342900">
              <a:buFont typeface="Arial" charset="0"/>
              <a:buChar char="•"/>
            </a:pPr>
            <a:r>
              <a:rPr lang="en-US" sz="2400" dirty="0" smtClean="0"/>
              <a:t>Create a Twitter account</a:t>
            </a:r>
          </a:p>
          <a:p>
            <a:pPr marL="342900" indent="-342900">
              <a:buFont typeface="Arial" charset="0"/>
              <a:buChar char="•"/>
            </a:pPr>
            <a:r>
              <a:rPr lang="en-US" sz="2400" dirty="0" smtClean="0"/>
              <a:t>Apply for a </a:t>
            </a:r>
            <a:r>
              <a:rPr lang="en-US" sz="2400" dirty="0" smtClean="0">
                <a:hlinkClick r:id="rId2"/>
              </a:rPr>
              <a:t>Twitter developer account</a:t>
            </a:r>
            <a:endParaRPr lang="en-US" sz="2400" dirty="0" smtClean="0"/>
          </a:p>
          <a:p>
            <a:pPr marL="342900" indent="-342900">
              <a:buFont typeface="Arial" charset="0"/>
              <a:buChar char="•"/>
            </a:pPr>
            <a:r>
              <a:rPr lang="en-US" sz="2400" dirty="0" smtClean="0"/>
              <a:t>Create </a:t>
            </a:r>
            <a:r>
              <a:rPr lang="en-US" sz="2400" dirty="0"/>
              <a:t>an </a:t>
            </a:r>
            <a:r>
              <a:rPr lang="en-US" sz="2400" dirty="0" smtClean="0">
                <a:hlinkClick r:id="rId3"/>
              </a:rPr>
              <a:t>App</a:t>
            </a:r>
            <a:endParaRPr 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Set up access</a:t>
            </a:r>
          </a:p>
        </p:txBody>
      </p:sp>
      <p:sp>
        <p:nvSpPr>
          <p:cNvPr id="3" name="Content Placeholder 2"/>
          <p:cNvSpPr>
            <a:spLocks noGrp="1"/>
          </p:cNvSpPr>
          <p:nvPr>
            <p:ph idx="1"/>
          </p:nvPr>
        </p:nvSpPr>
        <p:spPr>
          <a:xfrm>
            <a:off x="2386826" y="3140078"/>
            <a:ext cx="7418346" cy="2945930"/>
          </a:xfrm>
          <a:solidFill>
            <a:schemeClr val="bg1">
              <a:lumMod val="95000"/>
            </a:schemeClr>
          </a:solidFill>
          <a:effectLst>
            <a:outerShdw blurRad="50800" dist="76200" dir="5400000" algn="t" rotWithShape="0">
              <a:prstClr val="black">
                <a:alpha val="40000"/>
              </a:prstClr>
            </a:outerShdw>
          </a:effectLst>
        </p:spPr>
        <p:txBody>
          <a:bodyPr anchor="ctr" anchorCtr="0"/>
          <a:lstStyle/>
          <a:p>
            <a:pPr marL="17463" indent="0">
              <a:buNone/>
            </a:pPr>
            <a:r>
              <a:rPr sz="1800" b="1" dirty="0">
                <a:solidFill>
                  <a:srgbClr val="007020"/>
                </a:solidFill>
                <a:latin typeface="Courier"/>
              </a:rPr>
              <a:t>install.packages</a:t>
            </a:r>
            <a:r>
              <a:rPr sz="1800" dirty="0">
                <a:latin typeface="Courier"/>
              </a:rPr>
              <a:t>(</a:t>
            </a:r>
            <a:r>
              <a:rPr sz="1800" dirty="0">
                <a:solidFill>
                  <a:srgbClr val="4070A0"/>
                </a:solidFill>
                <a:latin typeface="Courier"/>
              </a:rPr>
              <a:t>"rtweet"</a:t>
            </a:r>
            <a:r>
              <a:rPr sz="1800" dirty="0">
                <a:latin typeface="Courier"/>
              </a:rPr>
              <a:t>)</a:t>
            </a:r>
            <a:r>
              <a:rPr dirty="0"/>
              <a:t/>
            </a:r>
            <a:br>
              <a:rPr dirty="0"/>
            </a:br>
            <a:r>
              <a:rPr sz="1800" b="1" dirty="0">
                <a:solidFill>
                  <a:srgbClr val="007020"/>
                </a:solidFill>
                <a:latin typeface="Courier"/>
              </a:rPr>
              <a:t>library</a:t>
            </a:r>
            <a:r>
              <a:rPr sz="1800" dirty="0">
                <a:latin typeface="Courier"/>
              </a:rPr>
              <a:t>(rtweet)</a:t>
            </a:r>
            <a:r>
              <a:rPr dirty="0"/>
              <a:t/>
            </a:r>
            <a:br>
              <a:rPr dirty="0"/>
            </a:br>
            <a:r>
              <a:rPr dirty="0"/>
              <a:t/>
            </a:r>
            <a:br>
              <a:rPr dirty="0"/>
            </a:br>
            <a:r>
              <a:rPr sz="1800" dirty="0">
                <a:latin typeface="Courier"/>
              </a:rPr>
              <a:t>twitter_token &lt;-</a:t>
            </a:r>
            <a:r>
              <a:rPr sz="1800" dirty="0">
                <a:solidFill>
                  <a:srgbClr val="4070A0"/>
                </a:solidFill>
                <a:latin typeface="Courier"/>
              </a:rPr>
              <a:t> </a:t>
            </a:r>
            <a:r>
              <a:rPr sz="1800" b="1" dirty="0">
                <a:solidFill>
                  <a:srgbClr val="007020"/>
                </a:solidFill>
                <a:latin typeface="Courier"/>
              </a:rPr>
              <a:t>create_token</a:t>
            </a:r>
            <a:r>
              <a:rPr sz="1800" dirty="0">
                <a:latin typeface="Courier"/>
              </a:rPr>
              <a:t>(</a:t>
            </a:r>
            <a:r>
              <a:rPr dirty="0"/>
              <a:t/>
            </a:r>
            <a:br>
              <a:rPr dirty="0"/>
            </a:br>
            <a:r>
              <a:rPr sz="1800" dirty="0">
                <a:latin typeface="Courier"/>
              </a:rPr>
              <a:t>  </a:t>
            </a:r>
            <a:r>
              <a:rPr sz="1800" dirty="0">
                <a:solidFill>
                  <a:srgbClr val="902000"/>
                </a:solidFill>
                <a:latin typeface="Courier"/>
              </a:rPr>
              <a:t>app =</a:t>
            </a:r>
            <a:r>
              <a:rPr sz="1800" dirty="0">
                <a:latin typeface="Courier"/>
              </a:rPr>
              <a:t> </a:t>
            </a:r>
            <a:r>
              <a:rPr sz="1800" dirty="0">
                <a:solidFill>
                  <a:srgbClr val="4070A0"/>
                </a:solidFill>
                <a:latin typeface="Courier"/>
              </a:rPr>
              <a:t>"twitter_app_name"</a:t>
            </a:r>
            <a:r>
              <a:rPr sz="1800" dirty="0">
                <a:latin typeface="Courier"/>
              </a:rPr>
              <a:t>,</a:t>
            </a:r>
            <a:r>
              <a:rPr dirty="0"/>
              <a:t/>
            </a:r>
            <a:br>
              <a:rPr dirty="0"/>
            </a:br>
            <a:r>
              <a:rPr sz="1800" dirty="0">
                <a:latin typeface="Courier"/>
              </a:rPr>
              <a:t>  </a:t>
            </a:r>
            <a:r>
              <a:rPr sz="1800" dirty="0">
                <a:solidFill>
                  <a:srgbClr val="902000"/>
                </a:solidFill>
                <a:latin typeface="Courier"/>
              </a:rPr>
              <a:t>consumer_key =</a:t>
            </a:r>
            <a:r>
              <a:rPr sz="1800" dirty="0">
                <a:latin typeface="Courier"/>
              </a:rPr>
              <a:t> </a:t>
            </a:r>
            <a:r>
              <a:rPr sz="1800" dirty="0">
                <a:solidFill>
                  <a:srgbClr val="4070A0"/>
                </a:solidFill>
                <a:latin typeface="Courier"/>
              </a:rPr>
              <a:t>"XXXXXXXXXXXXXXX"</a:t>
            </a:r>
            <a:r>
              <a:rPr sz="1800" dirty="0">
                <a:latin typeface="Courier"/>
              </a:rPr>
              <a:t>,</a:t>
            </a:r>
            <a:r>
              <a:rPr dirty="0"/>
              <a:t/>
            </a:r>
            <a:br>
              <a:rPr dirty="0"/>
            </a:br>
            <a:r>
              <a:rPr sz="1800" dirty="0">
                <a:latin typeface="Courier"/>
              </a:rPr>
              <a:t>  </a:t>
            </a:r>
            <a:r>
              <a:rPr sz="1800" dirty="0">
                <a:solidFill>
                  <a:srgbClr val="902000"/>
                </a:solidFill>
                <a:latin typeface="Courier"/>
              </a:rPr>
              <a:t>consumer_secret =</a:t>
            </a:r>
            <a:r>
              <a:rPr sz="1800" dirty="0">
                <a:latin typeface="Courier"/>
              </a:rPr>
              <a:t> </a:t>
            </a:r>
            <a:r>
              <a:rPr sz="1800" dirty="0">
                <a:solidFill>
                  <a:srgbClr val="4070A0"/>
                </a:solidFill>
                <a:latin typeface="Courier"/>
              </a:rPr>
              <a:t>"XXXXXXXXXXXXXXXXXXXXX"</a:t>
            </a:r>
            <a:r>
              <a:rPr sz="1800" dirty="0">
                <a:latin typeface="Courier"/>
              </a:rPr>
              <a:t>,</a:t>
            </a:r>
            <a:r>
              <a:rPr dirty="0"/>
              <a:t/>
            </a:r>
            <a:br>
              <a:rPr dirty="0"/>
            </a:br>
            <a:r>
              <a:rPr sz="1800" dirty="0">
                <a:latin typeface="Courier"/>
              </a:rPr>
              <a:t>  </a:t>
            </a:r>
            <a:r>
              <a:rPr sz="1800" dirty="0">
                <a:solidFill>
                  <a:srgbClr val="902000"/>
                </a:solidFill>
                <a:latin typeface="Courier"/>
              </a:rPr>
              <a:t>access_token =</a:t>
            </a:r>
            <a:r>
              <a:rPr sz="1800" dirty="0">
                <a:latin typeface="Courier"/>
              </a:rPr>
              <a:t> </a:t>
            </a:r>
            <a:r>
              <a:rPr sz="1800" dirty="0">
                <a:solidFill>
                  <a:srgbClr val="4070A0"/>
                </a:solidFill>
                <a:latin typeface="Courier"/>
              </a:rPr>
              <a:t>"XXXXXXXXXXXXXXXXXXXXXXXXXXX"</a:t>
            </a:r>
            <a:r>
              <a:rPr sz="1800" dirty="0">
                <a:latin typeface="Courier"/>
              </a:rPr>
              <a:t>,</a:t>
            </a:r>
            <a:r>
              <a:rPr dirty="0"/>
              <a:t/>
            </a:r>
            <a:br>
              <a:rPr dirty="0"/>
            </a:br>
            <a:r>
              <a:rPr sz="1800" dirty="0">
                <a:latin typeface="Courier"/>
              </a:rPr>
              <a:t>  </a:t>
            </a:r>
            <a:r>
              <a:rPr sz="1800" dirty="0">
                <a:solidFill>
                  <a:srgbClr val="902000"/>
                </a:solidFill>
                <a:latin typeface="Courier"/>
              </a:rPr>
              <a:t>access_secret =</a:t>
            </a:r>
            <a:r>
              <a:rPr sz="1800" dirty="0">
                <a:latin typeface="Courier"/>
              </a:rPr>
              <a:t> </a:t>
            </a:r>
            <a:r>
              <a:rPr sz="1800" dirty="0">
                <a:solidFill>
                  <a:srgbClr val="4070A0"/>
                </a:solidFill>
                <a:latin typeface="Courier"/>
              </a:rPr>
              <a:t>"XXXXXXXXXXXXXXXXX"</a:t>
            </a:r>
            <a:r>
              <a:rPr sz="1800" dirty="0">
                <a:latin typeface="Courier"/>
              </a:rPr>
              <a:t>)</a:t>
            </a:r>
          </a:p>
        </p:txBody>
      </p:sp>
      <p:sp>
        <p:nvSpPr>
          <p:cNvPr id="4" name="TextBox 3"/>
          <p:cNvSpPr txBox="1"/>
          <p:nvPr/>
        </p:nvSpPr>
        <p:spPr>
          <a:xfrm>
            <a:off x="1839925" y="1417638"/>
            <a:ext cx="8512149" cy="1200329"/>
          </a:xfrm>
          <a:prstGeom prst="rect">
            <a:avLst/>
          </a:prstGeom>
          <a:noFill/>
        </p:spPr>
        <p:txBody>
          <a:bodyPr wrap="square" rtlCol="0">
            <a:spAutoFit/>
          </a:bodyPr>
          <a:lstStyle/>
          <a:p>
            <a:pPr marL="342900" indent="-342900">
              <a:buFont typeface="Arial" charset="0"/>
              <a:buChar char="•"/>
            </a:pPr>
            <a:r>
              <a:rPr lang="en-US" sz="2400" dirty="0" smtClean="0"/>
              <a:t>Create a Twitter account</a:t>
            </a:r>
          </a:p>
          <a:p>
            <a:pPr marL="342900" indent="-342900">
              <a:buFont typeface="Arial" charset="0"/>
              <a:buChar char="•"/>
            </a:pPr>
            <a:r>
              <a:rPr lang="en-US" sz="2400" dirty="0" smtClean="0"/>
              <a:t>Apply for a </a:t>
            </a:r>
            <a:r>
              <a:rPr lang="en-US" sz="2400" dirty="0" smtClean="0">
                <a:hlinkClick r:id="rId2"/>
              </a:rPr>
              <a:t>Twitter developer account</a:t>
            </a:r>
            <a:endParaRPr lang="en-US" sz="2400" dirty="0" smtClean="0"/>
          </a:p>
          <a:p>
            <a:pPr marL="342900" indent="-342900">
              <a:buFont typeface="Arial" charset="0"/>
              <a:buChar char="•"/>
            </a:pPr>
            <a:r>
              <a:rPr lang="en-US" sz="2400" dirty="0" smtClean="0"/>
              <a:t>Create </a:t>
            </a:r>
            <a:r>
              <a:rPr lang="en-US" sz="2400" dirty="0"/>
              <a:t>an </a:t>
            </a:r>
            <a:r>
              <a:rPr lang="en-US" sz="2400" dirty="0" smtClean="0">
                <a:hlinkClick r:id="rId3"/>
              </a:rPr>
              <a:t>App</a:t>
            </a:r>
            <a:endParaRPr lang="en-US" sz="2400" dirty="0" smtClean="0"/>
          </a:p>
        </p:txBody>
      </p:sp>
    </p:spTree>
    <p:extLst>
      <p:ext uri="{BB962C8B-B14F-4D97-AF65-F5344CB8AC3E}">
        <p14:creationId xmlns:p14="http://schemas.microsoft.com/office/powerpoint/2010/main" val="2145400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Search tweets</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84" t="5742" r="1057"/>
          <a:stretch/>
        </p:blipFill>
        <p:spPr>
          <a:xfrm>
            <a:off x="1688840" y="2892652"/>
            <a:ext cx="8814318" cy="1738773"/>
          </a:xfrm>
          <a:prstGeom prst="rect">
            <a:avLst/>
          </a:prstGeom>
          <a:ln>
            <a:solidFill>
              <a:schemeClr val="accent1"/>
            </a:solidFill>
          </a:ln>
          <a:effectLst>
            <a:outerShdw blurRad="50800" dist="762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Search tweets</a:t>
            </a:r>
          </a:p>
        </p:txBody>
      </p:sp>
      <p:sp>
        <p:nvSpPr>
          <p:cNvPr id="3" name="Content Placeholder 2"/>
          <p:cNvSpPr>
            <a:spLocks noGrp="1"/>
          </p:cNvSpPr>
          <p:nvPr>
            <p:ph idx="1"/>
          </p:nvPr>
        </p:nvSpPr>
        <p:spPr>
          <a:xfrm>
            <a:off x="1688840" y="4958676"/>
            <a:ext cx="8814318" cy="1584855"/>
          </a:xfrm>
          <a:solidFill>
            <a:schemeClr val="bg1">
              <a:lumMod val="95000"/>
            </a:schemeClr>
          </a:solidFill>
          <a:effectLst>
            <a:outerShdw blurRad="50800" dist="76200" dir="5400000" algn="t" rotWithShape="0">
              <a:prstClr val="black">
                <a:alpha val="40000"/>
              </a:prstClr>
            </a:outerShdw>
          </a:effectLst>
        </p:spPr>
        <p:txBody>
          <a:bodyPr anchor="ctr" anchorCtr="0"/>
          <a:lstStyle/>
          <a:p>
            <a:pPr marL="17463" indent="0">
              <a:buNone/>
            </a:pPr>
            <a:r>
              <a:rPr sz="1800" dirty="0" smtClean="0">
                <a:latin typeface="Courier"/>
              </a:rPr>
              <a:t>st </a:t>
            </a:r>
            <a:r>
              <a:rPr sz="1800" dirty="0">
                <a:latin typeface="Courier"/>
              </a:rPr>
              <a:t>&lt;-</a:t>
            </a:r>
            <a:r>
              <a:rPr sz="1800" dirty="0">
                <a:solidFill>
                  <a:srgbClr val="4070A0"/>
                </a:solidFill>
                <a:latin typeface="Courier"/>
              </a:rPr>
              <a:t> </a:t>
            </a:r>
            <a:r>
              <a:rPr sz="1800" b="1" dirty="0">
                <a:solidFill>
                  <a:srgbClr val="007020"/>
                </a:solidFill>
                <a:latin typeface="Courier"/>
              </a:rPr>
              <a:t>search_tweets</a:t>
            </a:r>
            <a:r>
              <a:rPr sz="1800" dirty="0">
                <a:latin typeface="Courier"/>
              </a:rPr>
              <a:t>(</a:t>
            </a:r>
            <a:r>
              <a:rPr sz="1800" dirty="0">
                <a:solidFill>
                  <a:srgbClr val="4070A0"/>
                </a:solidFill>
                <a:latin typeface="Courier"/>
              </a:rPr>
              <a:t>'#antivax OR vaccines OR #vaccineswork'</a:t>
            </a:r>
            <a:r>
              <a:rPr sz="1800" dirty="0">
                <a:latin typeface="Courier"/>
              </a:rPr>
              <a:t>, </a:t>
            </a:r>
            <a:r>
              <a:rPr dirty="0"/>
              <a:t/>
            </a:r>
            <a:br>
              <a:rPr dirty="0"/>
            </a:br>
            <a:r>
              <a:rPr sz="1800" dirty="0">
                <a:latin typeface="Courier"/>
              </a:rPr>
              <a:t>                    </a:t>
            </a:r>
            <a:r>
              <a:rPr sz="1800" dirty="0">
                <a:solidFill>
                  <a:srgbClr val="902000"/>
                </a:solidFill>
                <a:latin typeface="Courier"/>
              </a:rPr>
              <a:t>n =</a:t>
            </a:r>
            <a:r>
              <a:rPr sz="1800" dirty="0">
                <a:latin typeface="Courier"/>
              </a:rPr>
              <a:t> </a:t>
            </a:r>
            <a:r>
              <a:rPr sz="1800" dirty="0">
                <a:solidFill>
                  <a:srgbClr val="40A070"/>
                </a:solidFill>
                <a:latin typeface="Courier"/>
              </a:rPr>
              <a:t>18000</a:t>
            </a:r>
            <a:r>
              <a:rPr sz="1800" dirty="0">
                <a:latin typeface="Courier"/>
              </a:rPr>
              <a:t>,</a:t>
            </a:r>
            <a:r>
              <a:rPr dirty="0"/>
              <a:t/>
            </a:r>
            <a:br>
              <a:rPr dirty="0"/>
            </a:br>
            <a:r>
              <a:rPr sz="1800" dirty="0">
                <a:latin typeface="Courier"/>
              </a:rPr>
              <a:t>                    </a:t>
            </a:r>
            <a:r>
              <a:rPr sz="1800" dirty="0">
                <a:solidFill>
                  <a:srgbClr val="902000"/>
                </a:solidFill>
                <a:latin typeface="Courier"/>
              </a:rPr>
              <a:t>type =</a:t>
            </a:r>
            <a:r>
              <a:rPr sz="1800" dirty="0">
                <a:latin typeface="Courier"/>
              </a:rPr>
              <a:t> </a:t>
            </a:r>
            <a:r>
              <a:rPr sz="1800" dirty="0">
                <a:solidFill>
                  <a:srgbClr val="4070A0"/>
                </a:solidFill>
                <a:latin typeface="Courier"/>
              </a:rPr>
              <a:t>"recent"</a:t>
            </a:r>
            <a:r>
              <a:rPr sz="1800" dirty="0">
                <a:latin typeface="Courier"/>
              </a:rPr>
              <a:t>,</a:t>
            </a:r>
            <a:r>
              <a:rPr dirty="0"/>
              <a:t/>
            </a:r>
            <a:br>
              <a:rPr dirty="0"/>
            </a:br>
            <a:r>
              <a:rPr sz="1800" dirty="0">
                <a:latin typeface="Courier"/>
              </a:rPr>
              <a:t>                    </a:t>
            </a:r>
            <a:r>
              <a:rPr sz="1800" dirty="0">
                <a:solidFill>
                  <a:srgbClr val="902000"/>
                </a:solidFill>
                <a:latin typeface="Courier"/>
              </a:rPr>
              <a:t>include_rts =</a:t>
            </a:r>
            <a:r>
              <a:rPr sz="1800" dirty="0">
                <a:latin typeface="Courier"/>
              </a:rPr>
              <a:t> </a:t>
            </a:r>
            <a:r>
              <a:rPr sz="1800" dirty="0">
                <a:solidFill>
                  <a:srgbClr val="007020"/>
                </a:solidFill>
                <a:latin typeface="Courier"/>
              </a:rPr>
              <a:t>TRUE</a:t>
            </a:r>
            <a:r>
              <a:rPr sz="1800" dirty="0">
                <a:latin typeface="Courier"/>
              </a:rPr>
              <a:t>, </a:t>
            </a:r>
            <a:r>
              <a:rPr dirty="0"/>
              <a:t/>
            </a:r>
            <a:br>
              <a:rPr dirty="0"/>
            </a:br>
            <a:r>
              <a:rPr sz="1800" dirty="0">
                <a:latin typeface="Courier"/>
              </a:rPr>
              <a:t>                    </a:t>
            </a:r>
            <a:r>
              <a:rPr sz="1800" dirty="0">
                <a:solidFill>
                  <a:srgbClr val="902000"/>
                </a:solidFill>
                <a:latin typeface="Courier"/>
              </a:rPr>
              <a:t>lang =</a:t>
            </a:r>
            <a:r>
              <a:rPr sz="1800" dirty="0">
                <a:latin typeface="Courier"/>
              </a:rPr>
              <a:t> </a:t>
            </a:r>
            <a:r>
              <a:rPr sz="1800" dirty="0">
                <a:solidFill>
                  <a:srgbClr val="4070A0"/>
                </a:solidFill>
                <a:latin typeface="Courier"/>
              </a:rPr>
              <a:t>"en"</a:t>
            </a:r>
            <a:r>
              <a:rPr sz="1800" dirty="0">
                <a:latin typeface="Courier"/>
              </a:rPr>
              <a:t>)</a:t>
            </a:r>
          </a:p>
        </p:txBody>
      </p:sp>
      <p:sp>
        <p:nvSpPr>
          <p:cNvPr id="4" name="TextBox 3"/>
          <p:cNvSpPr txBox="1"/>
          <p:nvPr/>
        </p:nvSpPr>
        <p:spPr>
          <a:xfrm>
            <a:off x="1839925" y="1417638"/>
            <a:ext cx="8512149" cy="1569660"/>
          </a:xfrm>
          <a:prstGeom prst="rect">
            <a:avLst/>
          </a:prstGeom>
          <a:noFill/>
        </p:spPr>
        <p:txBody>
          <a:bodyPr wrap="square" rtlCol="0">
            <a:spAutoFit/>
          </a:bodyPr>
          <a:lstStyle/>
          <a:p>
            <a:pPr marL="342900" indent="-342900">
              <a:buFont typeface="Arial" charset="0"/>
              <a:buChar char="•"/>
            </a:pPr>
            <a:r>
              <a:rPr lang="en-US" sz="2400" dirty="0"/>
              <a:t>Limit is 18,000 every 15 </a:t>
            </a:r>
            <a:r>
              <a:rPr lang="en-US" sz="2400" dirty="0" smtClean="0"/>
              <a:t>minutes </a:t>
            </a:r>
          </a:p>
          <a:p>
            <a:pPr marL="342900" indent="-342900">
              <a:buFont typeface="Arial" charset="0"/>
              <a:buChar char="•"/>
            </a:pPr>
            <a:r>
              <a:rPr lang="en-US" sz="2400" dirty="0" smtClean="0"/>
              <a:t>Add </a:t>
            </a:r>
            <a:r>
              <a:rPr lang="en-US" sz="2400" dirty="0" err="1">
                <a:solidFill>
                  <a:srgbClr val="891F01"/>
                </a:solidFill>
                <a:latin typeface="Courier"/>
              </a:rPr>
              <a:t>retryonratelimit</a:t>
            </a:r>
            <a:r>
              <a:rPr lang="en-US" sz="2400" dirty="0">
                <a:solidFill>
                  <a:srgbClr val="891F01"/>
                </a:solidFill>
                <a:latin typeface="Courier"/>
              </a:rPr>
              <a:t> =</a:t>
            </a:r>
            <a:r>
              <a:rPr lang="en-US" sz="2400" dirty="0">
                <a:latin typeface="Courier"/>
              </a:rPr>
              <a:t> </a:t>
            </a:r>
            <a:r>
              <a:rPr lang="en-US" sz="2400" dirty="0">
                <a:solidFill>
                  <a:srgbClr val="01701F"/>
                </a:solidFill>
                <a:latin typeface="Courier"/>
              </a:rPr>
              <a:t>TRUE</a:t>
            </a:r>
            <a:r>
              <a:rPr lang="en-US" sz="2400" dirty="0">
                <a:solidFill>
                  <a:srgbClr val="01701F"/>
                </a:solidFill>
              </a:rPr>
              <a:t> </a:t>
            </a:r>
            <a:endParaRPr lang="en-US" sz="2400" dirty="0" smtClean="0">
              <a:solidFill>
                <a:srgbClr val="01701F"/>
              </a:solidFill>
            </a:endParaRPr>
          </a:p>
          <a:p>
            <a:pPr marL="800100" lvl="1" indent="-342900">
              <a:buFont typeface="Arial" charset="0"/>
              <a:buChar char="•"/>
            </a:pPr>
            <a:r>
              <a:rPr lang="en-US" sz="2400" dirty="0" smtClean="0"/>
              <a:t>When rate limit resets, continues searching </a:t>
            </a:r>
            <a:endParaRPr lang="en-US" sz="2400" dirty="0"/>
          </a:p>
          <a:p>
            <a:endParaRPr lang="en-US" sz="2400"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84" t="5742" r="1057"/>
          <a:stretch/>
        </p:blipFill>
        <p:spPr>
          <a:xfrm>
            <a:off x="1688840" y="2892652"/>
            <a:ext cx="8814318" cy="1738773"/>
          </a:xfrm>
          <a:prstGeom prst="rect">
            <a:avLst/>
          </a:prstGeom>
          <a:ln>
            <a:solidFill>
              <a:schemeClr val="accent1"/>
            </a:solidFill>
          </a:ln>
          <a:effectLst>
            <a:outerShdw blurRad="50800" dist="76200" dir="5400000" algn="t" rotWithShape="0">
              <a:prstClr val="black">
                <a:alpha val="40000"/>
              </a:prstClr>
            </a:outerShdw>
          </a:effectLst>
        </p:spPr>
      </p:pic>
    </p:spTree>
    <p:extLst>
      <p:ext uri="{BB962C8B-B14F-4D97-AF65-F5344CB8AC3E}">
        <p14:creationId xmlns:p14="http://schemas.microsoft.com/office/powerpoint/2010/main" val="1087696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367" y="418453"/>
            <a:ext cx="11791251" cy="5858359"/>
          </a:xfrm>
        </p:spPr>
      </p:pic>
    </p:spTree>
    <p:extLst>
      <p:ext uri="{BB962C8B-B14F-4D97-AF65-F5344CB8AC3E}">
        <p14:creationId xmlns:p14="http://schemas.microsoft.com/office/powerpoint/2010/main" val="1096494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Columns</a:t>
            </a:r>
            <a:endParaRPr lang="en-US" dirty="0"/>
          </a:p>
        </p:txBody>
      </p:sp>
      <p:sp>
        <p:nvSpPr>
          <p:cNvPr id="4" name="Content Placeholder 2"/>
          <p:cNvSpPr>
            <a:spLocks noGrp="1"/>
          </p:cNvSpPr>
          <p:nvPr>
            <p:ph idx="1"/>
          </p:nvPr>
        </p:nvSpPr>
        <p:spPr>
          <a:xfrm>
            <a:off x="1688841" y="1654573"/>
            <a:ext cx="3315421" cy="2850926"/>
          </a:xfrm>
          <a:solidFill>
            <a:schemeClr val="bg1">
              <a:lumMod val="95000"/>
            </a:schemeClr>
          </a:solidFill>
          <a:effectLst>
            <a:outerShdw blurRad="50800" dist="76200" dir="5400000" algn="t" rotWithShape="0">
              <a:prstClr val="black">
                <a:alpha val="40000"/>
              </a:prstClr>
            </a:outerShdw>
          </a:effectLst>
        </p:spPr>
        <p:txBody>
          <a:bodyPr anchor="ctr" anchorCtr="0">
            <a:normAutofit/>
          </a:bodyPr>
          <a:lstStyle/>
          <a:p>
            <a:pPr marL="17463" indent="0">
              <a:buNone/>
            </a:pPr>
            <a:r>
              <a:rPr lang="en-US" sz="1800" dirty="0" smtClean="0">
                <a:latin typeface="Courier"/>
              </a:rPr>
              <a:t>[1] text</a:t>
            </a:r>
          </a:p>
          <a:p>
            <a:pPr marL="17463" indent="0">
              <a:buNone/>
            </a:pPr>
            <a:r>
              <a:rPr lang="en-US" sz="1800" dirty="0" smtClean="0">
                <a:latin typeface="Courier"/>
              </a:rPr>
              <a:t>[2] </a:t>
            </a:r>
            <a:r>
              <a:rPr lang="en-US" sz="1800" dirty="0" err="1" smtClean="0">
                <a:latin typeface="Courier"/>
              </a:rPr>
              <a:t>created_at</a:t>
            </a:r>
            <a:endParaRPr lang="en-US" sz="1800" dirty="0" smtClean="0">
              <a:latin typeface="Courier"/>
            </a:endParaRPr>
          </a:p>
          <a:p>
            <a:pPr marL="17463" indent="0">
              <a:buNone/>
            </a:pPr>
            <a:r>
              <a:rPr lang="en-US" sz="1800" dirty="0" smtClean="0">
                <a:latin typeface="Courier"/>
              </a:rPr>
              <a:t>[3] </a:t>
            </a:r>
            <a:r>
              <a:rPr lang="en-US" sz="1800" dirty="0" err="1" smtClean="0">
                <a:latin typeface="Courier"/>
              </a:rPr>
              <a:t>screen_name</a:t>
            </a:r>
            <a:endParaRPr lang="en-US" sz="1800" dirty="0" smtClean="0">
              <a:latin typeface="Courier"/>
            </a:endParaRPr>
          </a:p>
          <a:p>
            <a:pPr marL="17463" indent="0">
              <a:buNone/>
            </a:pPr>
            <a:r>
              <a:rPr lang="en-US" sz="1800" dirty="0" smtClean="0">
                <a:latin typeface="Courier"/>
              </a:rPr>
              <a:t>[4] </a:t>
            </a:r>
            <a:r>
              <a:rPr lang="en-US" sz="1800" dirty="0" err="1" smtClean="0">
                <a:latin typeface="Courier"/>
              </a:rPr>
              <a:t>user_id</a:t>
            </a:r>
            <a:endParaRPr lang="en-US" sz="1800" dirty="0" smtClean="0">
              <a:latin typeface="Courier"/>
            </a:endParaRPr>
          </a:p>
          <a:p>
            <a:pPr marL="17463" indent="0">
              <a:buNone/>
            </a:pPr>
            <a:r>
              <a:rPr lang="en-US" sz="1800" dirty="0" smtClean="0">
                <a:latin typeface="Courier"/>
              </a:rPr>
              <a:t>[5] </a:t>
            </a:r>
            <a:r>
              <a:rPr lang="en-US" sz="1800" dirty="0" err="1" smtClean="0">
                <a:latin typeface="Courier"/>
              </a:rPr>
              <a:t>retweet_user_id</a:t>
            </a:r>
            <a:endParaRPr lang="en-US" sz="1800" dirty="0" smtClean="0">
              <a:latin typeface="Courier"/>
            </a:endParaRPr>
          </a:p>
          <a:p>
            <a:pPr marL="17463" indent="0">
              <a:buNone/>
            </a:pPr>
            <a:r>
              <a:rPr lang="en-US" sz="1800" dirty="0" smtClean="0">
                <a:latin typeface="Courier"/>
              </a:rPr>
              <a:t>[6] location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5595" y="1654573"/>
            <a:ext cx="4450332" cy="4371145"/>
          </a:xfrm>
          <a:prstGeom prst="rect">
            <a:avLst/>
          </a:prstGeom>
        </p:spPr>
      </p:pic>
      <p:cxnSp>
        <p:nvCxnSpPr>
          <p:cNvPr id="7" name="Straight Arrow Connector 6"/>
          <p:cNvCxnSpPr/>
          <p:nvPr/>
        </p:nvCxnSpPr>
        <p:spPr>
          <a:xfrm>
            <a:off x="3574473" y="3940233"/>
            <a:ext cx="3175462" cy="914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3990109" y="2826327"/>
            <a:ext cx="2759826" cy="997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9941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1167</TotalTime>
  <Words>663</Words>
  <Application>Microsoft Macintosh PowerPoint</Application>
  <PresentationFormat>Widescreen</PresentationFormat>
  <Paragraphs>118</Paragraphs>
  <Slides>32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Calibri</vt:lpstr>
      <vt:lpstr>Courier</vt:lpstr>
      <vt:lpstr>Arial</vt:lpstr>
      <vt:lpstr>Office Theme</vt:lpstr>
      <vt:lpstr>Retrieving Twitter Data with rtweet / Identifying Anti-Vaccination Communities</vt:lpstr>
      <vt:lpstr>Case Study Goal</vt:lpstr>
      <vt:lpstr>Retrieving and Visualizing Data</vt:lpstr>
      <vt:lpstr>Set up access</vt:lpstr>
      <vt:lpstr>Set up access</vt:lpstr>
      <vt:lpstr>Search tweets</vt:lpstr>
      <vt:lpstr>Search tweets</vt:lpstr>
      <vt:lpstr>PowerPoint Presentation</vt:lpstr>
      <vt:lpstr>Important Columns</vt:lpstr>
      <vt:lpstr>Visualize frequency</vt:lpstr>
      <vt:lpstr>Create map of twitter data</vt:lpstr>
      <vt:lpstr>Create map of twitter data</vt:lpstr>
      <vt:lpstr>Create map of twitter data</vt:lpstr>
      <vt:lpstr>Friends and Followers</vt:lpstr>
      <vt:lpstr>Extras</vt:lpstr>
      <vt:lpstr>Cleaning Twitter Text</vt:lpstr>
      <vt:lpstr>PowerPoint Presentation</vt:lpstr>
      <vt:lpstr>PowerPoint Presentation</vt:lpstr>
      <vt:lpstr>PowerPoint Presentation</vt:lpstr>
      <vt:lpstr>Exploratory Analysis</vt:lpstr>
      <vt:lpstr>What can you do with this data?</vt:lpstr>
      <vt:lpstr>The TidyText Format</vt:lpstr>
      <vt:lpstr>Removing Stop Words &amp; Word Stemming</vt:lpstr>
      <vt:lpstr>Word Clouds</vt:lpstr>
      <vt:lpstr>Word Clouds</vt:lpstr>
      <vt:lpstr>Sentiment</vt:lpstr>
      <vt:lpstr>Sentiment</vt:lpstr>
      <vt:lpstr>Social Network Community Detection</vt:lpstr>
      <vt:lpstr>Questions?</vt:lpstr>
      <vt:lpstr>What would you like to do with Twitter data?</vt:lpstr>
      <vt:lpstr>Links</vt:lpstr>
      <vt:lpstr>Citations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Downloading Tweets with rtweet to Identify Anti-Vaccination Communities</dc:title>
  <dc:creator>Alexandra Stephens</dc:creator>
  <cp:keywords/>
  <cp:lastModifiedBy>Alex Stephens</cp:lastModifiedBy>
  <cp:revision>49</cp:revision>
  <dcterms:created xsi:type="dcterms:W3CDTF">2019-01-23T02:37:29Z</dcterms:created>
  <dcterms:modified xsi:type="dcterms:W3CDTF">2019-01-23T22:11:18Z</dcterms:modified>
</cp:coreProperties>
</file>