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7"/>
  </p:notesMasterIdLst>
  <p:handoutMasterIdLst>
    <p:handoutMasterId r:id="rId18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7" r:id="rId11"/>
    <p:sldId id="271" r:id="rId12"/>
    <p:sldId id="268" r:id="rId13"/>
    <p:sldId id="269" r:id="rId14"/>
    <p:sldId id="270" r:id="rId15"/>
    <p:sldId id="26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296" userDrawn="1">
          <p15:clr>
            <a:srgbClr val="A4A3A4"/>
          </p15:clr>
        </p15:guide>
        <p15:guide id="4" orient="horz" pos="41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89911" autoAdjust="0"/>
  </p:normalViewPr>
  <p:slideViewPr>
    <p:cSldViewPr snapToGrid="0">
      <p:cViewPr varScale="1">
        <p:scale>
          <a:sx n="78" d="100"/>
          <a:sy n="78" d="100"/>
        </p:scale>
        <p:origin x="456" y="84"/>
      </p:cViewPr>
      <p:guideLst>
        <p:guide orient="horz" pos="2160"/>
        <p:guide pos="3840"/>
        <p:guide pos="7296"/>
        <p:guide orient="horz" pos="412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253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796EA6-6F25-4F19-87BA-7ADCC16DAEFF}" type="datetimeFigureOut">
              <a:rPr lang="en-US" smtClean="0"/>
              <a:t>3/28/2022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E50CC-F33A-4EF4-9F12-93EC4A21A0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2950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9C172E-A8B5-46F6-B05C-DFA3E2E0F207}" type="datetimeFigureOut">
              <a:rPr lang="en-US" smtClean="0"/>
              <a:t>3/28/2022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674CE4-FBD8-4481-AEFB-CA53E599A74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268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974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How presentation will benefit audience: Adult learners are more interested in a subject if they know how or why it is important to them.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Presenter’s level of expertise in the subject: Briefly state your credentials in this area, or explain why participants should listen to you.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670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Lesson descriptions should be brief.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8711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Example objectives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At the end of this lesson, you will be able to: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Save files to the team Web server.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Move files to different locations on the team Web server.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Share files on the team Web server.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4413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0B302-F4DC-4547-9C74-CF794137D166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655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0" y="0"/>
            <a:ext cx="12192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3" name="Rectangle 22"/>
          <p:cNvSpPr/>
          <p:nvPr/>
        </p:nvSpPr>
        <p:spPr>
          <a:xfrm flipV="1">
            <a:off x="7213577" y="3810001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4" name="Rectangle 23"/>
          <p:cNvSpPr/>
          <p:nvPr/>
        </p:nvSpPr>
        <p:spPr>
          <a:xfrm flipV="1">
            <a:off x="7213601" y="3897010"/>
            <a:ext cx="49784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5" name="Rectangle 24"/>
          <p:cNvSpPr/>
          <p:nvPr/>
        </p:nvSpPr>
        <p:spPr>
          <a:xfrm flipV="1">
            <a:off x="7213601" y="4115167"/>
            <a:ext cx="49784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6" name="Rectangle 25"/>
          <p:cNvSpPr/>
          <p:nvPr/>
        </p:nvSpPr>
        <p:spPr>
          <a:xfrm flipV="1">
            <a:off x="7213600" y="4164403"/>
            <a:ext cx="262128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7" name="Rectangle 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9835343" y="406098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12192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0" name="Rectangle 9"/>
          <p:cNvSpPr/>
          <p:nvPr/>
        </p:nvSpPr>
        <p:spPr>
          <a:xfrm>
            <a:off x="1" y="3675528"/>
            <a:ext cx="12192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1" name="Rectangle 10"/>
          <p:cNvSpPr/>
          <p:nvPr/>
        </p:nvSpPr>
        <p:spPr>
          <a:xfrm flipV="1">
            <a:off x="8552068" y="3643090"/>
            <a:ext cx="3639933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600" y="2389009"/>
            <a:ext cx="112776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609600" y="3899938"/>
            <a:ext cx="6604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  <a:endParaRPr kumimoji="0"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7265116" y="4205288"/>
            <a:ext cx="1727200" cy="457200"/>
          </a:xfrm>
        </p:spPr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9043832" y="4206240"/>
            <a:ext cx="1280160" cy="457200"/>
          </a:xfrm>
        </p:spPr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4E708F12-96AD-4ED4-8132-A78F5E42C1F5}" type="datetime1">
              <a:rPr lang="en-US" smtClean="0"/>
              <a:pPr/>
              <a:t>3/28/2022</a:t>
            </a:fld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1093451" y="1136"/>
            <a:ext cx="996949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152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5pPr>
              <a:defRPr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A170-8299-44AD-AEEF-FC686C3D7804}" type="datetime1">
              <a:rPr lang="en-US" smtClean="0"/>
              <a:t>3/28/2022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844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9042400" y="1143000"/>
            <a:ext cx="2540000" cy="5448300"/>
          </a:xfrm>
        </p:spPr>
        <p:txBody>
          <a:bodyPr vert="eaVert"/>
          <a:lstStyle>
            <a:lvl1pPr>
              <a:defRPr/>
            </a:lvl1pPr>
          </a:lstStyle>
          <a:p>
            <a:r>
              <a:rPr kumimoji="0" lang="en-US" dirty="0"/>
              <a:t>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9600" y="1143000"/>
            <a:ext cx="8331200" cy="5448300"/>
          </a:xfrm>
        </p:spPr>
        <p:txBody>
          <a:bodyPr vert="eaVert"/>
          <a:lstStyle>
            <a:lvl5pPr>
              <a:defRPr/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1763A-68EC-4ECD-9620-D9FE9CDDD622}" type="datetime1">
              <a:rPr lang="en-US" smtClean="0"/>
              <a:t>3/28/2022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088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5pPr>
              <a:defRPr/>
            </a:lvl5pPr>
            <a:lvl6pPr>
              <a:defRPr/>
            </a:lvl6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8BEDD-6160-49BB-B372-861DE7DE9BA5}" type="datetime1">
              <a:rPr lang="en-US" smtClean="0"/>
              <a:t>3/28/2022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303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968322"/>
            <a:ext cx="103632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chemeClr val="accent2"/>
                </a:solidFill>
                <a:effectLst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3367088"/>
            <a:ext cx="103632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E819F-B7FD-4B29-8F66-9E318144BC2A}" type="datetime1">
              <a:rPr lang="en-US" smtClean="0"/>
              <a:t>3/28/2022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12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5384800" cy="43418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249425"/>
            <a:ext cx="5384800" cy="43418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A159C-B6E0-4F10-9F4A-2FA57003B139}" type="datetime1">
              <a:rPr lang="en-US" smtClean="0"/>
              <a:t>3/28/2022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445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1143000"/>
            <a:ext cx="11176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2244970"/>
            <a:ext cx="5388864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508000" y="2708519"/>
            <a:ext cx="5388864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294968" y="2244970"/>
            <a:ext cx="5389033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1073" y="2708519"/>
            <a:ext cx="5389033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en-US" dirty="0"/>
              <a:t>Add a footer</a:t>
            </a:r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170CBBB-D1D1-4386-A5E9-07F3477B78F3}" type="datetime1">
              <a:rPr lang="en-US" smtClean="0"/>
              <a:t>3/28/2022</a:t>
            </a:fld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1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</p:spPr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778240" y="612648"/>
            <a:ext cx="1276352" cy="457200"/>
          </a:xfrm>
        </p:spPr>
        <p:txBody>
          <a:bodyPr/>
          <a:lstStyle/>
          <a:p>
            <a:fld id="{9FA4CAD8-0EA7-4615-B69B-B2F199EF3A93}" type="datetime1">
              <a:rPr lang="en-US" smtClean="0"/>
              <a:t>3/28/2022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899648" y="2272"/>
            <a:ext cx="1016000" cy="365760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95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4BD7-6953-492C-921B-E68B2D7F14C8}" type="datetime1">
              <a:rPr lang="en-US" smtClean="0"/>
              <a:t>3/28/2022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695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137995" y="1101970"/>
            <a:ext cx="451104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dirty="0"/>
              <a:t>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03200" y="776287"/>
            <a:ext cx="6803136" cy="58050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137995" y="2010727"/>
            <a:ext cx="4511040" cy="4580573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17D9B-D4D3-4E23-88DF-2E354FA43196}" type="datetime1">
              <a:rPr lang="en-US" smtClean="0"/>
              <a:t>3/28/2022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685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3913" y="1109161"/>
            <a:ext cx="782404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17924" y="3274309"/>
            <a:ext cx="34544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F67C5-D04E-4576-B61C-12ABA14BBD6C}" type="datetime1">
              <a:rPr lang="en-US" smtClean="0"/>
              <a:t>3/28/2022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61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9"/>
            <a:ext cx="12192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12192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0" name="Rectangle 29"/>
          <p:cNvSpPr/>
          <p:nvPr/>
        </p:nvSpPr>
        <p:spPr>
          <a:xfrm>
            <a:off x="1" y="308277"/>
            <a:ext cx="12192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1" name="Rectangle 30"/>
          <p:cNvSpPr/>
          <p:nvPr/>
        </p:nvSpPr>
        <p:spPr>
          <a:xfrm flipV="1">
            <a:off x="7213577" y="360247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2" name="Rectangle 31"/>
          <p:cNvSpPr/>
          <p:nvPr/>
        </p:nvSpPr>
        <p:spPr>
          <a:xfrm flipV="1">
            <a:off x="7213601" y="440113"/>
            <a:ext cx="49784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7209785" y="497504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9831528" y="58894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5" name="Rectangle 34"/>
          <p:cNvSpPr/>
          <p:nvPr/>
        </p:nvSpPr>
        <p:spPr bwMode="invGray">
          <a:xfrm>
            <a:off x="12113288" y="-2001"/>
            <a:ext cx="7683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12059308" y="-2001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12033904" y="-2001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8" name="Rectangle 37"/>
          <p:cNvSpPr/>
          <p:nvPr/>
        </p:nvSpPr>
        <p:spPr bwMode="invGray">
          <a:xfrm>
            <a:off x="11967231" y="-2001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9" name="Rectangle 38"/>
          <p:cNvSpPr/>
          <p:nvPr/>
        </p:nvSpPr>
        <p:spPr bwMode="invGray">
          <a:xfrm>
            <a:off x="11887569" y="380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40" name="Rectangle 39"/>
          <p:cNvSpPr/>
          <p:nvPr/>
        </p:nvSpPr>
        <p:spPr bwMode="invGray">
          <a:xfrm>
            <a:off x="11831300" y="380"/>
            <a:ext cx="1219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2249424"/>
            <a:ext cx="109728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1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782048" y="612648"/>
            <a:ext cx="1276352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1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C20F09E4-6EA4-4BF3-9FC8-FF40373B88E6}" type="datetime1">
              <a:rPr lang="en-US" smtClean="0"/>
              <a:pPr/>
              <a:t>3/28/2022</a:t>
            </a:fld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899648" y="2272"/>
            <a:ext cx="1016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171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>
            <a:lumMod val="75000"/>
          </a:schemeClr>
        </a:buClr>
        <a:buFont typeface="Georgia"/>
        <a:buChar char="•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>
            <a:lumMod val="75000"/>
          </a:schemeClr>
        </a:buClr>
        <a:buFont typeface="Georgia"/>
        <a:buChar char="▫"/>
        <a:defRPr kumimoji="0"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500" kern="1200">
          <a:solidFill>
            <a:schemeClr val="tx2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orient="horz" pos="415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 Markdown Templates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Presented by</a:t>
            </a:r>
          </a:p>
          <a:p>
            <a:r>
              <a:rPr lang="en-US" dirty="0"/>
              <a:t>Maulik Bhatt</a:t>
            </a:r>
          </a:p>
          <a:p>
            <a:endParaRPr lang="en-US" dirty="0"/>
          </a:p>
          <a:p>
            <a:r>
              <a:rPr lang="en-US" dirty="0"/>
              <a:t>R-Ladies Bangalore</a:t>
            </a:r>
          </a:p>
        </p:txBody>
      </p:sp>
    </p:spTree>
    <p:extLst>
      <p:ext uri="{BB962C8B-B14F-4D97-AF65-F5344CB8AC3E}">
        <p14:creationId xmlns:p14="http://schemas.microsoft.com/office/powerpoint/2010/main" val="706305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C88E5-C08B-421F-8408-1584DECC2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LaTeX For Your Operating System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4BBF50-C5A8-4C2C-858B-4EC3830C2B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Windows OS, you can install </a:t>
            </a:r>
            <a:r>
              <a:rPr lang="en-US" dirty="0" err="1"/>
              <a:t>MikTeX</a:t>
            </a:r>
            <a:endParaRPr lang="en-US" dirty="0"/>
          </a:p>
          <a:p>
            <a:r>
              <a:rPr lang="en-US" dirty="0"/>
              <a:t>For Mac OS, there is </a:t>
            </a:r>
            <a:r>
              <a:rPr lang="en-US" dirty="0" err="1"/>
              <a:t>MacTeX</a:t>
            </a:r>
            <a:endParaRPr lang="en-US" dirty="0"/>
          </a:p>
          <a:p>
            <a:r>
              <a:rPr lang="en-US" dirty="0"/>
              <a:t>For Linux, you can install </a:t>
            </a:r>
            <a:r>
              <a:rPr lang="en-US" dirty="0" err="1"/>
              <a:t>TeX</a:t>
            </a:r>
            <a:r>
              <a:rPr lang="en-US" dirty="0"/>
              <a:t> Live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49614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A4FF9-B9E0-4339-A0AE-25EE5236E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LaTeX Compilers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8175DF-6C59-4B35-86AF-585523D94A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Sometimes it happens that your document cannot be compiled because of one or more missing packages</a:t>
            </a:r>
          </a:p>
          <a:p>
            <a:r>
              <a:rPr lang="en-US" dirty="0"/>
              <a:t>In such situation, you have to manually install the missing package(s)</a:t>
            </a:r>
          </a:p>
          <a:p>
            <a:r>
              <a:rPr lang="en-US" dirty="0"/>
              <a:t>Often, users are not even aware</a:t>
            </a:r>
          </a:p>
          <a:p>
            <a:pPr lvl="1"/>
            <a:r>
              <a:rPr lang="en-US" dirty="0"/>
              <a:t>How to install these packages</a:t>
            </a:r>
          </a:p>
          <a:p>
            <a:pPr lvl="1"/>
            <a:r>
              <a:rPr lang="en-US" dirty="0"/>
              <a:t>From where to install these packages</a:t>
            </a:r>
          </a:p>
        </p:txBody>
      </p:sp>
    </p:spTree>
    <p:extLst>
      <p:ext uri="{BB962C8B-B14F-4D97-AF65-F5344CB8AC3E}">
        <p14:creationId xmlns:p14="http://schemas.microsoft.com/office/powerpoint/2010/main" val="1490508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96418-2B4F-44B6-8173-13F6EE699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710514"/>
            <a:ext cx="10972800" cy="1066800"/>
          </a:xfrm>
        </p:spPr>
        <p:txBody>
          <a:bodyPr/>
          <a:lstStyle/>
          <a:p>
            <a:r>
              <a:rPr lang="en-US" dirty="0"/>
              <a:t>Using TinyTex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D08E962-5642-481C-9833-67D2C75398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9836" y="1989438"/>
            <a:ext cx="8511440" cy="4584400"/>
          </a:xfrm>
        </p:spPr>
      </p:pic>
    </p:spTree>
    <p:extLst>
      <p:ext uri="{BB962C8B-B14F-4D97-AF65-F5344CB8AC3E}">
        <p14:creationId xmlns:p14="http://schemas.microsoft.com/office/powerpoint/2010/main" val="700570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08FD6-F6B5-47AE-ACE2-AA93D41BA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TinyTex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70FA8-F5FA-4149-B5B4-0EDC5A20AD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There are two tinytex having the same name</a:t>
            </a:r>
          </a:p>
          <a:p>
            <a:pPr lvl="1"/>
            <a:r>
              <a:rPr lang="en-US" dirty="0"/>
              <a:t>An R package</a:t>
            </a:r>
          </a:p>
          <a:p>
            <a:pPr lvl="1"/>
            <a:r>
              <a:rPr lang="en-US" dirty="0"/>
              <a:t>A LaTeX compiler</a:t>
            </a:r>
          </a:p>
          <a:p>
            <a:r>
              <a:rPr lang="en-US" dirty="0"/>
              <a:t>The tinytex R package manages the installation and configuration of the LaTeX compiler TinyTex</a:t>
            </a:r>
          </a:p>
          <a:p>
            <a:r>
              <a:rPr lang="en-IN" dirty="0"/>
              <a:t>The TinyTex LaTeX compiler would handle rendering the PDF output from R Markdown files</a:t>
            </a:r>
          </a:p>
          <a:p>
            <a:r>
              <a:rPr lang="en-IN" dirty="0"/>
              <a:t>The TinyTex LaTeX compiler is based on </a:t>
            </a:r>
            <a:r>
              <a:rPr lang="en-IN" dirty="0" err="1"/>
              <a:t>Tex</a:t>
            </a:r>
            <a:r>
              <a:rPr lang="en-IN" dirty="0"/>
              <a:t> Live</a:t>
            </a:r>
          </a:p>
          <a:p>
            <a:r>
              <a:rPr lang="en-IN" dirty="0"/>
              <a:t>Both, the R package and LaTeX compiler, are developed by </a:t>
            </a:r>
            <a:r>
              <a:rPr lang="en-IN" dirty="0" err="1"/>
              <a:t>Yihui</a:t>
            </a:r>
            <a:r>
              <a:rPr lang="en-IN" dirty="0"/>
              <a:t> </a:t>
            </a:r>
            <a:r>
              <a:rPr lang="en-IN" dirty="0" err="1"/>
              <a:t>Xie</a:t>
            </a:r>
            <a:r>
              <a:rPr lang="en-IN" dirty="0"/>
              <a:t> (who also developed other useful packages like </a:t>
            </a:r>
            <a:r>
              <a:rPr lang="en-IN" dirty="0" err="1"/>
              <a:t>knitr</a:t>
            </a:r>
            <a:r>
              <a:rPr lang="en-IN" dirty="0"/>
              <a:t>, R Markdown, </a:t>
            </a:r>
            <a:r>
              <a:rPr lang="en-IN" dirty="0" err="1"/>
              <a:t>Bookdown</a:t>
            </a:r>
            <a:r>
              <a:rPr lang="en-IN" dirty="0"/>
              <a:t>, etc.)</a:t>
            </a:r>
          </a:p>
        </p:txBody>
      </p:sp>
    </p:spTree>
    <p:extLst>
      <p:ext uri="{BB962C8B-B14F-4D97-AF65-F5344CB8AC3E}">
        <p14:creationId xmlns:p14="http://schemas.microsoft.com/office/powerpoint/2010/main" val="1652725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A1A69-622A-4647-9BAB-BF6E18325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LaTeX compiler TinyTex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834B4-36E0-48F2-A33C-C0E37F1102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command tinytex::</a:t>
            </a:r>
            <a:r>
              <a:rPr lang="en-US" dirty="0" err="1"/>
              <a:t>is_tinytex</a:t>
            </a:r>
            <a:r>
              <a:rPr lang="en-US" dirty="0"/>
              <a:t>()  #Checks whether TinyTex is installed</a:t>
            </a:r>
          </a:p>
          <a:p>
            <a:r>
              <a:rPr lang="en-IN" dirty="0"/>
              <a:t>The command tinytex::</a:t>
            </a:r>
            <a:r>
              <a:rPr lang="en-IN" dirty="0" err="1"/>
              <a:t>install_tinytex</a:t>
            </a:r>
            <a:r>
              <a:rPr lang="en-IN" dirty="0"/>
              <a:t>() #Installs TinyTex and some of the basic LaTeX packages needed frequently</a:t>
            </a:r>
          </a:p>
          <a:p>
            <a:r>
              <a:rPr lang="en-IN" dirty="0"/>
              <a:t>If you want more, you can also install other packages by using the command tinytex:::</a:t>
            </a:r>
            <a:r>
              <a:rPr lang="en-IN" dirty="0" err="1"/>
              <a:t>install_yihui_pkgs</a:t>
            </a:r>
            <a:r>
              <a:rPr lang="en-IN" dirty="0"/>
              <a:t>() #Remember there are three : symbols in this command</a:t>
            </a:r>
          </a:p>
          <a:p>
            <a:r>
              <a:rPr lang="en-IN" dirty="0"/>
              <a:t>However, tinytex automatically installs missing packages as and when needed</a:t>
            </a:r>
          </a:p>
        </p:txBody>
      </p:sp>
    </p:spTree>
    <p:extLst>
      <p:ext uri="{BB962C8B-B14F-4D97-AF65-F5344CB8AC3E}">
        <p14:creationId xmlns:p14="http://schemas.microsoft.com/office/powerpoint/2010/main" val="1089788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E266781-20B9-4E00-B9B1-24F18BE657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Next Part of the Presentation in RStudio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2423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Reasons to Use </a:t>
            </a:r>
            <a:r>
              <a:rPr lang="en-US"/>
              <a:t>R Markdown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 Script contains only your code and comments, but not your output</a:t>
            </a:r>
          </a:p>
          <a:p>
            <a:r>
              <a:rPr lang="en-US" dirty="0"/>
              <a:t>R Markdown allows putting all contents together</a:t>
            </a:r>
          </a:p>
          <a:p>
            <a:r>
              <a:rPr lang="en-US" dirty="0"/>
              <a:t>This content includes your code, output and narrative/notes</a:t>
            </a:r>
          </a:p>
          <a:p>
            <a:r>
              <a:rPr lang="en-US" dirty="0"/>
              <a:t>Choice of output format (HTML/Word/PDF/Others)</a:t>
            </a:r>
          </a:p>
          <a:p>
            <a:r>
              <a:rPr lang="en-US" dirty="0"/>
              <a:t>You can revisit your own work at a later point of time</a:t>
            </a:r>
          </a:p>
          <a:p>
            <a:r>
              <a:rPr lang="en-US" dirty="0"/>
              <a:t>Reproducibility</a:t>
            </a:r>
          </a:p>
        </p:txBody>
      </p:sp>
    </p:spTree>
    <p:extLst>
      <p:ext uri="{BB962C8B-B14F-4D97-AF65-F5344CB8AC3E}">
        <p14:creationId xmlns:p14="http://schemas.microsoft.com/office/powerpoint/2010/main" val="1851896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cases for R Markdown Template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submit your college assignments in a standard format</a:t>
            </a:r>
          </a:p>
          <a:p>
            <a:r>
              <a:rPr lang="en-US" dirty="0"/>
              <a:t>To submit your articles to journals in their standard format</a:t>
            </a:r>
          </a:p>
          <a:p>
            <a:r>
              <a:rPr lang="en-US" dirty="0"/>
              <a:t>To generate periodic reports in a standard format</a:t>
            </a:r>
          </a:p>
          <a:p>
            <a:r>
              <a:rPr lang="en-US" dirty="0"/>
              <a:t>To generate newsletters in a standard format</a:t>
            </a:r>
          </a:p>
        </p:txBody>
      </p:sp>
    </p:spTree>
    <p:extLst>
      <p:ext uri="{BB962C8B-B14F-4D97-AF65-F5344CB8AC3E}">
        <p14:creationId xmlns:p14="http://schemas.microsoft.com/office/powerpoint/2010/main" val="997860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create such a standard format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a word document output, use the same “Reference Document”</a:t>
            </a:r>
          </a:p>
          <a:p>
            <a:pPr marL="109728" indent="0">
              <a:buNone/>
            </a:pPr>
            <a:r>
              <a:rPr lang="en-US" dirty="0"/>
              <a:t>---</a:t>
            </a:r>
          </a:p>
          <a:p>
            <a:pPr marL="109728" indent="0">
              <a:buNone/>
            </a:pPr>
            <a:r>
              <a:rPr lang="en-US" dirty="0"/>
              <a:t>Output: </a:t>
            </a:r>
            <a:r>
              <a:rPr lang="en-US" dirty="0" err="1"/>
              <a:t>word_document</a:t>
            </a:r>
            <a:endParaRPr lang="en-US" dirty="0"/>
          </a:p>
          <a:p>
            <a:pPr marL="109728" indent="0">
              <a:buNone/>
            </a:pPr>
            <a:r>
              <a:rPr lang="en-US" dirty="0"/>
              <a:t>	</a:t>
            </a:r>
            <a:r>
              <a:rPr lang="en-US" dirty="0" err="1"/>
              <a:t>Reference_docx</a:t>
            </a:r>
            <a:r>
              <a:rPr lang="en-US" dirty="0"/>
              <a:t>: “Template.docx”</a:t>
            </a:r>
          </a:p>
          <a:p>
            <a:pPr marL="109728" indent="0">
              <a:buNone/>
            </a:pPr>
            <a:r>
              <a:rPr lang="en-US" dirty="0"/>
              <a:t>---</a:t>
            </a:r>
          </a:p>
          <a:p>
            <a:r>
              <a:rPr lang="en-US" dirty="0"/>
              <a:t>For an HTML output, use the same </a:t>
            </a:r>
            <a:r>
              <a:rPr lang="en-US" dirty="0" err="1"/>
              <a:t>css</a:t>
            </a:r>
            <a:r>
              <a:rPr lang="en-US" dirty="0"/>
              <a:t> every time</a:t>
            </a:r>
          </a:p>
          <a:p>
            <a:r>
              <a:rPr lang="en-US" dirty="0"/>
              <a:t>For PDF output, use the same latex template</a:t>
            </a:r>
          </a:p>
        </p:txBody>
      </p:sp>
    </p:spTree>
    <p:extLst>
      <p:ext uri="{BB962C8B-B14F-4D97-AF65-F5344CB8AC3E}">
        <p14:creationId xmlns:p14="http://schemas.microsoft.com/office/powerpoint/2010/main" val="384888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Disadvantages of the earlier approaches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have to save the reference document/</a:t>
            </a:r>
            <a:r>
              <a:rPr lang="en-US" dirty="0" err="1"/>
              <a:t>css</a:t>
            </a:r>
            <a:r>
              <a:rPr lang="en-US" dirty="0"/>
              <a:t> file/latex template in each of the </a:t>
            </a:r>
            <a:r>
              <a:rPr lang="en-US" dirty="0" err="1"/>
              <a:t>Rstudio</a:t>
            </a:r>
            <a:r>
              <a:rPr lang="en-US" dirty="0"/>
              <a:t> project </a:t>
            </a:r>
          </a:p>
          <a:p>
            <a:r>
              <a:rPr lang="en-US" dirty="0"/>
              <a:t>If you change your mind, you will have to change these templates everywhere</a:t>
            </a:r>
          </a:p>
          <a:p>
            <a:r>
              <a:rPr lang="en-US" dirty="0"/>
              <a:t>That way, your research no more remains reproducible</a:t>
            </a:r>
          </a:p>
        </p:txBody>
      </p:sp>
    </p:spTree>
    <p:extLst>
      <p:ext uri="{BB962C8B-B14F-4D97-AF65-F5344CB8AC3E}">
        <p14:creationId xmlns:p14="http://schemas.microsoft.com/office/powerpoint/2010/main" val="4237039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Markdown Template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Creating an R Markdown Template solves all the problems associated with the previous approaches</a:t>
            </a:r>
          </a:p>
          <a:p>
            <a:r>
              <a:rPr lang="en-US" dirty="0"/>
              <a:t>You have to store all the “Reference documents”/</a:t>
            </a:r>
            <a:r>
              <a:rPr lang="en-US" dirty="0" err="1"/>
              <a:t>css</a:t>
            </a:r>
            <a:r>
              <a:rPr lang="en-US" dirty="0"/>
              <a:t>/Latex templates only at one place</a:t>
            </a:r>
          </a:p>
          <a:p>
            <a:r>
              <a:rPr lang="en-US" dirty="0"/>
              <a:t>If you change your mind later, knitting the same document again creates the old document with the changed formatting</a:t>
            </a:r>
          </a:p>
        </p:txBody>
      </p:sp>
    </p:spTree>
    <p:extLst>
      <p:ext uri="{BB962C8B-B14F-4D97-AF65-F5344CB8AC3E}">
        <p14:creationId xmlns:p14="http://schemas.microsoft.com/office/powerpoint/2010/main" val="3514341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create an R Markdown Template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need to create an R package for this</a:t>
            </a:r>
          </a:p>
          <a:p>
            <a:r>
              <a:rPr lang="en-US" dirty="0"/>
              <a:t>Creating such a package is easier than you think</a:t>
            </a:r>
          </a:p>
        </p:txBody>
      </p:sp>
    </p:spTree>
    <p:extLst>
      <p:ext uri="{BB962C8B-B14F-4D97-AF65-F5344CB8AC3E}">
        <p14:creationId xmlns:p14="http://schemas.microsoft.com/office/powerpoint/2010/main" val="3046085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Packages Required to Create Such a Package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Required Package</a:t>
            </a:r>
          </a:p>
          <a:p>
            <a:pPr lvl="1"/>
            <a:r>
              <a:rPr lang="en-US" dirty="0" err="1"/>
              <a:t>Usethis</a:t>
            </a:r>
            <a:endParaRPr lang="en-US" dirty="0"/>
          </a:p>
          <a:p>
            <a:r>
              <a:rPr lang="en-US" dirty="0"/>
              <a:t>Optional Packages (Depending upon your output format)</a:t>
            </a:r>
          </a:p>
          <a:p>
            <a:pPr lvl="1"/>
            <a:r>
              <a:rPr lang="en-US" dirty="0" err="1"/>
              <a:t>Bookdown</a:t>
            </a:r>
            <a:r>
              <a:rPr lang="en-US" dirty="0"/>
              <a:t> (For output formats with cross-referencing)</a:t>
            </a:r>
          </a:p>
          <a:p>
            <a:pPr lvl="1"/>
            <a:r>
              <a:rPr lang="en-US" dirty="0" err="1"/>
              <a:t>Xaringan</a:t>
            </a:r>
            <a:r>
              <a:rPr lang="en-US" dirty="0"/>
              <a:t> (For presentations)</a:t>
            </a:r>
          </a:p>
          <a:p>
            <a:pPr lvl="1"/>
            <a:r>
              <a:rPr lang="en-US" dirty="0"/>
              <a:t>Tinytex (to compile PDF documents)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93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0FF2C-9E8D-4712-921D-148E18D57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Requirements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2BDF7F-43B4-4DA4-A4EF-A846C23CBB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your desired output is HTML, you need a browser installed on your computer</a:t>
            </a:r>
          </a:p>
          <a:p>
            <a:r>
              <a:rPr lang="en-US" dirty="0"/>
              <a:t>If your desired output is word document, you need Microsoft Word or OpenOffice installed on your computer</a:t>
            </a:r>
          </a:p>
          <a:p>
            <a:r>
              <a:rPr lang="en-US" dirty="0"/>
              <a:t>If your desired output is PDF document, you need LaTeX installed on </a:t>
            </a:r>
            <a:r>
              <a:rPr lang="en-US"/>
              <a:t>your computer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87391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aining presentation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aining presentation.potx" id="{7B9FCAFE-DDE5-4198-9987-54DFCAD80598}" vid="{6015A8B0-C387-4E39-945C-0F39E3EB10B6}"/>
    </a:ext>
  </a:extLst>
</a:theme>
</file>

<file path=ppt/theme/theme2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 presentation</Template>
  <TotalTime>218</TotalTime>
  <Words>745</Words>
  <Application>Microsoft Office PowerPoint</Application>
  <PresentationFormat>Widescreen</PresentationFormat>
  <Paragraphs>85</Paragraphs>
  <Slides>15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Georgia</vt:lpstr>
      <vt:lpstr>Wingdings 2</vt:lpstr>
      <vt:lpstr>Training presentation</vt:lpstr>
      <vt:lpstr>R Markdown Templates</vt:lpstr>
      <vt:lpstr>Reasons to Use R Markdown</vt:lpstr>
      <vt:lpstr>Use cases for R Markdown Template</vt:lpstr>
      <vt:lpstr>How to create such a standard format</vt:lpstr>
      <vt:lpstr>Disadvantages of the earlier approaches</vt:lpstr>
      <vt:lpstr>R Markdown Template</vt:lpstr>
      <vt:lpstr>How to create an R Markdown Template</vt:lpstr>
      <vt:lpstr>Packages Required to Create Such a Package</vt:lpstr>
      <vt:lpstr>Other Requirements</vt:lpstr>
      <vt:lpstr>Installing LaTeX For Your Operating System</vt:lpstr>
      <vt:lpstr>Problems with LaTeX Compilers</vt:lpstr>
      <vt:lpstr>Using TinyTex</vt:lpstr>
      <vt:lpstr>About TinyTex</vt:lpstr>
      <vt:lpstr>Installing LaTeX compiler TinyTex</vt:lpstr>
      <vt:lpstr>Next Part of the Presentation in RStudio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Templates</dc:title>
  <dc:creator>Maulik</dc:creator>
  <cp:lastModifiedBy>Maulik</cp:lastModifiedBy>
  <cp:revision>10</cp:revision>
  <dcterms:created xsi:type="dcterms:W3CDTF">2021-12-28T09:06:40Z</dcterms:created>
  <dcterms:modified xsi:type="dcterms:W3CDTF">2022-03-28T06:44:27Z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