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85" r:id="rId3"/>
    <p:sldId id="286" r:id="rId4"/>
    <p:sldId id="277" r:id="rId5"/>
    <p:sldId id="292" r:id="rId6"/>
    <p:sldId id="287" r:id="rId7"/>
    <p:sldId id="288" r:id="rId8"/>
    <p:sldId id="289" r:id="rId9"/>
    <p:sldId id="293" r:id="rId10"/>
    <p:sldId id="294" r:id="rId11"/>
    <p:sldId id="304" r:id="rId12"/>
    <p:sldId id="308" r:id="rId13"/>
    <p:sldId id="309" r:id="rId14"/>
    <p:sldId id="310" r:id="rId15"/>
    <p:sldId id="311" r:id="rId16"/>
    <p:sldId id="291" r:id="rId17"/>
    <p:sldId id="279" r:id="rId18"/>
    <p:sldId id="278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7563"/>
  </p:normalViewPr>
  <p:slideViewPr>
    <p:cSldViewPr snapToGrid="0" snapToObjects="1" showGuides="1">
      <p:cViewPr varScale="1">
        <p:scale>
          <a:sx n="77" d="100"/>
          <a:sy n="77" d="100"/>
        </p:scale>
        <p:origin x="-1248" y="-96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3935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/>
              <a:t>Welcome!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/>
              <a:t>My name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/>
              <a:t>Who has had any experience with Shiny/who has made an app?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3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 I said earlier, the files work together. They use "inputs" and "outputs" to communicate.</a:t>
            </a:r>
          </a:p>
        </p:txBody>
      </p:sp>
    </p:spTree>
    <p:extLst>
      <p:ext uri="{BB962C8B-B14F-4D97-AF65-F5344CB8AC3E}">
        <p14:creationId xmlns:p14="http://schemas.microsoft.com/office/powerpoint/2010/main" val="99242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9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we wanted to make the plot below with the ability to select the class of car? (example from R for Data Science by Garrett </a:t>
            </a:r>
            <a:r>
              <a:rPr lang="en-US" dirty="0" err="1" smtClean="0"/>
              <a:t>Grolemund</a:t>
            </a:r>
            <a:r>
              <a:rPr lang="en-US" dirty="0" smtClean="0"/>
              <a:t> and Hadley Wickham)</a:t>
            </a:r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github</a:t>
            </a:r>
            <a:r>
              <a:rPr lang="en-US" dirty="0" smtClean="0"/>
              <a:t> in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no_file</a:t>
            </a:r>
            <a:r>
              <a:rPr lang="en-US" baseline="0" dirty="0" smtClean="0"/>
              <a:t>” folder.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09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changes, double check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 file, we have the </a:t>
            </a:r>
            <a:r>
              <a:rPr lang="en-US" dirty="0" err="1" smtClean="0"/>
              <a:t>inputId</a:t>
            </a:r>
            <a:r>
              <a:rPr lang="en-US" dirty="0" smtClean="0"/>
              <a:t> in the </a:t>
            </a:r>
            <a:r>
              <a:rPr lang="en-US" dirty="0" err="1" smtClean="0"/>
              <a:t>pickerInput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Check the Server file for the input. It's in our reactive expression. That input adjusts the dataset that is used in the plot.</a:t>
            </a:r>
          </a:p>
          <a:p>
            <a:endParaRPr lang="en-US" dirty="0" smtClean="0"/>
          </a:p>
          <a:p>
            <a:r>
              <a:rPr lang="en-US" dirty="0" smtClean="0"/>
              <a:t>Server:</a:t>
            </a:r>
            <a:r>
              <a:rPr lang="en-US" baseline="0" dirty="0" smtClean="0"/>
              <a:t> </a:t>
            </a:r>
            <a:r>
              <a:rPr lang="en-US" dirty="0" smtClean="0"/>
              <a:t>plot output, </a:t>
            </a:r>
            <a:r>
              <a:rPr lang="en-US" dirty="0" err="1" smtClean="0"/>
              <a:t>mpgPlot</a:t>
            </a:r>
            <a:r>
              <a:rPr lang="en-US" dirty="0" smtClean="0"/>
              <a:t>, adjusts with our changes.</a:t>
            </a:r>
          </a:p>
          <a:p>
            <a:endParaRPr lang="en-US" dirty="0" smtClean="0"/>
          </a:p>
          <a:p>
            <a:r>
              <a:rPr lang="en-US" dirty="0" smtClean="0"/>
              <a:t>UI:</a:t>
            </a:r>
            <a:r>
              <a:rPr lang="en-US" baseline="0" dirty="0" smtClean="0"/>
              <a:t> </a:t>
            </a:r>
            <a:r>
              <a:rPr lang="en-US" dirty="0" err="1" smtClean="0"/>
              <a:t>plotOutput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Let's run the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38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9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</a:t>
            </a:r>
            <a:r>
              <a:rPr lang="en-CA" baseline="0" dirty="0"/>
              <a:t> would love it if people follow along, stop me if something doesn’t make sense.</a:t>
            </a:r>
          </a:p>
          <a:p>
            <a:pPr lvl="0">
              <a:spcBef>
                <a:spcPts val="0"/>
              </a:spcBef>
              <a:buNone/>
            </a:pPr>
            <a:endParaRPr lang="en-CA" baseline="0" dirty="0"/>
          </a:p>
          <a:p>
            <a:pPr lvl="0">
              <a:spcBef>
                <a:spcPts val="0"/>
              </a:spcBef>
              <a:buNone/>
            </a:pPr>
            <a:r>
              <a:rPr lang="en-CA" baseline="0" dirty="0"/>
              <a:t>If you do want to follow along, make sure “shiny” and “</a:t>
            </a:r>
            <a:r>
              <a:rPr lang="en-CA" baseline="0" dirty="0" err="1"/>
              <a:t>shinyWidgets</a:t>
            </a:r>
            <a:r>
              <a:rPr lang="en-CA" baseline="0" dirty="0"/>
              <a:t>” are installed</a:t>
            </a:r>
            <a:endParaRPr lang="en-CA" dirty="0"/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5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 know I don’t really have to sell you all,</a:t>
            </a:r>
            <a:r>
              <a:rPr lang="en-US" baseline="0" dirty="0"/>
              <a:t> since you’re here, but it’s something I’ve come across at work.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As companies are becoming more data-focused, it’s a good way to sell your skills.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There are plenty of other ways to show your work </a:t>
            </a:r>
            <a:r>
              <a:rPr lang="mr-IN" dirty="0"/>
              <a:t>–</a:t>
            </a:r>
            <a:r>
              <a:rPr lang="en-US" baseline="0" dirty="0"/>
              <a:t> Excel, </a:t>
            </a:r>
            <a:r>
              <a:rPr lang="en-US" baseline="0" dirty="0" err="1"/>
              <a:t>PowerBI</a:t>
            </a:r>
            <a:r>
              <a:rPr lang="en-US" baseline="0" dirty="0"/>
              <a:t>, Tableau, so why Shiny?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87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with opening a new app and looking at that for structure.</a:t>
            </a:r>
          </a:p>
        </p:txBody>
      </p:sp>
    </p:spTree>
    <p:extLst>
      <p:ext uri="{BB962C8B-B14F-4D97-AF65-F5344CB8AC3E}">
        <p14:creationId xmlns:p14="http://schemas.microsoft.com/office/powerpoint/2010/main" val="171224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top left corner under File, select the New</a:t>
            </a:r>
            <a:r>
              <a:rPr lang="en-US" baseline="0" dirty="0"/>
              <a:t> button and then Shiny Web App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 open my own new shiny app)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342900" indent="-342900">
              <a:buAutoNum type="arabicPeriod"/>
            </a:pPr>
            <a:r>
              <a:rPr lang="en-US" i="1" dirty="0"/>
              <a:t>Name your app</a:t>
            </a:r>
          </a:p>
          <a:p>
            <a:pPr marL="342900" indent="-342900">
              <a:buAutoNum type="arabicPeriod"/>
            </a:pPr>
            <a:r>
              <a:rPr lang="en-US" i="1" dirty="0"/>
              <a:t>Single or Multiple?</a:t>
            </a:r>
          </a:p>
          <a:p>
            <a:pPr>
              <a:buNone/>
            </a:pPr>
            <a:r>
              <a:rPr lang="en-US" i="1" dirty="0"/>
              <a:t>    a. We’ll use Multiple</a:t>
            </a:r>
          </a:p>
          <a:p>
            <a:pPr>
              <a:buNone/>
            </a:pPr>
            <a:r>
              <a:rPr lang="en-US" i="1" dirty="0"/>
              <a:t>    b. Single works if it’s a fairly simple app</a:t>
            </a:r>
          </a:p>
          <a:p>
            <a:pPr>
              <a:buNone/>
            </a:pPr>
            <a:r>
              <a:rPr lang="en-US" i="1" dirty="0"/>
              <a:t>3. Decide where you want to save the app</a:t>
            </a:r>
          </a:p>
          <a:p>
            <a:pPr>
              <a:buNone/>
            </a:pPr>
            <a:r>
              <a:rPr lang="en-US" i="1" dirty="0"/>
              <a:t>4. Select Create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955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your new app!</a:t>
            </a:r>
          </a:p>
          <a:p>
            <a:endParaRPr lang="en-US" dirty="0"/>
          </a:p>
          <a:p>
            <a:r>
              <a:rPr lang="en-US" dirty="0"/>
              <a:t>Top right of either the UI or Server file.</a:t>
            </a:r>
          </a:p>
        </p:txBody>
      </p:sp>
    </p:spTree>
    <p:extLst>
      <p:ext uri="{BB962C8B-B14F-4D97-AF65-F5344CB8AC3E}">
        <p14:creationId xmlns:p14="http://schemas.microsoft.com/office/powerpoint/2010/main" val="354699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4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split our two parts into two files. If we created our app in one file, the UI and Server would be two parts of the same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two files work together to allow the user to make a change to the app, say slide the slider, and the data output shown in the app changes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take a closer look at the two files….</a:t>
            </a:r>
          </a:p>
        </p:txBody>
      </p:sp>
    </p:spTree>
    <p:extLst>
      <p:ext uri="{BB962C8B-B14F-4D97-AF65-F5344CB8AC3E}">
        <p14:creationId xmlns:p14="http://schemas.microsoft.com/office/powerpoint/2010/main" val="312979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initial caveat, there are many different ways to structure your app. We’ll use our example app structure so you get a general idea. I have a list of resources at the end to share on where to look for other layouts.</a:t>
            </a:r>
          </a:p>
          <a:p>
            <a:endParaRPr lang="en-US" dirty="0"/>
          </a:p>
          <a:p>
            <a:r>
              <a:rPr lang="en-US" dirty="0"/>
              <a:t>Three parts: title, side, 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2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ing-shiny.org/" TargetMode="External"/><Relationship Id="rId4" Type="http://schemas.openxmlformats.org/officeDocument/2006/relationships/hyperlink" Target="https://shiny.rstudio.com/gallery/" TargetMode="External"/><Relationship Id="rId5" Type="http://schemas.openxmlformats.org/officeDocument/2006/relationships/hyperlink" Target="https://shiny.rstudio.com/articles/app-formats.html" TargetMode="External"/><Relationship Id="rId6" Type="http://schemas.openxmlformats.org/officeDocument/2006/relationships/hyperlink" Target="https://shiny.rstudio.com/articles/basics.html" TargetMode="External"/><Relationship Id="rId7" Type="http://schemas.openxmlformats.org/officeDocument/2006/relationships/hyperlink" Target="https://shiny.rstudio.com/tutorial/" TargetMode="External"/><Relationship Id="rId8" Type="http://schemas.openxmlformats.org/officeDocument/2006/relationships/hyperlink" Target="https://www.r-bloggers.com/best-practice-development-of-robust-shiny-dashboards-as-r-packages/" TargetMode="External"/><Relationship Id="rId9" Type="http://schemas.openxmlformats.org/officeDocument/2006/relationships/hyperlink" Target="https://www.r-bloggers.com/forget-about-excel-use-these-r-shiny-packages-instead/" TargetMode="External"/><Relationship Id="rId10" Type="http://schemas.openxmlformats.org/officeDocument/2006/relationships/hyperlink" Target="https://shiny.rstudio.com/images/shiny-cheat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095483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R Shiny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1088661" y="3552454"/>
            <a:ext cx="201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Lisa Moller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4C80C-F052-1946-AC0E-D5B08703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B22077-A068-4D64-979E-F285FB52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371600"/>
            <a:ext cx="7197107" cy="3363225"/>
          </a:xfrm>
        </p:spPr>
        <p:txBody>
          <a:bodyPr/>
          <a:lstStyle/>
          <a:p>
            <a:pPr marL="285750" indent="-285750"/>
            <a:r>
              <a:rPr lang="en-US" dirty="0"/>
              <a:t>Contains a function that will hold all the contents of our app</a:t>
            </a:r>
          </a:p>
          <a:p>
            <a:pPr marL="285750" indent="-285750"/>
            <a:r>
              <a:rPr lang="en-US" dirty="0"/>
              <a:t>Inside the function, you can see an output statement, </a:t>
            </a:r>
            <a:r>
              <a:rPr lang="en-US" dirty="0" err="1"/>
              <a:t>output$distPlot</a:t>
            </a:r>
            <a:endParaRPr lang="en-US" dirty="0"/>
          </a:p>
          <a:p>
            <a:pPr marL="285750" indent="-285750"/>
            <a:r>
              <a:rPr lang="en-US" dirty="0"/>
              <a:t>You’ll have an output statement for each plot/table/etc.</a:t>
            </a:r>
          </a:p>
        </p:txBody>
      </p:sp>
    </p:spTree>
    <p:extLst>
      <p:ext uri="{BB962C8B-B14F-4D97-AF65-F5344CB8AC3E}">
        <p14:creationId xmlns:p14="http://schemas.microsoft.com/office/powerpoint/2010/main" val="201842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4C80C-F052-1946-AC0E-D5B08703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308725" cy="857400"/>
          </a:xfrm>
        </p:spPr>
        <p:txBody>
          <a:bodyPr/>
          <a:lstStyle/>
          <a:p>
            <a:r>
              <a:rPr lang="en-US" dirty="0"/>
              <a:t>But How Does it Really WORK?</a:t>
            </a:r>
            <a:br>
              <a:rPr lang="en-US" dirty="0"/>
            </a:br>
            <a:r>
              <a:rPr lang="en-US" sz="2000" dirty="0"/>
              <a:t>Step 1 of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381FC2-DF85-7649-A870-C2809033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371600"/>
            <a:ext cx="7197107" cy="33632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 In the UI file, the </a:t>
            </a:r>
            <a:r>
              <a:rPr lang="en-US" dirty="0" err="1"/>
              <a:t>sliderInput</a:t>
            </a:r>
            <a:r>
              <a:rPr lang="en-US" dirty="0"/>
              <a:t>, "bins", changes when the user makes a change.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4C80C-F052-1946-AC0E-D5B08703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308725" cy="857400"/>
          </a:xfrm>
        </p:spPr>
        <p:txBody>
          <a:bodyPr/>
          <a:lstStyle/>
          <a:p>
            <a:r>
              <a:rPr lang="en-US" dirty="0"/>
              <a:t>But How Does it Really WORK?</a:t>
            </a:r>
            <a:br>
              <a:rPr lang="en-US" dirty="0"/>
            </a:br>
            <a:r>
              <a:rPr lang="en-US" sz="2000" dirty="0"/>
              <a:t>Step 2 of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381FC2-DF85-7649-A870-C2809033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371601"/>
            <a:ext cx="7197107" cy="80536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en-US" dirty="0"/>
              <a:t>. The Server files "watches" for any changes in the UI input with </a:t>
            </a:r>
            <a:r>
              <a:rPr lang="en-US" dirty="0" err="1"/>
              <a:t>input$bins</a:t>
            </a:r>
            <a:r>
              <a:rPr lang="en-US" dirty="0"/>
              <a:t>.</a:t>
            </a:r>
          </a:p>
        </p:txBody>
      </p:sp>
      <p:pic>
        <p:nvPicPr>
          <p:cNvPr id="4" name="Picture 3" descr="im_always_watch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04" y="2176969"/>
            <a:ext cx="4243017" cy="28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4C80C-F052-1946-AC0E-D5B08703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308725" cy="857400"/>
          </a:xfrm>
        </p:spPr>
        <p:txBody>
          <a:bodyPr/>
          <a:lstStyle/>
          <a:p>
            <a:r>
              <a:rPr lang="en-US" dirty="0"/>
              <a:t>But How Does it Really WORK?</a:t>
            </a:r>
            <a:br>
              <a:rPr lang="en-US" dirty="0"/>
            </a:br>
            <a:r>
              <a:rPr lang="en-US" sz="2000" dirty="0"/>
              <a:t>Step 3 of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381FC2-DF85-7649-A870-C2809033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371600"/>
            <a:ext cx="7197107" cy="33632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3. The Server then changes </a:t>
            </a:r>
            <a:r>
              <a:rPr lang="en-US" dirty="0" err="1"/>
              <a:t>output$distPlot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07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4C80C-F052-1946-AC0E-D5B08703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308725" cy="857400"/>
          </a:xfrm>
        </p:spPr>
        <p:txBody>
          <a:bodyPr/>
          <a:lstStyle/>
          <a:p>
            <a:r>
              <a:rPr lang="en-US" dirty="0"/>
              <a:t>But How Does it Really WORK?</a:t>
            </a:r>
            <a:br>
              <a:rPr lang="en-US" dirty="0"/>
            </a:br>
            <a:r>
              <a:rPr lang="en-US" sz="2000" dirty="0"/>
              <a:t>Step 4 of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381FC2-DF85-7649-A870-C2809033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371600"/>
            <a:ext cx="7197107" cy="33632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4. And the updated output shows on the UI with </a:t>
            </a:r>
            <a:r>
              <a:rPr lang="en-US" dirty="0" err="1"/>
              <a:t>plotOutput</a:t>
            </a:r>
            <a:r>
              <a:rPr lang="en-US" dirty="0"/>
              <a:t>("</a:t>
            </a:r>
            <a:r>
              <a:rPr lang="en-US" dirty="0" err="1"/>
              <a:t>distPlot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717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4C80C-F052-1946-AC0E-D5B08703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599" y="1857320"/>
            <a:ext cx="5308725" cy="857400"/>
          </a:xfrm>
        </p:spPr>
        <p:txBody>
          <a:bodyPr/>
          <a:lstStyle/>
          <a:p>
            <a:r>
              <a:rPr lang="en-US" dirty="0" smtClean="0"/>
              <a:t>Said in a Different Way</a:t>
            </a:r>
            <a:r>
              <a:rPr lang="mr-IN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04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active_programming_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4" y="210135"/>
            <a:ext cx="7686321" cy="1917357"/>
          </a:xfrm>
          <a:prstGeom prst="rect">
            <a:avLst/>
          </a:prstGeom>
        </p:spPr>
      </p:pic>
      <p:pic>
        <p:nvPicPr>
          <p:cNvPr id="7" name="Picture 6" descr="reactive_programming_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4" y="2004874"/>
            <a:ext cx="7966722" cy="31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8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02140" y="1096522"/>
            <a:ext cx="2408894" cy="857400"/>
          </a:xfrm>
        </p:spPr>
        <p:txBody>
          <a:bodyPr/>
          <a:lstStyle/>
          <a:p>
            <a:r>
              <a:rPr lang="en-US" dirty="0" smtClean="0"/>
              <a:t>Now to Make Our Own App</a:t>
            </a:r>
            <a:endParaRPr lang="en-US" dirty="0"/>
          </a:p>
        </p:txBody>
      </p:sp>
      <p:pic>
        <p:nvPicPr>
          <p:cNvPr id="5" name="Picture 4" descr="Screen Shot 2020-03-09 at 8.55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9" y="123386"/>
            <a:ext cx="5740522" cy="4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7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F4639-BE9E-8044-AB1B-48752D5E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7012281" cy="962843"/>
          </a:xfrm>
        </p:spPr>
        <p:txBody>
          <a:bodyPr/>
          <a:lstStyle/>
          <a:p>
            <a:r>
              <a:rPr lang="en-US" dirty="0" smtClean="0"/>
              <a:t>Updates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(for code, open https://</a:t>
            </a:r>
            <a:r>
              <a:rPr lang="en-US" sz="1600" dirty="0" err="1" smtClean="0"/>
              <a:t>github.com</a:t>
            </a:r>
            <a:r>
              <a:rPr lang="en-US" sz="1600" dirty="0" smtClean="0"/>
              <a:t>/</a:t>
            </a:r>
            <a:r>
              <a:rPr lang="en-US" sz="1600" dirty="0" err="1" smtClean="0"/>
              <a:t>Lmoller</a:t>
            </a:r>
            <a:r>
              <a:rPr lang="en-US" sz="1600" dirty="0" smtClean="0"/>
              <a:t>/</a:t>
            </a:r>
            <a:r>
              <a:rPr lang="en-US" sz="1600" dirty="0" err="1" smtClean="0"/>
              <a:t>how_to_make_your_first_shiny_app</a:t>
            </a:r>
            <a:r>
              <a:rPr lang="en-US" sz="1600" dirty="0" smtClean="0"/>
              <a:t>/blob/master/</a:t>
            </a:r>
            <a:r>
              <a:rPr lang="en-US" sz="1600" dirty="0" err="1" smtClean="0"/>
              <a:t>no_file</a:t>
            </a:r>
            <a:r>
              <a:rPr lang="en-US" sz="1600" dirty="0" smtClean="0"/>
              <a:t>/</a:t>
            </a:r>
            <a:r>
              <a:rPr lang="en-US" sz="1600" dirty="0" err="1" smtClean="0"/>
              <a:t>ui.R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8FEBAB-91CE-FF44-9C09-0FBB39BD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599742"/>
            <a:ext cx="7012281" cy="306754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UI file</a:t>
            </a:r>
            <a:endParaRPr lang="en-US" dirty="0"/>
          </a:p>
          <a:p>
            <a:pPr>
              <a:buNone/>
            </a:pPr>
            <a:r>
              <a:rPr lang="en-US" dirty="0" smtClean="0"/>
              <a:t>    - add </a:t>
            </a:r>
            <a:r>
              <a:rPr lang="en-US" dirty="0"/>
              <a:t>library(ggplot2), library(</a:t>
            </a:r>
            <a:r>
              <a:rPr lang="en-US" dirty="0" err="1"/>
              <a:t>dplyr</a:t>
            </a:r>
            <a:r>
              <a:rPr lang="en-US" dirty="0"/>
              <a:t>) and library(</a:t>
            </a:r>
            <a:r>
              <a:rPr lang="en-US" dirty="0" err="1" smtClean="0"/>
              <a:t>shinyWidgets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- change the title of the app in the </a:t>
            </a:r>
            <a:r>
              <a:rPr lang="en-US" dirty="0" err="1" smtClean="0"/>
              <a:t>titlePanel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- remove </a:t>
            </a:r>
            <a:r>
              <a:rPr lang="en-US" dirty="0"/>
              <a:t>the </a:t>
            </a:r>
            <a:r>
              <a:rPr lang="en-US" dirty="0" err="1"/>
              <a:t>sliderInput</a:t>
            </a:r>
            <a:r>
              <a:rPr lang="en-US" dirty="0"/>
              <a:t> section and replace it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err="1" smtClean="0"/>
              <a:t>pickerInput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/>
              <a:t>   - </a:t>
            </a:r>
            <a:r>
              <a:rPr lang="en-US" dirty="0" smtClean="0"/>
              <a:t>change </a:t>
            </a:r>
            <a:r>
              <a:rPr lang="en-US" dirty="0"/>
              <a:t>the variable in </a:t>
            </a:r>
            <a:r>
              <a:rPr lang="en-US" dirty="0" err="1"/>
              <a:t>plotOutput</a:t>
            </a:r>
            <a:r>
              <a:rPr lang="en-US" dirty="0"/>
              <a:t> to </a:t>
            </a:r>
            <a:r>
              <a:rPr lang="en-US" dirty="0" err="1"/>
              <a:t>mpgPlot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2. Server file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/>
              <a:t>   - add </a:t>
            </a:r>
            <a:r>
              <a:rPr lang="en-US" dirty="0" smtClean="0"/>
              <a:t>the </a:t>
            </a:r>
            <a:r>
              <a:rPr lang="en-US" dirty="0"/>
              <a:t>reactive </a:t>
            </a:r>
            <a:r>
              <a:rPr lang="en-US" dirty="0" smtClean="0"/>
              <a:t>expression</a:t>
            </a:r>
          </a:p>
          <a:p>
            <a:pPr>
              <a:buNone/>
            </a:pPr>
            <a:r>
              <a:rPr lang="en-US" dirty="0" smtClean="0"/>
              <a:t>    - replace code for the plot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/>
              <a:t>   - </a:t>
            </a:r>
            <a:r>
              <a:rPr lang="en-US" dirty="0" smtClean="0"/>
              <a:t>change </a:t>
            </a:r>
            <a:r>
              <a:rPr lang="en-US" dirty="0"/>
              <a:t>the name of </a:t>
            </a:r>
            <a:r>
              <a:rPr lang="en-US" dirty="0" err="1"/>
              <a:t>distPlot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/>
              <a:t>mpgPlot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F4639-BE9E-8044-AB1B-48752D5E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6195158" cy="58352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8FEBAB-91CE-FF44-9C09-0FBB39BD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5" y="1006022"/>
            <a:ext cx="7012281" cy="4007602"/>
          </a:xfrm>
        </p:spPr>
        <p:txBody>
          <a:bodyPr/>
          <a:lstStyle/>
          <a:p>
            <a:pPr marL="285750" indent="-285750"/>
            <a:r>
              <a:rPr lang="en-US" sz="1600" b="1" dirty="0" smtClean="0"/>
              <a:t>Mastering </a:t>
            </a:r>
            <a:r>
              <a:rPr lang="en-US" sz="1600" b="1" dirty="0"/>
              <a:t>Shiny by Hadley Wickham: </a:t>
            </a:r>
            <a:r>
              <a:rPr lang="en-US" sz="1600" b="1" dirty="0">
                <a:hlinkClick r:id="rId3"/>
              </a:rPr>
              <a:t>https://mastering-</a:t>
            </a:r>
            <a:r>
              <a:rPr lang="en-US" sz="1600" b="1" dirty="0" err="1">
                <a:hlinkClick r:id="rId3"/>
              </a:rPr>
              <a:t>shiny.org</a:t>
            </a:r>
            <a:r>
              <a:rPr lang="en-US" sz="1600" b="1" dirty="0">
                <a:hlinkClick r:id="rId3"/>
              </a:rPr>
              <a:t>/</a:t>
            </a:r>
            <a:endParaRPr lang="en-US" sz="1600" b="1" dirty="0"/>
          </a:p>
          <a:p>
            <a:pPr marL="285750" indent="-285750"/>
            <a:r>
              <a:rPr lang="en-US" sz="1600" b="1" dirty="0" err="1" smtClean="0"/>
              <a:t>RStudio</a:t>
            </a:r>
            <a:r>
              <a:rPr lang="en-US" sz="1600" b="1" dirty="0" smtClean="0"/>
              <a:t> </a:t>
            </a:r>
            <a:r>
              <a:rPr lang="en-US" sz="1600" b="1" dirty="0"/>
              <a:t>Resources</a:t>
            </a:r>
            <a:r>
              <a:rPr lang="en-US" sz="1600" b="1" dirty="0" smtClean="0"/>
              <a:t>!</a:t>
            </a:r>
          </a:p>
          <a:p>
            <a:pPr>
              <a:buNone/>
            </a:pPr>
            <a:r>
              <a:rPr lang="en-US" sz="1600" b="1" dirty="0" smtClean="0"/>
              <a:t>    - </a:t>
            </a:r>
            <a:r>
              <a:rPr lang="en-US" sz="1600" b="1" dirty="0" smtClean="0">
                <a:hlinkClick r:id="rId4"/>
              </a:rPr>
              <a:t>https://</a:t>
            </a:r>
            <a:r>
              <a:rPr lang="en-US" sz="1600" b="1" dirty="0" err="1" smtClean="0">
                <a:hlinkClick r:id="rId4"/>
              </a:rPr>
              <a:t>shiny.rstudio.com</a:t>
            </a:r>
            <a:r>
              <a:rPr lang="en-US" sz="1600" b="1" dirty="0" smtClean="0">
                <a:hlinkClick r:id="rId4"/>
              </a:rPr>
              <a:t>/gallery/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- </a:t>
            </a:r>
            <a:r>
              <a:rPr lang="en-US" sz="1600" b="1" dirty="0" smtClean="0">
                <a:hlinkClick r:id="rId5"/>
              </a:rPr>
              <a:t>https</a:t>
            </a:r>
            <a:r>
              <a:rPr lang="en-US" sz="1600" b="1" dirty="0">
                <a:hlinkClick r:id="rId5"/>
              </a:rPr>
              <a:t>://shiny.rstudio.com/articles/app-</a:t>
            </a:r>
            <a:r>
              <a:rPr lang="en-US" sz="1600" b="1" dirty="0" smtClean="0">
                <a:hlinkClick r:id="rId5"/>
              </a:rPr>
              <a:t>formats.html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- </a:t>
            </a:r>
            <a:r>
              <a:rPr lang="en-US" sz="1600" b="1" dirty="0" smtClean="0">
                <a:hlinkClick r:id="rId6"/>
              </a:rPr>
              <a:t>https</a:t>
            </a:r>
            <a:r>
              <a:rPr lang="en-US" sz="1600" b="1" dirty="0">
                <a:hlinkClick r:id="rId6"/>
              </a:rPr>
              <a:t>://shiny.rstudio.com/articles/</a:t>
            </a:r>
            <a:r>
              <a:rPr lang="en-US" sz="1600" b="1" dirty="0" smtClean="0">
                <a:hlinkClick r:id="rId6"/>
              </a:rPr>
              <a:t>basics.html</a:t>
            </a:r>
            <a:r>
              <a:rPr lang="en-US" sz="1600" b="1" dirty="0" smtClean="0"/>
              <a:t> (</a:t>
            </a:r>
            <a:r>
              <a:rPr lang="en-US" sz="1600" b="1" dirty="0"/>
              <a:t>a great intro to reactive programming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- </a:t>
            </a:r>
            <a:r>
              <a:rPr lang="en-US" sz="1600" b="1" dirty="0" smtClean="0">
                <a:hlinkClick r:id="rId7"/>
              </a:rPr>
              <a:t>https</a:t>
            </a:r>
            <a:r>
              <a:rPr lang="en-US" sz="1600" b="1" dirty="0">
                <a:hlinkClick r:id="rId7"/>
              </a:rPr>
              <a:t>://</a:t>
            </a:r>
            <a:r>
              <a:rPr lang="en-US" sz="1600" b="1" dirty="0" err="1">
                <a:hlinkClick r:id="rId7"/>
              </a:rPr>
              <a:t>shiny.rstudio.com</a:t>
            </a:r>
            <a:r>
              <a:rPr lang="en-US" sz="1600" b="1" dirty="0">
                <a:hlinkClick r:id="rId7"/>
              </a:rPr>
              <a:t>/tutorial/</a:t>
            </a:r>
            <a:endParaRPr lang="en-US" sz="1600" b="1" dirty="0"/>
          </a:p>
          <a:p>
            <a:pPr marL="285750" indent="-285750"/>
            <a:r>
              <a:rPr lang="en-US" sz="1600" b="1" dirty="0" smtClean="0"/>
              <a:t>Shiny </a:t>
            </a:r>
            <a:r>
              <a:rPr lang="en-US" sz="1600" b="1" dirty="0"/>
              <a:t>Dashboard as a Package: </a:t>
            </a:r>
            <a:r>
              <a:rPr lang="en-US" sz="1600" b="1" dirty="0">
                <a:hlinkClick r:id="rId8"/>
              </a:rPr>
              <a:t>https://</a:t>
            </a:r>
            <a:r>
              <a:rPr lang="en-US" sz="1600" b="1" dirty="0" err="1">
                <a:hlinkClick r:id="rId8"/>
              </a:rPr>
              <a:t>www.r-bloggers.com</a:t>
            </a:r>
            <a:r>
              <a:rPr lang="en-US" sz="1600" b="1" dirty="0">
                <a:hlinkClick r:id="rId8"/>
              </a:rPr>
              <a:t>/best-practice-development-of-robust-shiny-dashboards-as-r-packages/</a:t>
            </a:r>
            <a:endParaRPr lang="en-US" sz="1600" b="1" dirty="0"/>
          </a:p>
          <a:p>
            <a:pPr marL="285750" indent="-285750"/>
            <a:r>
              <a:rPr lang="en-US" sz="1600" b="1" dirty="0" smtClean="0"/>
              <a:t>Functions </a:t>
            </a:r>
            <a:r>
              <a:rPr lang="en-US" sz="1600" b="1" dirty="0"/>
              <a:t>Excel Users Love: </a:t>
            </a:r>
            <a:r>
              <a:rPr lang="en-US" sz="1600" b="1" dirty="0">
                <a:hlinkClick r:id="rId9"/>
              </a:rPr>
              <a:t>https://</a:t>
            </a:r>
            <a:r>
              <a:rPr lang="en-US" sz="1600" b="1" dirty="0" err="1">
                <a:hlinkClick r:id="rId9"/>
              </a:rPr>
              <a:t>www.r-bloggers.com</a:t>
            </a:r>
            <a:r>
              <a:rPr lang="en-US" sz="1600" b="1" dirty="0">
                <a:hlinkClick r:id="rId9"/>
              </a:rPr>
              <a:t>/forget-about-excel-use-these-r-shiny-packages-instead/</a:t>
            </a:r>
            <a:endParaRPr lang="en-US" sz="1600" b="1" dirty="0"/>
          </a:p>
          <a:p>
            <a:pPr marL="285750" indent="-285750"/>
            <a:r>
              <a:rPr lang="en-US" sz="1600" b="1" dirty="0" smtClean="0"/>
              <a:t>Shiny </a:t>
            </a:r>
            <a:r>
              <a:rPr lang="en-US" sz="1600" b="1" dirty="0" err="1"/>
              <a:t>cheatsheet</a:t>
            </a:r>
            <a:r>
              <a:rPr lang="en-US" sz="1600" b="1" dirty="0"/>
              <a:t>: </a:t>
            </a:r>
            <a:r>
              <a:rPr lang="en-US" sz="1600" b="1" dirty="0">
                <a:hlinkClick r:id="rId10"/>
              </a:rPr>
              <a:t>https://shiny.rstudio.com/images/shiny-</a:t>
            </a:r>
            <a:r>
              <a:rPr lang="en-US" sz="1600" b="1" dirty="0" smtClean="0">
                <a:hlinkClick r:id="rId10"/>
              </a:rPr>
              <a:t>cheatsheet.pdf</a:t>
            </a:r>
            <a:endParaRPr lang="en-US" sz="1600" b="1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204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09698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Are We Going to Cover?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279900"/>
            <a:ext cx="7158196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20000"/>
              </a:lnSpc>
            </a:pPr>
            <a:r>
              <a:rPr lang="en-US" dirty="0"/>
              <a:t>WHY make a shiny app?</a:t>
            </a:r>
          </a:p>
          <a:p>
            <a:pPr marL="457200" lvl="0" indent="-228600">
              <a:lnSpc>
                <a:spcPct val="120000"/>
              </a:lnSpc>
            </a:pPr>
            <a:r>
              <a:rPr lang="en-US" dirty="0"/>
              <a:t>Basics of Shiny through making a simple app with two files</a:t>
            </a:r>
          </a:p>
          <a:p>
            <a:pPr marL="228600" lvl="6">
              <a:lnSpc>
                <a:spcPct val="120000"/>
              </a:lnSpc>
              <a:buNone/>
            </a:pPr>
            <a:r>
              <a:rPr lang="en-US" dirty="0"/>
              <a:t>      - </a:t>
            </a:r>
            <a:r>
              <a:rPr lang="en-US" dirty="0" err="1"/>
              <a:t>install.packages</a:t>
            </a:r>
            <a:r>
              <a:rPr lang="en-US" dirty="0"/>
              <a:t>(“shiny”)</a:t>
            </a:r>
          </a:p>
          <a:p>
            <a:pPr marL="228600" lvl="6">
              <a:lnSpc>
                <a:spcPct val="120000"/>
              </a:lnSpc>
              <a:buNone/>
            </a:pPr>
            <a:r>
              <a:rPr lang="en-US" dirty="0"/>
              <a:t>      -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shinyWidgets</a:t>
            </a:r>
            <a:r>
              <a:rPr lang="en-US" dirty="0"/>
              <a:t>”)</a:t>
            </a:r>
          </a:p>
          <a:p>
            <a:pPr marL="457200" lvl="0" indent="-228600">
              <a:lnSpc>
                <a:spcPct val="120000"/>
              </a:lnSpc>
            </a:pPr>
            <a:r>
              <a:rPr lang="en-US" dirty="0"/>
              <a:t>A small bit on reactive programming</a:t>
            </a:r>
          </a:p>
          <a:p>
            <a:pPr marL="457200" lvl="0" indent="-228600">
              <a:lnSpc>
                <a:spcPct val="120000"/>
              </a:lnSpc>
            </a:pPr>
            <a:r>
              <a:rPr lang="en-US" dirty="0"/>
              <a:t>And any other questions/ideas you have</a:t>
            </a:r>
          </a:p>
          <a:p>
            <a:pPr marL="457200" lvl="0" indent="-228600">
              <a:lnSpc>
                <a:spcPct val="120000"/>
              </a:lnSpc>
            </a:pPr>
            <a:r>
              <a:rPr lang="en-US" dirty="0"/>
              <a:t>Make an app with your data??</a:t>
            </a:r>
          </a:p>
          <a:p>
            <a:pPr marL="228600"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WHY Shiny?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279900"/>
            <a:ext cx="7158196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20000"/>
              </a:lnSpc>
            </a:pPr>
            <a:r>
              <a:rPr lang="en-US" dirty="0"/>
              <a:t>It’s fun!!!</a:t>
            </a:r>
          </a:p>
          <a:p>
            <a:pPr marL="457200" indent="-228600">
              <a:lnSpc>
                <a:spcPct val="120000"/>
              </a:lnSpc>
            </a:pPr>
            <a:r>
              <a:rPr lang="en-US" dirty="0"/>
              <a:t>It’s interactive, and powerful tool to convey information</a:t>
            </a:r>
          </a:p>
          <a:p>
            <a:pPr marL="457200" indent="-228600">
              <a:lnSpc>
                <a:spcPct val="120000"/>
              </a:lnSpc>
            </a:pPr>
            <a:r>
              <a:rPr lang="en-US" dirty="0"/>
              <a:t>With a little bit of R knowledge, you can get it running pretty quickly.</a:t>
            </a:r>
          </a:p>
          <a:p>
            <a:pPr marL="457200" indent="-228600">
              <a:lnSpc>
                <a:spcPct val="120000"/>
              </a:lnSpc>
            </a:pPr>
            <a:r>
              <a:rPr lang="en-US" dirty="0"/>
              <a:t>It’s free*</a:t>
            </a:r>
          </a:p>
          <a:p>
            <a:pPr marL="457200" indent="-228600">
              <a:lnSpc>
                <a:spcPct val="120000"/>
              </a:lnSpc>
            </a:pPr>
            <a:r>
              <a:rPr lang="en-US" dirty="0"/>
              <a:t>It’s reproducible</a:t>
            </a:r>
          </a:p>
          <a:p>
            <a:pPr marL="228600">
              <a:lnSpc>
                <a:spcPct val="120000"/>
              </a:lnSpc>
              <a:buNone/>
            </a:pPr>
            <a:endParaRPr lang="en-US" dirty="0"/>
          </a:p>
          <a:p>
            <a:pPr marL="228600">
              <a:lnSpc>
                <a:spcPct val="120000"/>
              </a:lnSpc>
              <a:buNone/>
            </a:pPr>
            <a:r>
              <a:rPr lang="en-US" dirty="0"/>
              <a:t>*of course there are always ways to pay</a:t>
            </a:r>
          </a:p>
        </p:txBody>
      </p:sp>
    </p:spTree>
    <p:extLst>
      <p:ext uri="{BB962C8B-B14F-4D97-AF65-F5344CB8AC3E}">
        <p14:creationId xmlns:p14="http://schemas.microsoft.com/office/powerpoint/2010/main" val="385797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0D4BC-C746-5C4B-BB2C-D95262FF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046" y="588786"/>
            <a:ext cx="5582315" cy="857400"/>
          </a:xfrm>
        </p:spPr>
        <p:txBody>
          <a:bodyPr/>
          <a:lstStyle/>
          <a:p>
            <a:pPr algn="ctr"/>
            <a:r>
              <a:rPr lang="en-US" dirty="0"/>
              <a:t>Let’s Do This!!</a:t>
            </a:r>
          </a:p>
        </p:txBody>
      </p:sp>
      <p:pic>
        <p:nvPicPr>
          <p:cNvPr id="5" name="Picture 4" descr="ooo_shin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23" y="1365161"/>
            <a:ext cx="3136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0D4BC-C746-5C4B-BB2C-D95262FF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842" y="317725"/>
            <a:ext cx="5582315" cy="857400"/>
          </a:xfrm>
        </p:spPr>
        <p:txBody>
          <a:bodyPr/>
          <a:lstStyle/>
          <a:p>
            <a:pPr algn="ctr"/>
            <a:r>
              <a:rPr lang="en-US" dirty="0"/>
              <a:t>Create a New Shiny Web App</a:t>
            </a:r>
          </a:p>
        </p:txBody>
      </p:sp>
      <p:pic>
        <p:nvPicPr>
          <p:cNvPr id="6" name="Picture 5" descr="new_shiny_a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8" y="1175125"/>
            <a:ext cx="3072384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87262F6-9B9C-4615-B94C-EFF784A5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609600"/>
            <a:ext cx="5905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08B790-110A-E445-AA13-E09B2E59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3" y="1572500"/>
            <a:ext cx="6866367" cy="3148500"/>
          </a:xfrm>
        </p:spPr>
        <p:txBody>
          <a:bodyPr/>
          <a:lstStyle/>
          <a:p>
            <a:pPr algn="ctr">
              <a:buNone/>
            </a:pPr>
            <a:r>
              <a:rPr lang="en-US" sz="2800" dirty="0"/>
              <a:t>So that’s it!</a:t>
            </a:r>
          </a:p>
          <a:p>
            <a:pPr algn="ctr">
              <a:buNone/>
            </a:pPr>
            <a:r>
              <a:rPr lang="en-US" sz="2800" dirty="0"/>
              <a:t>That’s all there is to it!</a:t>
            </a:r>
            <a:br>
              <a:rPr lang="en-US" sz="2800" dirty="0"/>
            </a:br>
            <a:endParaRPr lang="en-US" sz="280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Just kidding…..</a:t>
            </a:r>
          </a:p>
        </p:txBody>
      </p:sp>
    </p:spTree>
    <p:extLst>
      <p:ext uri="{BB962C8B-B14F-4D97-AF65-F5344CB8AC3E}">
        <p14:creationId xmlns:p14="http://schemas.microsoft.com/office/powerpoint/2010/main" val="22664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0D4BC-C746-5C4B-BB2C-D95262FF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4" y="422500"/>
            <a:ext cx="5582315" cy="857400"/>
          </a:xfrm>
        </p:spPr>
        <p:txBody>
          <a:bodyPr/>
          <a:lstStyle/>
          <a:p>
            <a:r>
              <a:rPr lang="en-US" dirty="0"/>
              <a:t>So How Does the App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08B790-110A-E445-AA13-E09B2E59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3" y="1572500"/>
            <a:ext cx="6866367" cy="31485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285750" indent="-285750"/>
            <a:r>
              <a:rPr lang="en-US" dirty="0"/>
              <a:t>Reactive Programming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Shiny apps have two parts – the UI and the Server</a:t>
            </a:r>
          </a:p>
          <a:p>
            <a:pPr lvl="1">
              <a:buNone/>
            </a:pPr>
            <a:r>
              <a:rPr lang="en-US" dirty="0"/>
              <a:t>    - </a:t>
            </a:r>
            <a:r>
              <a:rPr lang="en-US" b="1" dirty="0"/>
              <a:t>UI</a:t>
            </a:r>
            <a:r>
              <a:rPr lang="en-US" dirty="0"/>
              <a:t> – controls what the users sees and interacts with</a:t>
            </a:r>
          </a:p>
          <a:p>
            <a:pPr lvl="1">
              <a:buNone/>
            </a:pPr>
            <a:r>
              <a:rPr lang="en-US" dirty="0"/>
              <a:t>    - </a:t>
            </a:r>
            <a:r>
              <a:rPr lang="en-US" b="1" dirty="0"/>
              <a:t>Server</a:t>
            </a:r>
            <a:r>
              <a:rPr lang="en-US" dirty="0"/>
              <a:t> – controls the information presented</a:t>
            </a:r>
            <a:br>
              <a:rPr lang="en-US" dirty="0"/>
            </a:b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9A832-3DF2-1A46-A291-7507A2B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3" y="422500"/>
            <a:ext cx="7497819" cy="568100"/>
          </a:xfrm>
        </p:spPr>
        <p:txBody>
          <a:bodyPr/>
          <a:lstStyle/>
          <a:p>
            <a:r>
              <a:rPr lang="en-US" dirty="0"/>
              <a:t>UI File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3A96697F-A77C-4B92-A8B4-FCE35296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24" y="1371600"/>
            <a:ext cx="7197107" cy="3363225"/>
          </a:xfrm>
        </p:spPr>
        <p:txBody>
          <a:bodyPr/>
          <a:lstStyle/>
          <a:p>
            <a:r>
              <a:rPr lang="en-US" dirty="0"/>
              <a:t>For our layout, we have…</a:t>
            </a:r>
          </a:p>
          <a:p>
            <a:pPr>
              <a:buNone/>
            </a:pPr>
            <a:r>
              <a:rPr lang="en-US" dirty="0"/>
              <a:t>    - </a:t>
            </a:r>
            <a:r>
              <a:rPr lang="en-US" dirty="0" err="1"/>
              <a:t>titlePanel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- </a:t>
            </a:r>
            <a:r>
              <a:rPr lang="en-US" dirty="0" err="1"/>
              <a:t>sidebarLayout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    - </a:t>
            </a:r>
            <a:r>
              <a:rPr lang="en-US" dirty="0" err="1"/>
              <a:t>sidebarPanel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    - </a:t>
            </a:r>
            <a:r>
              <a:rPr lang="en-US" dirty="0" err="1"/>
              <a:t>mainPanel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These control the three main parts of our app.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2890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1064</Words>
  <Application>Microsoft Macintosh PowerPoint</Application>
  <PresentationFormat>On-screen Show (16:9)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R-Ladies Template</vt:lpstr>
      <vt:lpstr>Introduction to R Shiny</vt:lpstr>
      <vt:lpstr>What Are We Going to Cover?</vt:lpstr>
      <vt:lpstr>WHY Shiny?</vt:lpstr>
      <vt:lpstr>Let’s Do This!!</vt:lpstr>
      <vt:lpstr>Create a New Shiny Web App</vt:lpstr>
      <vt:lpstr>PowerPoint Presentation</vt:lpstr>
      <vt:lpstr>PowerPoint Presentation</vt:lpstr>
      <vt:lpstr>So How Does the App Work?</vt:lpstr>
      <vt:lpstr>UI File</vt:lpstr>
      <vt:lpstr>Server File</vt:lpstr>
      <vt:lpstr>But How Does it Really WORK? Step 1 of 4</vt:lpstr>
      <vt:lpstr>But How Does it Really WORK? Step 2 of 4</vt:lpstr>
      <vt:lpstr>But How Does it Really WORK? Step 3 of 4</vt:lpstr>
      <vt:lpstr>But How Does it Really WORK? Step 4 of 4</vt:lpstr>
      <vt:lpstr>Said in a Different Way…</vt:lpstr>
      <vt:lpstr>PowerPoint Presentation</vt:lpstr>
      <vt:lpstr>Now to Make Our Own App</vt:lpstr>
      <vt:lpstr>Updates… (for code, open https://github.com/Lmoller/how_to_make_your_first_shiny_app/blob/master/no_file/ui.R)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Kickoff Meeting!</dc:title>
  <cp:lastModifiedBy>Elisabeth Moller</cp:lastModifiedBy>
  <cp:revision>78</cp:revision>
  <dcterms:modified xsi:type="dcterms:W3CDTF">2020-03-10T03:30:56Z</dcterms:modified>
</cp:coreProperties>
</file>