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57" r:id="rId4"/>
    <p:sldId id="282" r:id="rId5"/>
    <p:sldId id="285" r:id="rId6"/>
    <p:sldId id="290" r:id="rId7"/>
    <p:sldId id="291" r:id="rId8"/>
    <p:sldId id="289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636F-1725-424C-BBC8-508BF2BB0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1E23B-876E-466F-8639-0C7CAAFD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0E38-E0DE-478B-A41C-A7ACB47F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CDB2-AEB7-4B60-8C8A-0A4F41EF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3697-028B-4A55-A34E-957FAF9A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00A0-12C3-494E-86B2-B33669A3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71B2-7A8B-498E-BC75-1C1CBCE2D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0AB7-8959-416C-A7FA-BA52440F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F4217-D6E5-4621-BD84-A65AAC92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8ACB-7A53-47FD-8892-38968F4F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7F3D9-8FF3-4FBD-935E-DADB06A7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9CF8C-A173-4E5E-ADCB-4060F38CF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C72A-C9CF-4CA3-AFF7-4DC70737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9976B-377E-4BAD-BB09-1C6D18B6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3371-F962-4945-ADA0-9A73D3A2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6A3C-706C-4BD2-A930-89E2D693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5FCD-F175-4321-9207-8CBE9468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DB94-45CC-4B25-87AF-DD1F805A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8379-296D-4714-B85A-AA6D5E19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84FE-9DB4-4812-9B86-5C25970C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685F-1BFC-4D4B-9F36-A6820AA2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7F08-956E-49A8-A61B-C8D494E4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BA3-7F6D-466D-B151-B8C00B2D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46E6-0F64-4C34-9EA2-5D6D8ECE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C56A-0AE1-4B94-AC3A-6A135F89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A2D0-1E60-4F52-AE0D-94B0B5B4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612D-6FC3-44EA-BF8B-3B7EC6403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06C4-39BB-4D47-BD5F-1A792E82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E5FC-6AFE-43BE-983A-78BE6604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4735-8850-42FC-8094-940CF27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251-B36D-4301-B417-7BD9638A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243E-D5A5-47DC-AB6F-E1DF9102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92B49-371F-490C-B303-78A4BACB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2C047-D81B-45FF-8B0B-97880EF4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526C0-DBBB-47E3-939E-FB0300631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F0B22-AD02-4E8F-9CF9-F48B39037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A3E6B-DD1E-4C58-928F-D170C54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3A609-8C94-46DB-8E00-5B863D8C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97006-D611-4A57-BC01-7218BD08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E449-C600-4D9A-8D61-86274D6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28EBA-7326-461A-8B14-49F41549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26BDF-4D9A-42E9-9767-996C018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BFC78-2A2D-4DD0-AF43-2237C394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65A2-4AC4-4678-ADD9-5AD96FA9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08192-BD03-4268-B402-2631A4E1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B38FB-5788-47FB-AEDF-EF71C5F5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1013-B598-4C55-B6A8-E7D6CB6A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223E-88B0-498E-9123-387E4EC0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DD506-2D0A-441F-BEBA-03416992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9CA88-094F-435C-9DCB-7EE3D2A6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A2CC2-34E7-4709-9B95-909BCC60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B149-89CA-4859-B57D-346965AA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DF8A-2A41-4EA7-B866-7466B1F6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C20FD-5894-4DE4-A36B-05C1977EB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AF84F-C75C-4ADF-B68C-7236F7FE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38C03-A69E-407A-92A8-F90D7B0F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139D1-57B0-41FE-9B0B-32EE1C82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AE24-F14F-4483-AE15-36D161CA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A7E95-2E7D-44D7-9489-E7ADEB8A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E66D3-696E-47DA-B99D-5B26358E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3A16-B6DD-4B8A-B1D0-7B16ACA56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CAA2-E308-4762-A261-15AB5113C32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74CE-2CF0-44D7-A242-6DE6B0E4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1007-8C97-41FB-B2D6-6B28EFF8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E9988-0937-45FB-B2F7-4D0FBCCA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C398-9393-4CBE-93E0-F59827B62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Ridge, Lasso, and Elastic Net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32B83-3ACA-43A7-9C3A-456217D19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Ladies – Boulder</a:t>
            </a:r>
          </a:p>
          <a:p>
            <a:r>
              <a:rPr lang="en-US" dirty="0"/>
              <a:t>Marta Jankowska</a:t>
            </a:r>
          </a:p>
          <a:p>
            <a:r>
              <a:rPr lang="en-US" dirty="0"/>
              <a:t>Code courtesy of </a:t>
            </a:r>
            <a:r>
              <a:rPr lang="en-US" dirty="0" err="1"/>
              <a:t>Ahlam</a:t>
            </a:r>
            <a:r>
              <a:rPr lang="en-US" dirty="0"/>
              <a:t> </a:t>
            </a:r>
            <a:r>
              <a:rPr lang="en-US" dirty="0" err="1"/>
              <a:t>Abuawad</a:t>
            </a:r>
            <a:r>
              <a:rPr lang="en-US" dirty="0"/>
              <a:t> and the Environmental Mixtures Workshop at Columbia, data courtesy of Dr. Ami </a:t>
            </a:r>
            <a:r>
              <a:rPr lang="en-US" dirty="0" err="1"/>
              <a:t>Zota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5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CC9C-F09B-4557-8219-75E31DD4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Multivariate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35A84-A5AF-4A3F-8BA2-01F3B9B77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376" y="1690688"/>
            <a:ext cx="1036606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 model with several variables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Trying to reduce the residual sum of squares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Sometimes we need to reduce variables in the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p&gt;n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Maybe want to identify the most important variables in the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Maybe want to remove unimportant variables from the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48D4-14A9-4535-93B1-835B8768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09" y="5167312"/>
            <a:ext cx="9134325" cy="10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04C7-9E21-498C-84C2-6F8A69DA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not subset/forward/backward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3B8A-0F0A-45E8-A674-D3434668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183"/>
            <a:ext cx="10515600" cy="4351338"/>
          </a:xfrm>
        </p:spPr>
        <p:txBody>
          <a:bodyPr/>
          <a:lstStyle/>
          <a:p>
            <a:pPr marL="151130" marR="5080" indent="-139065">
              <a:lnSpc>
                <a:spcPct val="102600"/>
              </a:lnSpc>
              <a:spcBef>
                <a:spcPts val="55"/>
              </a:spcBef>
              <a:buClr>
                <a:srgbClr val="3F67B7"/>
              </a:buClr>
              <a:buFont typeface="Lucida Sans Unicode"/>
              <a:buChar char="◦"/>
              <a:tabLst>
                <a:tab pos="151765" algn="l"/>
              </a:tabLst>
            </a:pP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R^2 values are biased high</a:t>
            </a:r>
          </a:p>
          <a:p>
            <a:pPr marL="151130" marR="5080" indent="-139065">
              <a:lnSpc>
                <a:spcPct val="102600"/>
              </a:lnSpc>
              <a:spcBef>
                <a:spcPts val="55"/>
              </a:spcBef>
              <a:buClr>
                <a:srgbClr val="3F67B7"/>
              </a:buClr>
              <a:buFont typeface="Lucida Sans Unicode"/>
              <a:buChar char="◦"/>
              <a:tabLst>
                <a:tab pos="151765" algn="l"/>
              </a:tabLst>
            </a:pP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 statistics do not have the claimed distribution.</a:t>
            </a:r>
          </a:p>
          <a:p>
            <a:pPr marL="151130" marR="5080" indent="-139065">
              <a:lnSpc>
                <a:spcPct val="102600"/>
              </a:lnSpc>
              <a:spcBef>
                <a:spcPts val="55"/>
              </a:spcBef>
              <a:buClr>
                <a:srgbClr val="3F67B7"/>
              </a:buClr>
              <a:buFont typeface="Lucida Sans Unicode"/>
              <a:buChar char="◦"/>
              <a:tabLst>
                <a:tab pos="151765" algn="l"/>
              </a:tabLst>
            </a:pP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standard errors of the parameter estimates are too small.</a:t>
            </a:r>
          </a:p>
          <a:p>
            <a:pPr marL="151130" marR="5080" indent="-139065">
              <a:lnSpc>
                <a:spcPct val="102600"/>
              </a:lnSpc>
              <a:spcBef>
                <a:spcPts val="55"/>
              </a:spcBef>
              <a:buClr>
                <a:srgbClr val="3F67B7"/>
              </a:buClr>
              <a:buFont typeface="Lucida Sans Unicode"/>
              <a:buChar char="◦"/>
              <a:tabLst>
                <a:tab pos="151765" algn="l"/>
              </a:tabLst>
            </a:pP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Consequently, the confidence intervals around the parameter estimates are too narrow.</a:t>
            </a:r>
          </a:p>
          <a:p>
            <a:pPr marL="151130" marR="5080" indent="-139065">
              <a:lnSpc>
                <a:spcPct val="102600"/>
              </a:lnSpc>
              <a:spcBef>
                <a:spcPts val="55"/>
              </a:spcBef>
              <a:buClr>
                <a:srgbClr val="3F67B7"/>
              </a:buClr>
              <a:buFont typeface="Lucida Sans Unicode"/>
              <a:buChar char="◦"/>
              <a:tabLst>
                <a:tab pos="151765" algn="l"/>
              </a:tabLst>
            </a:pP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p-values are too low, due to multiple comparisons, and are difficult to correct.</a:t>
            </a:r>
          </a:p>
          <a:p>
            <a:pPr marL="151130" marR="5080" indent="-139065">
              <a:lnSpc>
                <a:spcPct val="102600"/>
              </a:lnSpc>
              <a:spcBef>
                <a:spcPts val="55"/>
              </a:spcBef>
              <a:buClr>
                <a:srgbClr val="3F67B7"/>
              </a:buClr>
              <a:buFont typeface="Lucida Sans Unicode"/>
              <a:buChar char="◦"/>
              <a:tabLst>
                <a:tab pos="151765" algn="l"/>
              </a:tabLst>
            </a:pP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 estimates are biased away from 0.</a:t>
            </a:r>
          </a:p>
          <a:p>
            <a:pPr marL="151130" marR="5080" indent="-139065">
              <a:lnSpc>
                <a:spcPct val="102600"/>
              </a:lnSpc>
              <a:spcBef>
                <a:spcPts val="55"/>
              </a:spcBef>
              <a:buClr>
                <a:srgbClr val="3F67B7"/>
              </a:buClr>
              <a:buFont typeface="Lucida Sans Unicode"/>
              <a:buChar char="◦"/>
              <a:tabLst>
                <a:tab pos="151765" algn="l"/>
              </a:tabLst>
            </a:pP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Collinearity problems are exacerbated.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AB410-2132-403E-AAD1-3A6F4635AFF1}"/>
              </a:ext>
            </a:extLst>
          </p:cNvPr>
          <p:cNvSpPr txBox="1"/>
          <p:nvPr/>
        </p:nvSpPr>
        <p:spPr>
          <a:xfrm>
            <a:off x="1247774" y="6096595"/>
            <a:ext cx="9210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https://towardsdatascience.com/stopping-stepwise-why-stepwise-selection-is-bad-and-what-you-should-use-instead-90818b3f52df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EC279926-A840-4D7A-95E9-84ED82D00621}"/>
              </a:ext>
            </a:extLst>
          </p:cNvPr>
          <p:cNvSpPr/>
          <p:nvPr/>
        </p:nvSpPr>
        <p:spPr>
          <a:xfrm rot="17006965">
            <a:off x="9739310" y="5169308"/>
            <a:ext cx="2257425" cy="958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6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45EF4-B49C-4EB8-9A69-5AE83FFB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1095-E58D-47C7-90EC-333A2905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214629" indent="-139065">
              <a:spcBef>
                <a:spcPts val="420"/>
              </a:spcBef>
              <a:buFont typeface="Lucida Sans Unicode"/>
              <a:buChar char="•"/>
              <a:tabLst>
                <a:tab pos="215265" algn="l"/>
              </a:tabLst>
            </a:pPr>
            <a:r>
              <a:rPr lang="en-US" sz="2000" spc="-35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bias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1829" lvl="1" indent="-139065">
              <a:spcBef>
                <a:spcPts val="420"/>
              </a:spcBef>
              <a:buFont typeface="Lucida Sans Unicode"/>
              <a:buChar char="•"/>
              <a:tabLst>
                <a:tab pos="215265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outperform OLS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in some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629" marR="165735" indent="-139065">
              <a:spcBef>
                <a:spcPts val="320"/>
              </a:spcBef>
              <a:buFont typeface="Lucida Sans Unicode"/>
              <a:buChar char="•"/>
              <a:tabLst>
                <a:tab pos="215265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approach,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parameters </a:t>
            </a:r>
            <a:r>
              <a:rPr lang="en-US" sz="20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restrict their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629" marR="17780" indent="-139065">
              <a:spcBef>
                <a:spcPts val="300"/>
              </a:spcBef>
              <a:buFont typeface="Lucida Sans Unicode"/>
              <a:buChar char="•"/>
              <a:tabLst>
                <a:tab pos="215265" algn="l"/>
              </a:tabLst>
            </a:pP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Penalize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of the coefficients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“unimportant”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their coefficients shrunk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C3D0FE6-9E62-440B-AFD3-3E5CFEDF3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" t="1486" r="6545"/>
          <a:stretch/>
        </p:blipFill>
        <p:spPr>
          <a:xfrm>
            <a:off x="4915384" y="1400173"/>
            <a:ext cx="7092374" cy="457132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70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059C-26CA-4B0E-BFF0-B90EA51D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Ridge                      Lasso              Elastic Net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A54B1-EB78-4B12-A119-A1D69268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5" y="5618817"/>
            <a:ext cx="7724775" cy="950456"/>
          </a:xfrm>
        </p:spPr>
        <p:txBody>
          <a:bodyPr>
            <a:normAutofit/>
          </a:bodyPr>
          <a:lstStyle/>
          <a:p>
            <a:r>
              <a:rPr lang="en-US" dirty="0"/>
              <a:t>In all three methods you are going to need to choose a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aka the tuning function.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1DC70-EF5A-420D-AD86-3B8C3A8A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254250"/>
            <a:ext cx="5772150" cy="657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5B5C7D-B2DB-40CF-B5A2-1EE07C0E0A51}"/>
              </a:ext>
            </a:extLst>
          </p:cNvPr>
          <p:cNvSpPr txBox="1"/>
          <p:nvPr/>
        </p:nvSpPr>
        <p:spPr>
          <a:xfrm>
            <a:off x="4638675" y="3295650"/>
            <a:ext cx="3000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Lasso Formula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: Lasso = Sum of Error + Sum of the absolute value of coefficients</a:t>
            </a:r>
          </a:p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000" b="0" i="1" dirty="0">
                <a:solidFill>
                  <a:srgbClr val="292929"/>
                </a:solidFill>
                <a:effectLst/>
                <a:latin typeface="charter"/>
              </a:rPr>
              <a:t>L = ∑( </a:t>
            </a:r>
            <a:r>
              <a:rPr lang="en-US" sz="2000" b="0" i="1" dirty="0" err="1">
                <a:solidFill>
                  <a:srgbClr val="292929"/>
                </a:solidFill>
                <a:effectLst/>
                <a:latin typeface="charter"/>
              </a:rPr>
              <a:t>Ŷi</a:t>
            </a:r>
            <a:r>
              <a:rPr lang="en-US" sz="2000" b="0" i="1" dirty="0">
                <a:solidFill>
                  <a:srgbClr val="292929"/>
                </a:solidFill>
                <a:effectLst/>
                <a:latin typeface="charter"/>
              </a:rPr>
              <a:t>– Yi)² + λ∑ |β|</a:t>
            </a: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CE8D4-F6E8-4AAC-807D-84A4AC621F56}"/>
              </a:ext>
            </a:extLst>
          </p:cNvPr>
          <p:cNvSpPr txBox="1"/>
          <p:nvPr/>
        </p:nvSpPr>
        <p:spPr>
          <a:xfrm>
            <a:off x="962025" y="3295650"/>
            <a:ext cx="3000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Ridge Formula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: Sum of Error + Sum of the squares of coefficients</a:t>
            </a:r>
          </a:p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000" b="0" i="1" dirty="0">
                <a:solidFill>
                  <a:srgbClr val="292929"/>
                </a:solidFill>
                <a:effectLst/>
                <a:latin typeface="charter"/>
              </a:rPr>
              <a:t>L = ∑( </a:t>
            </a:r>
            <a:r>
              <a:rPr lang="en-US" sz="2000" b="0" i="1" dirty="0" err="1">
                <a:solidFill>
                  <a:srgbClr val="292929"/>
                </a:solidFill>
                <a:effectLst/>
                <a:latin typeface="charter"/>
              </a:rPr>
              <a:t>Ŷi</a:t>
            </a:r>
            <a:r>
              <a:rPr lang="en-US" sz="2000" b="0" i="1" dirty="0">
                <a:solidFill>
                  <a:srgbClr val="292929"/>
                </a:solidFill>
                <a:effectLst/>
                <a:latin typeface="charter"/>
              </a:rPr>
              <a:t>– Yi)² + λ∑ β²</a:t>
            </a: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0946D-2A3E-4E72-961C-A6704AFF8E33}"/>
              </a:ext>
            </a:extLst>
          </p:cNvPr>
          <p:cNvSpPr txBox="1"/>
          <p:nvPr/>
        </p:nvSpPr>
        <p:spPr>
          <a:xfrm>
            <a:off x="8315325" y="3295650"/>
            <a:ext cx="3000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Elastic Net Formula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: Ridge + Lasso</a:t>
            </a:r>
          </a:p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sz="2000" b="0" i="1" dirty="0">
                <a:solidFill>
                  <a:srgbClr val="292929"/>
                </a:solidFill>
                <a:effectLst/>
                <a:latin typeface="charter"/>
              </a:rPr>
              <a:t>L = ∑( </a:t>
            </a:r>
            <a:r>
              <a:rPr lang="en-US" sz="2000" b="0" i="1" dirty="0" err="1">
                <a:solidFill>
                  <a:srgbClr val="292929"/>
                </a:solidFill>
                <a:effectLst/>
                <a:latin typeface="charter"/>
              </a:rPr>
              <a:t>Ŷi</a:t>
            </a:r>
            <a:r>
              <a:rPr lang="en-US" sz="2000" b="0" i="1" dirty="0">
                <a:solidFill>
                  <a:srgbClr val="292929"/>
                </a:solidFill>
                <a:effectLst/>
                <a:latin typeface="charter"/>
              </a:rPr>
              <a:t>– Yi)² + </a:t>
            </a:r>
            <a:r>
              <a:rPr lang="el-GR" sz="2000" b="0" i="1" dirty="0">
                <a:solidFill>
                  <a:srgbClr val="292929"/>
                </a:solidFill>
                <a:effectLst/>
                <a:latin typeface="charter"/>
              </a:rPr>
              <a:t>λ∑ β² + λ∑ |β|</a:t>
            </a:r>
            <a:endParaRPr lang="el-GR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sz="2000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F141B1C-5397-4E60-A322-8AC3391E9DF3}"/>
              </a:ext>
            </a:extLst>
          </p:cNvPr>
          <p:cNvSpPr txBox="1">
            <a:spLocks/>
          </p:cNvSpPr>
          <p:nvPr/>
        </p:nvSpPr>
        <p:spPr>
          <a:xfrm>
            <a:off x="2524125" y="1749425"/>
            <a:ext cx="7724775" cy="65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All three methods are adding a penalty to the RSS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8F64-4B15-4008-A168-26B8D8CE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16F1-5716-4F11-9C23-084117C9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385"/>
            <a:ext cx="105156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Trying to trade increase in bias for a decrease in variance of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Square Error (MSE) formalizes this, but can’t do it for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practice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perform for predictors and incorporates dependence on     through the fitted values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3D574-BAB8-4616-9B2D-65825BF9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84" y="2342012"/>
            <a:ext cx="6392160" cy="2280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9A072-96D8-44B2-87A9-B127E0FE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0" y="1633537"/>
            <a:ext cx="381000" cy="514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C78D6-1F38-48E1-A4A0-99181C447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63" t="27380" r="14670" b="16556"/>
          <a:stretch/>
        </p:blipFill>
        <p:spPr>
          <a:xfrm>
            <a:off x="1625600" y="4963160"/>
            <a:ext cx="322285" cy="472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44C9CF-E6E4-4C1E-BC3E-7BE5F8F1D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63" t="27380" r="14670" b="16556"/>
          <a:stretch/>
        </p:blipFill>
        <p:spPr>
          <a:xfrm>
            <a:off x="10681675" y="1095057"/>
            <a:ext cx="322285" cy="472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8CDF6B-B864-45CD-9030-501F1CF1E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752" y="5615702"/>
            <a:ext cx="4143375" cy="9810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ADEAEC-1066-4362-9DD5-F8D46BBDD181}"/>
              </a:ext>
            </a:extLst>
          </p:cNvPr>
          <p:cNvSpPr/>
          <p:nvPr/>
        </p:nvSpPr>
        <p:spPr>
          <a:xfrm rot="20106867">
            <a:off x="1535312" y="2111702"/>
            <a:ext cx="8580473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75794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0E43-4DCA-4602-82F2-A5FBA14A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6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8C33-4F7F-476E-97AC-27E6233F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4"/>
            <a:ext cx="10515600" cy="5238751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Ridge will reduce the impact of features that are not important in predicting your y values. 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Results in coefficients that are small, but not zero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Has a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closed form solution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Lasso will eliminate many features and reduce overfitting in your linear model. 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Will reduce coefficients down to zero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Useful as an automated variable selection method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Use for inference, NOT prediction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 predictors are correlated, it will choose one (randomly)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Elastic Net combines feature elimination from Lasso and feature coefficient reduction from the Ridge model to improve your model’s predictions.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Combines regularization via the ridge-type penalty with variable selection via the lasso penalty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More effective to deal with groups of correlated predictors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414950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5709-E1C8-4872-A022-F5EE9664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Standardize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1DE5-D268-41D8-83E6-DC69C51A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930" marR="118110" indent="-139065">
              <a:lnSpc>
                <a:spcPct val="112900"/>
              </a:lnSpc>
              <a:spcBef>
                <a:spcPts val="100"/>
              </a:spcBef>
              <a:buFont typeface="Lucida Sans Unicode"/>
              <a:buChar char="•"/>
              <a:tabLst>
                <a:tab pos="202565" algn="l"/>
              </a:tabLst>
            </a:pPr>
            <a:r>
              <a:rPr lang="en-US" sz="2400" spc="-10" dirty="0">
                <a:latin typeface="Arial"/>
                <a:cs typeface="Arial"/>
              </a:rPr>
              <a:t>OLS</a:t>
            </a:r>
            <a:r>
              <a:rPr lang="en-US" sz="2400" spc="-5" dirty="0">
                <a:latin typeface="Arial"/>
                <a:cs typeface="Arial"/>
              </a:rPr>
              <a:t> estimates are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scale </a:t>
            </a:r>
            <a:r>
              <a:rPr lang="en-US" sz="2400" spc="-10" dirty="0">
                <a:latin typeface="Arial"/>
                <a:cs typeface="Arial"/>
              </a:rPr>
              <a:t>equivariant:</a:t>
            </a:r>
            <a:r>
              <a:rPr lang="en-US" sz="2400" spc="7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multiplying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 </a:t>
            </a:r>
            <a:r>
              <a:rPr lang="en-US" sz="2400" spc="-5" dirty="0">
                <a:latin typeface="Arial"/>
                <a:cs typeface="Arial"/>
              </a:rPr>
              <a:t> predictor </a:t>
            </a:r>
            <a:r>
              <a:rPr lang="en-US" sz="2400" spc="-20" dirty="0">
                <a:latin typeface="Arial"/>
                <a:cs typeface="Arial"/>
              </a:rPr>
              <a:t>by </a:t>
            </a:r>
            <a:r>
              <a:rPr lang="en-US" sz="2400" spc="-10" dirty="0">
                <a:latin typeface="Arial"/>
                <a:cs typeface="Arial"/>
              </a:rPr>
              <a:t>a </a:t>
            </a:r>
            <a:r>
              <a:rPr lang="en-US" sz="2400" spc="-5" dirty="0">
                <a:latin typeface="Arial"/>
                <a:cs typeface="Arial"/>
              </a:rPr>
              <a:t>constant rescales the coefficient </a:t>
            </a:r>
            <a:r>
              <a:rPr lang="en-US" sz="2400" spc="-15" dirty="0">
                <a:latin typeface="Arial"/>
                <a:cs typeface="Arial"/>
              </a:rPr>
              <a:t>but leaves </a:t>
            </a:r>
            <a:r>
              <a:rPr lang="en-US" sz="2400" spc="-29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the</a:t>
            </a:r>
            <a:r>
              <a:rPr lang="en-US" sz="2400" spc="-10" dirty="0">
                <a:latin typeface="Arial"/>
                <a:cs typeface="Arial"/>
              </a:rPr>
              <a:t> model</a:t>
            </a:r>
            <a:r>
              <a:rPr lang="en-US" sz="2400" spc="-5" dirty="0">
                <a:latin typeface="Arial"/>
                <a:cs typeface="Arial"/>
              </a:rPr>
              <a:t> (and the fitted </a:t>
            </a:r>
            <a:r>
              <a:rPr lang="en-US" sz="2400" spc="-10" dirty="0">
                <a:latin typeface="Arial"/>
                <a:cs typeface="Arial"/>
              </a:rPr>
              <a:t>values)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unchanged</a:t>
            </a:r>
            <a:endParaRPr lang="en-US" sz="2400" dirty="0">
              <a:latin typeface="Arial"/>
              <a:cs typeface="Arial"/>
            </a:endParaRPr>
          </a:p>
          <a:p>
            <a:pPr marL="201930" marR="68580" indent="-139065">
              <a:lnSpc>
                <a:spcPct val="100000"/>
              </a:lnSpc>
              <a:spcBef>
                <a:spcPts val="295"/>
              </a:spcBef>
              <a:buFont typeface="Lucida Sans Unicode"/>
              <a:buChar char="•"/>
              <a:tabLst>
                <a:tab pos="202565" algn="l"/>
              </a:tabLst>
            </a:pPr>
            <a:r>
              <a:rPr lang="en-US" sz="2400" spc="-5" dirty="0">
                <a:latin typeface="Arial"/>
                <a:cs typeface="Arial"/>
              </a:rPr>
              <a:t>In </a:t>
            </a:r>
            <a:r>
              <a:rPr lang="en-US" sz="2400" spc="-10" dirty="0">
                <a:latin typeface="Arial"/>
                <a:cs typeface="Arial"/>
              </a:rPr>
              <a:t>contrast,</a:t>
            </a:r>
            <a:r>
              <a:rPr lang="en-US" sz="2400" spc="-5" dirty="0">
                <a:latin typeface="Arial"/>
                <a:cs typeface="Arial"/>
              </a:rPr>
              <a:t> ridge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regression</a:t>
            </a:r>
            <a:r>
              <a:rPr lang="en-US" sz="2400" spc="-5" dirty="0">
                <a:latin typeface="Arial"/>
                <a:cs typeface="Arial"/>
              </a:rPr>
              <a:t> coefficient estimates can 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change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substantially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when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multiplying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given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predictor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by </a:t>
            </a:r>
            <a:r>
              <a:rPr lang="en-US" sz="2400" spc="-29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 </a:t>
            </a:r>
            <a:r>
              <a:rPr lang="en-US" sz="2400" spc="-5" dirty="0">
                <a:latin typeface="Arial"/>
                <a:cs typeface="Arial"/>
              </a:rPr>
              <a:t>constant</a:t>
            </a:r>
            <a:endParaRPr lang="en-US" sz="2400" dirty="0">
              <a:latin typeface="Arial"/>
              <a:cs typeface="Arial"/>
            </a:endParaRPr>
          </a:p>
          <a:p>
            <a:pPr marL="659130" marR="68580" lvl="1" indent="-139065">
              <a:lnSpc>
                <a:spcPct val="100000"/>
              </a:lnSpc>
              <a:spcBef>
                <a:spcPts val="295"/>
              </a:spcBef>
              <a:buFont typeface="Lucida Sans Unicode"/>
              <a:buChar char="•"/>
              <a:tabLst>
                <a:tab pos="202565" algn="l"/>
              </a:tabLst>
            </a:pPr>
            <a:r>
              <a:rPr lang="en-US" sz="2000" spc="-5" dirty="0">
                <a:latin typeface="Arial"/>
                <a:cs typeface="Arial"/>
              </a:rPr>
              <a:t>Rescaling 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predictor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changes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the impact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of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the </a:t>
            </a:r>
            <a:r>
              <a:rPr lang="en-US" sz="2000" spc="-26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coefficient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in the penalty</a:t>
            </a:r>
            <a:endParaRPr lang="en-US" sz="2000" dirty="0">
              <a:latin typeface="Arial"/>
              <a:cs typeface="Arial"/>
            </a:endParaRPr>
          </a:p>
          <a:p>
            <a:pPr marL="201930" marR="220345" indent="-139065">
              <a:lnSpc>
                <a:spcPct val="112900"/>
              </a:lnSpc>
              <a:spcBef>
                <a:spcPts val="320"/>
              </a:spcBef>
              <a:buFont typeface="Lucida Sans Unicode"/>
              <a:buChar char="•"/>
              <a:tabLst>
                <a:tab pos="202565" algn="l"/>
              </a:tabLst>
            </a:pPr>
            <a:r>
              <a:rPr lang="en-US" sz="2400" spc="-10" dirty="0">
                <a:latin typeface="Arial"/>
                <a:cs typeface="Arial"/>
              </a:rPr>
              <a:t>Therefore, </a:t>
            </a:r>
            <a:r>
              <a:rPr lang="en-US" sz="2400" spc="-5" dirty="0">
                <a:latin typeface="Arial"/>
                <a:cs typeface="Arial"/>
              </a:rPr>
              <a:t>it is best to apply ridge </a:t>
            </a:r>
            <a:r>
              <a:rPr lang="en-US" sz="2400" spc="-10" dirty="0">
                <a:latin typeface="Arial"/>
                <a:cs typeface="Arial"/>
              </a:rPr>
              <a:t>regression </a:t>
            </a:r>
            <a:r>
              <a:rPr lang="en-US" sz="2400" spc="-5" dirty="0">
                <a:latin typeface="Arial"/>
                <a:cs typeface="Arial"/>
              </a:rPr>
              <a:t>(and other </a:t>
            </a:r>
            <a:r>
              <a:rPr lang="en-US" sz="2400" spc="-29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penalized </a:t>
            </a:r>
            <a:r>
              <a:rPr lang="en-US" sz="2400" spc="-5" dirty="0">
                <a:latin typeface="Arial"/>
                <a:cs typeface="Arial"/>
              </a:rPr>
              <a:t>methods) after standardizing the </a:t>
            </a:r>
            <a:r>
              <a:rPr lang="en-US" sz="2400" spc="-10" dirty="0">
                <a:latin typeface="Arial"/>
                <a:cs typeface="Arial"/>
              </a:rPr>
              <a:t>predictors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9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5228-85B7-4528-89EC-CBE61539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Describing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64F0-4FED-49F1-BEB6-33B75809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Cross validation was used to choose the tuning parameter with the lowest prediction error</a:t>
            </a:r>
          </a:p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The selected variables that resulted in the best predictions were [blank], and these may reflect the impact of [blank] on the response.</a:t>
            </a:r>
          </a:p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We compared the lasso fit to an unconstrained MLR in terms of cross-validated prediction error, and found that the lasso model resulted in ZZ% improvement in mean squared prediction error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659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Lucida Sans Unicode</vt:lpstr>
      <vt:lpstr>Times New Roman</vt:lpstr>
      <vt:lpstr>Office Theme</vt:lpstr>
      <vt:lpstr>Ridge, Lasso, and Elastic Net Regression</vt:lpstr>
      <vt:lpstr>Multivariate Regression</vt:lpstr>
      <vt:lpstr>Why not subset/forward/backward selection?</vt:lpstr>
      <vt:lpstr>Penalized Regression</vt:lpstr>
      <vt:lpstr>Ridge                      Lasso              Elastic Net</vt:lpstr>
      <vt:lpstr>Tuning Parameters</vt:lpstr>
      <vt:lpstr>Differences</vt:lpstr>
      <vt:lpstr>Standardize Predictors</vt:lpstr>
      <vt:lpstr>Describing results…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Jankowska</dc:creator>
  <cp:lastModifiedBy>Marta Jankowska</cp:lastModifiedBy>
  <cp:revision>22</cp:revision>
  <dcterms:created xsi:type="dcterms:W3CDTF">2020-10-13T18:42:54Z</dcterms:created>
  <dcterms:modified xsi:type="dcterms:W3CDTF">2021-04-13T23:13:37Z</dcterms:modified>
</cp:coreProperties>
</file>