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5"/>
  </p:notesMasterIdLst>
  <p:sldIdLst>
    <p:sldId id="256" r:id="rId2"/>
    <p:sldId id="281" r:id="rId3"/>
    <p:sldId id="259" r:id="rId4"/>
    <p:sldId id="290" r:id="rId5"/>
    <p:sldId id="294" r:id="rId6"/>
    <p:sldId id="289" r:id="rId7"/>
    <p:sldId id="261" r:id="rId8"/>
    <p:sldId id="295" r:id="rId9"/>
    <p:sldId id="296" r:id="rId10"/>
    <p:sldId id="280" r:id="rId11"/>
    <p:sldId id="297" r:id="rId12"/>
    <p:sldId id="298" r:id="rId13"/>
    <p:sldId id="28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1"/>
    <p:restoredTop sz="79653"/>
  </p:normalViewPr>
  <p:slideViewPr>
    <p:cSldViewPr snapToGrid="0" snapToObjects="1">
      <p:cViewPr varScale="1">
        <p:scale>
          <a:sx n="97" d="100"/>
          <a:sy n="97" d="100"/>
        </p:scale>
        <p:origin x="1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hemes.gohugo.io/" TargetMode="External"/><Relationship Id="rId4" Type="http://schemas.openxmlformats.org/officeDocument/2006/relationships/hyperlink" Target="https://www.netlify.com/"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Welcome! </a:t>
            </a:r>
          </a:p>
          <a:p>
            <a:pPr lvl="0">
              <a:spcBef>
                <a:spcPts val="0"/>
              </a:spcBef>
              <a:buNone/>
            </a:pPr>
            <a:r>
              <a:rPr lang="en-US" dirty="0" smtClean="0"/>
              <a:t>Intros</a:t>
            </a:r>
          </a:p>
          <a:p>
            <a:pPr lvl="0">
              <a:spcBef>
                <a:spcPts val="0"/>
              </a:spcBef>
              <a:buNone/>
            </a:pPr>
            <a:r>
              <a:rPr lang="en-US" dirty="0" smtClean="0"/>
              <a:t>Agenda: </a:t>
            </a:r>
          </a:p>
          <a:p>
            <a:pPr lvl="0">
              <a:spcBef>
                <a:spcPts val="0"/>
              </a:spcBef>
              <a:buNone/>
            </a:pPr>
            <a:r>
              <a:rPr lang="en-US" dirty="0" smtClean="0"/>
              <a:t>1 </a:t>
            </a:r>
            <a:r>
              <a:rPr lang="mr-IN" dirty="0" smtClean="0"/>
              <a:t>–</a:t>
            </a:r>
            <a:r>
              <a:rPr lang="en-US" dirty="0" smtClean="0"/>
              <a:t> brief overview of creating a website with R (intro</a:t>
            </a:r>
            <a:r>
              <a:rPr lang="en-US" baseline="0" dirty="0" smtClean="0"/>
              <a:t> to </a:t>
            </a:r>
            <a:r>
              <a:rPr lang="en-US" baseline="0" dirty="0" err="1" smtClean="0"/>
              <a:t>Rmarkdown</a:t>
            </a:r>
            <a:r>
              <a:rPr lang="en-US" baseline="0" dirty="0" smtClean="0"/>
              <a:t>, </a:t>
            </a:r>
            <a:r>
              <a:rPr lang="en-US" baseline="0" dirty="0" err="1" smtClean="0"/>
              <a:t>blogdown</a:t>
            </a:r>
            <a:r>
              <a:rPr lang="en-US" baseline="0" dirty="0" smtClean="0"/>
              <a:t>, Hugo)</a:t>
            </a:r>
          </a:p>
          <a:p>
            <a:pPr lvl="0">
              <a:spcBef>
                <a:spcPts val="0"/>
              </a:spcBef>
              <a:buNone/>
            </a:pPr>
            <a:r>
              <a:rPr lang="en-US" baseline="0" dirty="0" smtClean="0"/>
              <a:t>2 </a:t>
            </a:r>
            <a:r>
              <a:rPr lang="mr-IN" baseline="0" dirty="0" smtClean="0"/>
              <a:t>–</a:t>
            </a:r>
            <a:r>
              <a:rPr lang="en-US" baseline="0" dirty="0" smtClean="0"/>
              <a:t> unveiling of </a:t>
            </a:r>
            <a:r>
              <a:rPr lang="en-US" baseline="0" dirty="0" err="1" smtClean="0"/>
              <a:t>Rladies</a:t>
            </a:r>
            <a:r>
              <a:rPr lang="en-US" baseline="0" dirty="0" smtClean="0"/>
              <a:t> </a:t>
            </a:r>
            <a:r>
              <a:rPr lang="en-US" baseline="0" dirty="0" err="1" smtClean="0"/>
              <a:t>Cville</a:t>
            </a:r>
            <a:r>
              <a:rPr lang="en-US" baseline="0" dirty="0" smtClean="0"/>
              <a:t> website</a:t>
            </a:r>
          </a:p>
          <a:p>
            <a:pPr lvl="0">
              <a:spcBef>
                <a:spcPts val="0"/>
              </a:spcBef>
              <a:buNone/>
            </a:pPr>
            <a:r>
              <a:rPr lang="en-US" baseline="0" dirty="0" smtClean="0"/>
              <a:t>3 </a:t>
            </a:r>
            <a:r>
              <a:rPr lang="mr-IN" baseline="0" dirty="0" smtClean="0"/>
              <a:t>–</a:t>
            </a:r>
            <a:r>
              <a:rPr lang="en-US" baseline="0" dirty="0" smtClean="0"/>
              <a:t> next steps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What</a:t>
            </a:r>
            <a:r>
              <a:rPr lang="en-US" baseline="0" dirty="0" smtClean="0"/>
              <a:t> does this website need?</a:t>
            </a:r>
          </a:p>
          <a:p>
            <a:pPr lvl="0">
              <a:spcBef>
                <a:spcPts val="0"/>
              </a:spcBef>
              <a:buNone/>
            </a:pPr>
            <a:endParaRPr lang="en-US" baseline="0" dirty="0" smtClean="0"/>
          </a:p>
          <a:p>
            <a:pPr marL="171450" lvl="0" indent="-171450">
              <a:spcBef>
                <a:spcPts val="0"/>
              </a:spcBef>
              <a:buFontTx/>
              <a:buChar char="-"/>
            </a:pPr>
            <a:r>
              <a:rPr lang="en-US" baseline="0" dirty="0" err="1" smtClean="0"/>
              <a:t>Rladies</a:t>
            </a:r>
            <a:r>
              <a:rPr lang="en-US" baseline="0" dirty="0" smtClean="0"/>
              <a:t> logo</a:t>
            </a:r>
          </a:p>
          <a:p>
            <a:pPr marL="171450" lvl="0" indent="-171450">
              <a:spcBef>
                <a:spcPts val="0"/>
              </a:spcBef>
              <a:buFontTx/>
              <a:buChar char="-"/>
            </a:pPr>
            <a:r>
              <a:rPr lang="en-US" baseline="0" dirty="0" smtClean="0"/>
              <a:t>About as landing page </a:t>
            </a:r>
            <a:r>
              <a:rPr lang="mr-IN" baseline="0" dirty="0" smtClean="0"/>
              <a:t>–</a:t>
            </a:r>
            <a:r>
              <a:rPr lang="en-US" baseline="0" dirty="0" smtClean="0"/>
              <a:t> posts to link to meetup events</a:t>
            </a:r>
          </a:p>
          <a:p>
            <a:pPr marL="171450" lvl="0" indent="-171450">
              <a:spcBef>
                <a:spcPts val="0"/>
              </a:spcBef>
              <a:buFontTx/>
              <a:buChar char="-"/>
            </a:pPr>
            <a:r>
              <a:rPr lang="en-US" baseline="0" dirty="0" smtClean="0"/>
              <a:t>Bio section?</a:t>
            </a:r>
          </a:p>
          <a:p>
            <a:pPr marL="171450" lvl="0" indent="-171450">
              <a:spcBef>
                <a:spcPts val="0"/>
              </a:spcBef>
              <a:buFontTx/>
              <a:buChar char="-"/>
            </a:pPr>
            <a:r>
              <a:rPr lang="en-US" baseline="0" dirty="0" smtClean="0"/>
              <a:t>Media section</a:t>
            </a:r>
          </a:p>
          <a:p>
            <a:pPr marL="171450" lvl="0" indent="-171450">
              <a:spcBef>
                <a:spcPts val="0"/>
              </a:spcBef>
              <a:buFontTx/>
              <a:buChar char="-"/>
            </a:pPr>
            <a:r>
              <a:rPr lang="en-US" baseline="0" dirty="0" smtClean="0"/>
              <a:t>Icons with font awesome</a:t>
            </a:r>
          </a:p>
          <a:p>
            <a:pPr marL="171450" lvl="0" indent="-171450">
              <a:spcBef>
                <a:spcPts val="0"/>
              </a:spcBef>
              <a:buFontTx/>
              <a:buChar char="-"/>
            </a:pPr>
            <a:endParaRPr dirty="0"/>
          </a:p>
        </p:txBody>
      </p:sp>
    </p:spTree>
    <p:extLst>
      <p:ext uri="{BB962C8B-B14F-4D97-AF65-F5344CB8AC3E}">
        <p14:creationId xmlns:p14="http://schemas.microsoft.com/office/powerpoint/2010/main" val="208446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b="0" i="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147111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b="0" i="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5919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Tree>
    <p:extLst>
      <p:ext uri="{BB962C8B-B14F-4D97-AF65-F5344CB8AC3E}">
        <p14:creationId xmlns:p14="http://schemas.microsoft.com/office/powerpoint/2010/main" val="138998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Tree>
    <p:extLst>
      <p:ext uri="{BB962C8B-B14F-4D97-AF65-F5344CB8AC3E}">
        <p14:creationId xmlns:p14="http://schemas.microsoft.com/office/powerpoint/2010/main" val="42061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Actually, before I begin, let me ask:</a:t>
            </a:r>
            <a:r>
              <a:rPr lang="en-US" baseline="0" dirty="0" smtClean="0"/>
              <a:t> how many of you have created a website? What did you use? What was that experience like?</a:t>
            </a:r>
            <a:endParaRPr lang="en-US" dirty="0" smtClean="0"/>
          </a:p>
          <a:p>
            <a:pPr lvl="0">
              <a:spcBef>
                <a:spcPts val="0"/>
              </a:spcBef>
              <a:buNone/>
            </a:pPr>
            <a:endParaRPr lang="en-US" dirty="0" smtClean="0"/>
          </a:p>
          <a:p>
            <a:pPr lvl="0">
              <a:spcBef>
                <a:spcPts val="0"/>
              </a:spcBef>
              <a:buNone/>
            </a:pPr>
            <a:endParaRPr lang="en-US" dirty="0" smtClean="0"/>
          </a:p>
          <a:p>
            <a:pPr lvl="0">
              <a:spcBef>
                <a:spcPts val="0"/>
              </a:spcBef>
              <a:buNone/>
            </a:pPr>
            <a:r>
              <a:rPr lang="en-US" dirty="0" smtClean="0"/>
              <a:t>HTML, CSS,</a:t>
            </a:r>
            <a:r>
              <a:rPr lang="en-US" baseline="0" dirty="0" smtClean="0"/>
              <a:t> </a:t>
            </a:r>
            <a:r>
              <a:rPr lang="en-US" baseline="0" dirty="0" err="1" smtClean="0"/>
              <a:t>Rmarkdown</a:t>
            </a:r>
            <a:r>
              <a:rPr lang="en-US" baseline="0" dirty="0" smtClean="0"/>
              <a:t>, </a:t>
            </a:r>
            <a:r>
              <a:rPr lang="en-US" baseline="0" dirty="0" err="1" smtClean="0"/>
              <a:t>Blogdown</a:t>
            </a:r>
            <a:r>
              <a:rPr lang="en-US" baseline="0" dirty="0" smtClean="0"/>
              <a:t>, </a:t>
            </a:r>
            <a:r>
              <a:rPr lang="en-US" baseline="0" dirty="0" err="1" smtClean="0"/>
              <a:t>Wordpress</a:t>
            </a:r>
            <a:r>
              <a:rPr lang="en-US" baseline="0" dirty="0" smtClean="0"/>
              <a:t>, </a:t>
            </a:r>
            <a:r>
              <a:rPr lang="en-US" baseline="0" dirty="0" err="1" smtClean="0"/>
              <a:t>Pandocs</a:t>
            </a:r>
            <a:r>
              <a:rPr lang="en-US" baseline="0" dirty="0" smtClean="0"/>
              <a:t>, Hugo, GitHub, </a:t>
            </a:r>
            <a:r>
              <a:rPr lang="en-US" baseline="0" dirty="0" err="1" smtClean="0"/>
              <a:t>Netlify</a:t>
            </a:r>
            <a:r>
              <a:rPr lang="en-US" baseline="0" dirty="0" smtClean="0"/>
              <a:t> - it can all seem a little overwhelming</a:t>
            </a:r>
          </a:p>
          <a:p>
            <a:pPr lvl="0">
              <a:spcBef>
                <a:spcPts val="0"/>
              </a:spcBef>
              <a:buNone/>
            </a:pPr>
            <a:endParaRPr lang="en-US" baseline="0" dirty="0" smtClean="0"/>
          </a:p>
          <a:p>
            <a:pPr lvl="0">
              <a:spcBef>
                <a:spcPts val="0"/>
              </a:spcBef>
              <a:buNone/>
            </a:pPr>
            <a:r>
              <a:rPr lang="en-US" baseline="0" dirty="0" smtClean="0"/>
              <a:t>Let’s start by defining some of our tools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TLDR;</a:t>
            </a:r>
            <a:r>
              <a:rPr lang="en-US" baseline="0" dirty="0" smtClean="0"/>
              <a:t> </a:t>
            </a:r>
            <a:r>
              <a:rPr lang="en-US" dirty="0" err="1" smtClean="0"/>
              <a:t>Rmarkdown</a:t>
            </a:r>
            <a:r>
              <a:rPr lang="en-US" baseline="0" dirty="0" smtClean="0"/>
              <a:t> is a file format for making reproducible code and it does some work under the hood to make that code reproducible by rendering it in html, pdf, etc. </a:t>
            </a:r>
            <a:endParaRPr dirty="0"/>
          </a:p>
        </p:txBody>
      </p:sp>
    </p:spTree>
    <p:extLst>
      <p:ext uri="{BB962C8B-B14F-4D97-AF65-F5344CB8AC3E}">
        <p14:creationId xmlns:p14="http://schemas.microsoft.com/office/powerpoint/2010/main" val="116614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For images, </a:t>
            </a:r>
            <a:r>
              <a:rPr lang="en-US" sz="1100" b="0" i="0" kern="1200" dirty="0" smtClean="0">
                <a:solidFill>
                  <a:schemeClr val="tx1"/>
                </a:solidFill>
                <a:effectLst/>
                <a:latin typeface="+mn-lt"/>
                <a:ea typeface="+mn-ea"/>
                <a:cs typeface="+mn-cs"/>
              </a:rPr>
              <a:t>Images on the web or local files in the same directory</a:t>
            </a:r>
          </a:p>
          <a:p>
            <a:r>
              <a:rPr lang="en-US" dirty="0" smtClean="0"/>
              <a:t/>
            </a:r>
            <a:br>
              <a:rPr lang="en-US" dirty="0" smtClean="0"/>
            </a:br>
            <a:endParaRPr dirty="0"/>
          </a:p>
        </p:txBody>
      </p:sp>
    </p:spTree>
    <p:extLst>
      <p:ext uri="{BB962C8B-B14F-4D97-AF65-F5344CB8AC3E}">
        <p14:creationId xmlns:p14="http://schemas.microsoft.com/office/powerpoint/2010/main" val="177052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i="0" kern="1200" dirty="0" smtClean="0">
                <a:solidFill>
                  <a:schemeClr val="tx1"/>
                </a:solidFill>
                <a:effectLst/>
                <a:latin typeface="+mn-lt"/>
                <a:ea typeface="+mn-ea"/>
                <a:cs typeface="+mn-cs"/>
              </a:rPr>
              <a:t>Static - Since websites are viewed far more often than they are edited, Hugo is designed to provide an optimal viewing experience for your website’s end users and an ideal writing experience for website authors.</a:t>
            </a:r>
          </a:p>
          <a:p>
            <a:pPr lvl="0">
              <a:spcBef>
                <a:spcPts val="0"/>
              </a:spcBef>
              <a:buNone/>
            </a:pPr>
            <a:endParaRPr lang="en-US" sz="1100" b="0" i="0" kern="1200" dirty="0" smtClean="0">
              <a:solidFill>
                <a:schemeClr val="tx1"/>
              </a:solidFill>
              <a:effectLst/>
              <a:latin typeface="+mn-lt"/>
              <a:ea typeface="+mn-ea"/>
              <a:cs typeface="+mn-cs"/>
            </a:endParaRPr>
          </a:p>
          <a:p>
            <a:pPr lvl="0">
              <a:spcBef>
                <a:spcPts val="0"/>
              </a:spcBef>
              <a:buNone/>
            </a:pPr>
            <a:r>
              <a:rPr lang="en-US" dirty="0" smtClean="0"/>
              <a:t>Can run without the need for a database or dependencies on expensive runtimes (i.e. less code!) </a:t>
            </a:r>
          </a:p>
          <a:p>
            <a:pPr lvl="0">
              <a:spcBef>
                <a:spcPts val="0"/>
              </a:spcBef>
              <a:buNone/>
            </a:pPr>
            <a:endParaRPr lang="en-US" dirty="0" smtClean="0"/>
          </a:p>
          <a:p>
            <a:pPr lvl="0">
              <a:spcBef>
                <a:spcPts val="0"/>
              </a:spcBef>
              <a:buNone/>
            </a:pPr>
            <a:r>
              <a:rPr lang="en-US" dirty="0" smtClean="0"/>
              <a:t>Hugo takes a source directory of files and templates and uses them as input to create a complete website</a:t>
            </a:r>
          </a:p>
          <a:p>
            <a:pPr lvl="0">
              <a:spcBef>
                <a:spcPts val="0"/>
              </a:spcBef>
              <a:buNone/>
            </a:pPr>
            <a:endParaRPr lang="en-US" dirty="0" smtClean="0"/>
          </a:p>
          <a:p>
            <a:pPr lvl="0">
              <a:spcBef>
                <a:spcPts val="0"/>
              </a:spcBef>
              <a:buNone/>
            </a:pPr>
            <a:r>
              <a:rPr lang="en-US" dirty="0" smtClean="0"/>
              <a:t>Written in Go</a:t>
            </a:r>
          </a:p>
          <a:p>
            <a:pPr lvl="0">
              <a:spcBef>
                <a:spcPts val="0"/>
              </a:spcBef>
              <a:buNone/>
            </a:pPr>
            <a:endParaRPr lang="en-US" sz="1100" b="0" i="0" kern="1200" dirty="0" smtClean="0">
              <a:solidFill>
                <a:schemeClr val="tx1"/>
              </a:solidFill>
              <a:effectLst/>
              <a:latin typeface="+mn-lt"/>
              <a:ea typeface="+mn-ea"/>
              <a:cs typeface="+mn-cs"/>
            </a:endParaRPr>
          </a:p>
          <a:p>
            <a:pPr lvl="0">
              <a:spcBef>
                <a:spcPts val="0"/>
              </a:spcBef>
              <a:buNone/>
            </a:pPr>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a:t>
            </a:r>
          </a:p>
          <a:p>
            <a:r>
              <a:rPr lang="en-US" dirty="0" smtClean="0"/>
              <a:t/>
            </a:r>
            <a:br>
              <a:rPr lang="en-US" dirty="0" smtClean="0"/>
            </a:br>
            <a:endParaRPr lang="en-US" sz="1100" b="0" i="0" kern="1200" dirty="0" smtClean="0">
              <a:solidFill>
                <a:schemeClr val="tx1"/>
              </a:solidFill>
              <a:effectLst/>
              <a:latin typeface="+mn-lt"/>
              <a:ea typeface="+mn-ea"/>
              <a:cs typeface="+mn-cs"/>
            </a:endParaRPr>
          </a:p>
          <a:p>
            <a:pPr lvl="0">
              <a:spcBef>
                <a:spcPts val="0"/>
              </a:spcBef>
              <a:buNone/>
            </a:pPr>
            <a:endParaRPr lang="en-US" sz="1100" b="0" i="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113722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0" i="0" kern="1200" dirty="0" smtClean="0">
                <a:solidFill>
                  <a:schemeClr val="tx1"/>
                </a:solidFill>
                <a:effectLst/>
                <a:latin typeface="+mn-lt"/>
                <a:ea typeface="+mn-ea"/>
                <a:cs typeface="+mn-cs"/>
              </a:rPr>
              <a:t>Start your</a:t>
            </a:r>
            <a:r>
              <a:rPr lang="en-US" sz="1100" b="0" i="0" kern="1200" baseline="0" dirty="0" smtClean="0">
                <a:solidFill>
                  <a:schemeClr val="tx1"/>
                </a:solidFill>
                <a:effectLst/>
                <a:latin typeface="+mn-lt"/>
                <a:ea typeface="+mn-ea"/>
                <a:cs typeface="+mn-cs"/>
              </a:rPr>
              <a:t> website:</a:t>
            </a:r>
          </a:p>
          <a:p>
            <a:r>
              <a:rPr lang="en-US" sz="1100" b="0" i="0" kern="1200" baseline="0" dirty="0" smtClean="0">
                <a:solidFill>
                  <a:schemeClr val="tx1"/>
                </a:solidFill>
                <a:effectLst/>
                <a:latin typeface="+mn-lt"/>
                <a:ea typeface="+mn-ea"/>
                <a:cs typeface="+mn-cs"/>
              </a:rPr>
              <a:t>1 - </a:t>
            </a:r>
            <a:r>
              <a:rPr lang="en-US" sz="1100" b="0" i="0" kern="1200" dirty="0" smtClean="0">
                <a:solidFill>
                  <a:schemeClr val="tx1"/>
                </a:solidFill>
                <a:effectLst/>
                <a:latin typeface="+mn-lt"/>
                <a:ea typeface="+mn-ea"/>
                <a:cs typeface="+mn-cs"/>
              </a:rPr>
              <a:t>Carefully pick a theme at </a:t>
            </a:r>
            <a:r>
              <a:rPr lang="en-US" sz="1100" b="0" i="0" u="none" strike="noStrike" kern="1200" dirty="0" smtClean="0">
                <a:solidFill>
                  <a:schemeClr val="tx1"/>
                </a:solidFill>
                <a:effectLst/>
                <a:latin typeface="+mn-lt"/>
                <a:ea typeface="+mn-ea"/>
                <a:cs typeface="+mn-cs"/>
                <a:hlinkClick r:id="rId3"/>
              </a:rPr>
              <a:t>http://themes.gohugo.io</a:t>
            </a:r>
            <a:r>
              <a:rPr lang="en-US" sz="1100" b="0" i="0" kern="1200" dirty="0" smtClean="0">
                <a:solidFill>
                  <a:schemeClr val="tx1"/>
                </a:solidFill>
                <a:effectLst/>
                <a:latin typeface="+mn-lt"/>
                <a:ea typeface="+mn-ea"/>
                <a:cs typeface="+mn-cs"/>
              </a:rPr>
              <a:t>, and find the link to its GitHub repository, which is of the form https://</a:t>
            </a:r>
            <a:r>
              <a:rPr lang="en-US" sz="1100" b="0" i="0" kern="1200" dirty="0" err="1" smtClean="0">
                <a:solidFill>
                  <a:schemeClr val="tx1"/>
                </a:solidFill>
                <a:effectLst/>
                <a:latin typeface="+mn-lt"/>
                <a:ea typeface="+mn-ea"/>
                <a:cs typeface="+mn-cs"/>
              </a:rPr>
              <a:t>github.com</a:t>
            </a:r>
            <a:r>
              <a:rPr lang="en-US" sz="1100" b="0" i="0" kern="1200" dirty="0" smtClean="0">
                <a:solidFill>
                  <a:schemeClr val="tx1"/>
                </a:solidFill>
                <a:effectLst/>
                <a:latin typeface="+mn-lt"/>
                <a:ea typeface="+mn-ea"/>
                <a:cs typeface="+mn-cs"/>
              </a:rPr>
              <a:t>/user/repo.</a:t>
            </a:r>
          </a:p>
          <a:p>
            <a:r>
              <a:rPr lang="en-US" sz="1100" b="0" i="0" kern="1200" dirty="0" smtClean="0">
                <a:solidFill>
                  <a:schemeClr val="tx1"/>
                </a:solidFill>
                <a:effectLst/>
                <a:latin typeface="+mn-lt"/>
                <a:ea typeface="+mn-ea"/>
                <a:cs typeface="+mn-cs"/>
              </a:rPr>
              <a:t>2 - Create a new project in </a:t>
            </a:r>
            <a:r>
              <a:rPr lang="en-US" sz="1100" b="0" i="0" kern="1200" dirty="0" err="1" smtClean="0">
                <a:solidFill>
                  <a:schemeClr val="tx1"/>
                </a:solidFill>
                <a:effectLst/>
                <a:latin typeface="+mn-lt"/>
                <a:ea typeface="+mn-ea"/>
                <a:cs typeface="+mn-cs"/>
              </a:rPr>
              <a:t>RStudio</a:t>
            </a:r>
            <a:r>
              <a:rPr lang="en-US" sz="1100" b="0" i="0" kern="1200" dirty="0" smtClean="0">
                <a:solidFill>
                  <a:schemeClr val="tx1"/>
                </a:solidFill>
                <a:effectLst/>
                <a:latin typeface="+mn-lt"/>
                <a:ea typeface="+mn-ea"/>
                <a:cs typeface="+mn-cs"/>
              </a:rPr>
              <a:t>, and type the code </a:t>
            </a:r>
            <a:r>
              <a:rPr lang="en-US" sz="1100" b="0" i="0" kern="1200" dirty="0" err="1" smtClean="0">
                <a:solidFill>
                  <a:schemeClr val="tx1"/>
                </a:solidFill>
                <a:effectLst/>
                <a:latin typeface="+mn-lt"/>
                <a:ea typeface="+mn-ea"/>
                <a:cs typeface="+mn-cs"/>
              </a:rPr>
              <a:t>blogdown</a:t>
            </a:r>
            <a:r>
              <a:rPr lang="en-US" sz="1100" b="0" i="0" kern="1200" dirty="0" smtClean="0">
                <a:solidFill>
                  <a:schemeClr val="tx1"/>
                </a:solidFill>
                <a:effectLst/>
                <a:latin typeface="+mn-lt"/>
                <a:ea typeface="+mn-ea"/>
                <a:cs typeface="+mn-cs"/>
              </a:rPr>
              <a:t>::</a:t>
            </a:r>
            <a:r>
              <a:rPr lang="en-US" sz="1100" b="0" i="0" kern="1200" dirty="0" err="1" smtClean="0">
                <a:solidFill>
                  <a:schemeClr val="tx1"/>
                </a:solidFill>
                <a:effectLst/>
                <a:latin typeface="+mn-lt"/>
                <a:ea typeface="+mn-ea"/>
                <a:cs typeface="+mn-cs"/>
              </a:rPr>
              <a:t>new_site</a:t>
            </a:r>
            <a:r>
              <a:rPr lang="en-US" sz="1100" b="0" i="0" kern="1200" dirty="0" smtClean="0">
                <a:solidFill>
                  <a:schemeClr val="tx1"/>
                </a:solidFill>
                <a:effectLst/>
                <a:latin typeface="+mn-lt"/>
                <a:ea typeface="+mn-ea"/>
                <a:cs typeface="+mn-cs"/>
              </a:rPr>
              <a:t>(theme = 'user/repo')in the R console, where user/repo is from the link in Step 1.</a:t>
            </a:r>
          </a:p>
          <a:p>
            <a:r>
              <a:rPr lang="en-US" sz="1100" b="0" i="0" kern="1200" dirty="0" smtClean="0">
                <a:solidFill>
                  <a:schemeClr val="tx1"/>
                </a:solidFill>
                <a:effectLst/>
                <a:latin typeface="+mn-lt"/>
                <a:ea typeface="+mn-ea"/>
                <a:cs typeface="+mn-cs"/>
              </a:rPr>
              <a:t>3 - Play with the new site for a while and if you do not like it, you can repeat the above steps, otherwise edit the options in </a:t>
            </a:r>
            <a:r>
              <a:rPr lang="en-US" sz="1100" b="0" i="0" kern="1200" dirty="0" err="1" smtClean="0">
                <a:solidFill>
                  <a:schemeClr val="tx1"/>
                </a:solidFill>
                <a:effectLst/>
                <a:latin typeface="+mn-lt"/>
                <a:ea typeface="+mn-ea"/>
                <a:cs typeface="+mn-cs"/>
              </a:rPr>
              <a:t>config.toml</a:t>
            </a:r>
            <a:r>
              <a:rPr lang="en-US" sz="1100" b="0" i="0" kern="1200" dirty="0" smtClean="0">
                <a:solidFill>
                  <a:schemeClr val="tx1"/>
                </a:solidFill>
                <a:effectLst/>
                <a:latin typeface="+mn-lt"/>
                <a:ea typeface="+mn-ea"/>
                <a:cs typeface="+mn-cs"/>
              </a:rPr>
              <a:t>. If you do not understand certain options, go to the documentation of the theme, which is often the README page of the GitHub repository. Not all options have to be changed.</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Note TOML: is made up of key=value</a:t>
            </a:r>
            <a:r>
              <a:rPr lang="en-US" sz="1100" b="0" i="0" kern="1200" baseline="0" dirty="0" smtClean="0">
                <a:solidFill>
                  <a:schemeClr val="tx1"/>
                </a:solidFill>
                <a:effectLst/>
                <a:latin typeface="+mn-lt"/>
                <a:ea typeface="+mn-ea"/>
                <a:cs typeface="+mn-cs"/>
              </a:rPr>
              <a:t> pairs it’s good for editing global things like links, etc. </a:t>
            </a:r>
            <a:endParaRPr lang="en-US" sz="1100" b="0"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Edit</a:t>
            </a:r>
            <a:r>
              <a:rPr lang="en-US" sz="1100" b="0" i="0" kern="1200" baseline="0" dirty="0" smtClean="0">
                <a:solidFill>
                  <a:schemeClr val="tx1"/>
                </a:solidFill>
                <a:effectLst/>
                <a:latin typeface="+mn-lt"/>
                <a:ea typeface="+mn-ea"/>
                <a:cs typeface="+mn-cs"/>
              </a:rPr>
              <a:t> your website:</a:t>
            </a:r>
          </a:p>
          <a:p>
            <a:r>
              <a:rPr lang="en-US" sz="1100" b="0" i="0" kern="1200" dirty="0" smtClean="0">
                <a:solidFill>
                  <a:schemeClr val="tx1"/>
                </a:solidFill>
                <a:effectLst/>
                <a:latin typeface="+mn-lt"/>
                <a:ea typeface="+mn-ea"/>
                <a:cs typeface="+mn-cs"/>
              </a:rPr>
              <a:t>1 - Click the </a:t>
            </a:r>
            <a:r>
              <a:rPr lang="en-US" sz="1100" b="0" i="0" kern="1200" dirty="0" err="1" smtClean="0">
                <a:solidFill>
                  <a:schemeClr val="tx1"/>
                </a:solidFill>
                <a:effectLst/>
                <a:latin typeface="+mn-lt"/>
                <a:ea typeface="+mn-ea"/>
                <a:cs typeface="+mn-cs"/>
              </a:rPr>
              <a:t>RStudio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addin</a:t>
            </a:r>
            <a:r>
              <a:rPr lang="en-US" sz="1100" b="0" i="0" kern="1200" dirty="0" smtClean="0">
                <a:solidFill>
                  <a:schemeClr val="tx1"/>
                </a:solidFill>
                <a:effectLst/>
                <a:latin typeface="+mn-lt"/>
                <a:ea typeface="+mn-ea"/>
                <a:cs typeface="+mn-cs"/>
              </a:rPr>
              <a:t> “Serve Site” to preview the site in </a:t>
            </a:r>
            <a:r>
              <a:rPr lang="en-US" sz="1100" b="0" i="0" kern="1200" dirty="0" err="1" smtClean="0">
                <a:solidFill>
                  <a:schemeClr val="tx1"/>
                </a:solidFill>
                <a:effectLst/>
                <a:latin typeface="+mn-lt"/>
                <a:ea typeface="+mn-ea"/>
                <a:cs typeface="+mn-cs"/>
              </a:rPr>
              <a:t>RStudio</a:t>
            </a:r>
            <a:r>
              <a:rPr lang="en-US" sz="1100" b="0" i="0" kern="1200" dirty="0" smtClean="0">
                <a:solidFill>
                  <a:schemeClr val="tx1"/>
                </a:solidFill>
                <a:effectLst/>
                <a:latin typeface="+mn-lt"/>
                <a:ea typeface="+mn-ea"/>
                <a:cs typeface="+mn-cs"/>
              </a:rPr>
              <a:t> Viewer. This only needs to be done once every time you open the </a:t>
            </a:r>
            <a:r>
              <a:rPr lang="en-US" sz="1100" b="0" i="0" kern="1200" dirty="0" err="1" smtClean="0">
                <a:solidFill>
                  <a:schemeClr val="tx1"/>
                </a:solidFill>
                <a:effectLst/>
                <a:latin typeface="+mn-lt"/>
                <a:ea typeface="+mn-ea"/>
                <a:cs typeface="+mn-cs"/>
              </a:rPr>
              <a:t>RStudio</a:t>
            </a:r>
            <a:r>
              <a:rPr lang="en-US" sz="1100" b="0" i="0" kern="1200" dirty="0" smtClean="0">
                <a:solidFill>
                  <a:schemeClr val="tx1"/>
                </a:solidFill>
                <a:effectLst/>
                <a:latin typeface="+mn-lt"/>
                <a:ea typeface="+mn-ea"/>
                <a:cs typeface="+mn-cs"/>
              </a:rPr>
              <a:t> project or restart your R session. Do not click the Knit button on the </a:t>
            </a:r>
            <a:r>
              <a:rPr lang="en-US" sz="1100" b="0" i="0" kern="1200" dirty="0" err="1" smtClean="0">
                <a:solidFill>
                  <a:schemeClr val="tx1"/>
                </a:solidFill>
                <a:effectLst/>
                <a:latin typeface="+mn-lt"/>
                <a:ea typeface="+mn-ea"/>
                <a:cs typeface="+mn-cs"/>
              </a:rPr>
              <a:t>RStudio</a:t>
            </a:r>
            <a:r>
              <a:rPr lang="en-US" sz="1100" b="0" i="0" kern="1200" dirty="0" smtClean="0">
                <a:solidFill>
                  <a:schemeClr val="tx1"/>
                </a:solidFill>
                <a:effectLst/>
                <a:latin typeface="+mn-lt"/>
                <a:ea typeface="+mn-ea"/>
                <a:cs typeface="+mn-cs"/>
              </a:rPr>
              <a:t> toolbar.</a:t>
            </a:r>
          </a:p>
          <a:p>
            <a:r>
              <a:rPr lang="en-US" sz="1100" b="0" i="0" kern="1200" dirty="0" smtClean="0">
                <a:solidFill>
                  <a:schemeClr val="tx1"/>
                </a:solidFill>
                <a:effectLst/>
                <a:latin typeface="+mn-lt"/>
                <a:ea typeface="+mn-ea"/>
                <a:cs typeface="+mn-cs"/>
              </a:rPr>
              <a:t>2 - Use the “New Post” </a:t>
            </a:r>
            <a:r>
              <a:rPr lang="en-US" sz="1100" b="0" i="0" kern="1200" dirty="0" err="1" smtClean="0">
                <a:solidFill>
                  <a:schemeClr val="tx1"/>
                </a:solidFill>
                <a:effectLst/>
                <a:latin typeface="+mn-lt"/>
                <a:ea typeface="+mn-ea"/>
                <a:cs typeface="+mn-cs"/>
              </a:rPr>
              <a:t>addin</a:t>
            </a:r>
            <a:r>
              <a:rPr lang="en-US" sz="1100" b="0" i="0" kern="1200" dirty="0" smtClean="0">
                <a:solidFill>
                  <a:schemeClr val="tx1"/>
                </a:solidFill>
                <a:effectLst/>
                <a:latin typeface="+mn-lt"/>
                <a:ea typeface="+mn-ea"/>
                <a:cs typeface="+mn-cs"/>
              </a:rPr>
              <a:t> to create a new post or page, then start writing the content.</a:t>
            </a:r>
          </a:p>
          <a:p>
            <a:r>
              <a:rPr lang="en-US" sz="1100" b="0" i="0" kern="1200" dirty="0" smtClean="0">
                <a:solidFill>
                  <a:schemeClr val="tx1"/>
                </a:solidFill>
                <a:effectLst/>
                <a:latin typeface="+mn-lt"/>
                <a:ea typeface="+mn-ea"/>
                <a:cs typeface="+mn-cs"/>
              </a:rPr>
              <a:t>3 - Use the “Update Metadata” </a:t>
            </a:r>
            <a:r>
              <a:rPr lang="en-US" sz="1100" b="0" i="0" kern="1200" dirty="0" err="1" smtClean="0">
                <a:solidFill>
                  <a:schemeClr val="tx1"/>
                </a:solidFill>
                <a:effectLst/>
                <a:latin typeface="+mn-lt"/>
                <a:ea typeface="+mn-ea"/>
                <a:cs typeface="+mn-cs"/>
              </a:rPr>
              <a:t>addin</a:t>
            </a:r>
            <a:r>
              <a:rPr lang="en-US" sz="1100" b="0" i="0" kern="1200" dirty="0" smtClean="0">
                <a:solidFill>
                  <a:schemeClr val="tx1"/>
                </a:solidFill>
                <a:effectLst/>
                <a:latin typeface="+mn-lt"/>
                <a:ea typeface="+mn-ea"/>
                <a:cs typeface="+mn-cs"/>
              </a:rPr>
              <a:t> to modify the YAML metadata if necessary.</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Note: YAML is for author, date, categories, tags, etc. </a:t>
            </a:r>
            <a:r>
              <a:rPr lang="mr-IN" sz="1100" b="0" i="0" kern="1200" dirty="0" smtClean="0">
                <a:solidFill>
                  <a:schemeClr val="tx1"/>
                </a:solidFill>
                <a:effectLst/>
                <a:latin typeface="+mn-lt"/>
                <a:ea typeface="+mn-ea"/>
                <a:cs typeface="+mn-cs"/>
              </a:rPr>
              <a:t>–</a:t>
            </a:r>
            <a:r>
              <a:rPr lang="en-US" sz="1100" b="0" i="0" kern="1200" dirty="0" smtClean="0">
                <a:solidFill>
                  <a:schemeClr val="tx1"/>
                </a:solidFill>
                <a:effectLst/>
                <a:latin typeface="+mn-lt"/>
                <a:ea typeface="+mn-ea"/>
                <a:cs typeface="+mn-cs"/>
              </a:rPr>
              <a:t> used in content section</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Publish:</a:t>
            </a:r>
          </a:p>
          <a:p>
            <a:r>
              <a:rPr lang="en-US" sz="1100" b="0" i="0" kern="1200" dirty="0" smtClean="0">
                <a:solidFill>
                  <a:schemeClr val="tx1"/>
                </a:solidFill>
                <a:effectLst/>
                <a:latin typeface="+mn-lt"/>
                <a:ea typeface="+mn-ea"/>
                <a:cs typeface="+mn-cs"/>
              </a:rPr>
              <a:t>1 - Restart the R session, and run </a:t>
            </a:r>
            <a:r>
              <a:rPr lang="en-US" sz="1100" b="0" i="0" kern="1200" dirty="0" err="1" smtClean="0">
                <a:solidFill>
                  <a:schemeClr val="tx1"/>
                </a:solidFill>
                <a:effectLst/>
                <a:latin typeface="+mn-lt"/>
                <a:ea typeface="+mn-ea"/>
                <a:cs typeface="+mn-cs"/>
              </a:rPr>
              <a:t>blogdown</a:t>
            </a:r>
            <a:r>
              <a:rPr lang="en-US" sz="1100" b="0" i="0" kern="1200" dirty="0" smtClean="0">
                <a:solidFill>
                  <a:schemeClr val="tx1"/>
                </a:solidFill>
                <a:effectLst/>
                <a:latin typeface="+mn-lt"/>
                <a:ea typeface="+mn-ea"/>
                <a:cs typeface="+mn-cs"/>
              </a:rPr>
              <a:t>::</a:t>
            </a:r>
            <a:r>
              <a:rPr lang="en-US" sz="1100" b="0" i="0" kern="1200" dirty="0" err="1" smtClean="0">
                <a:solidFill>
                  <a:schemeClr val="tx1"/>
                </a:solidFill>
                <a:effectLst/>
                <a:latin typeface="+mn-lt"/>
                <a:ea typeface="+mn-ea"/>
                <a:cs typeface="+mn-cs"/>
              </a:rPr>
              <a:t>hugo_build</a:t>
            </a:r>
            <a:r>
              <a:rPr lang="en-US" sz="1100" b="0" i="0" kern="1200" dirty="0" smtClean="0">
                <a:solidFill>
                  <a:schemeClr val="tx1"/>
                </a:solidFill>
                <a:effectLst/>
                <a:latin typeface="+mn-lt"/>
                <a:ea typeface="+mn-ea"/>
                <a:cs typeface="+mn-cs"/>
              </a:rPr>
              <a:t>(). You should get a public/ directory under the root directory of your project.</a:t>
            </a:r>
          </a:p>
          <a:p>
            <a:r>
              <a:rPr lang="en-US" sz="1100" b="0" i="0" kern="1200" dirty="0" smtClean="0">
                <a:solidFill>
                  <a:schemeClr val="tx1"/>
                </a:solidFill>
                <a:effectLst/>
                <a:latin typeface="+mn-lt"/>
                <a:ea typeface="+mn-ea"/>
                <a:cs typeface="+mn-cs"/>
              </a:rPr>
              <a:t>Log into </a:t>
            </a:r>
            <a:r>
              <a:rPr lang="en-US" sz="1100" b="0" i="0" u="none" strike="noStrike" kern="1200" dirty="0" smtClean="0">
                <a:solidFill>
                  <a:schemeClr val="tx1"/>
                </a:solidFill>
                <a:effectLst/>
                <a:latin typeface="+mn-lt"/>
                <a:ea typeface="+mn-ea"/>
                <a:cs typeface="+mn-cs"/>
                <a:hlinkClick r:id="rId4"/>
              </a:rPr>
              <a:t>https://www.netlify.com</a:t>
            </a:r>
            <a:r>
              <a:rPr lang="en-US" sz="1100" b="0" i="0" kern="1200" dirty="0" smtClean="0">
                <a:solidFill>
                  <a:schemeClr val="tx1"/>
                </a:solidFill>
                <a:effectLst/>
                <a:latin typeface="+mn-lt"/>
                <a:ea typeface="+mn-ea"/>
                <a:cs typeface="+mn-cs"/>
              </a:rPr>
              <a:t> (you can use a GitHub account if you have one). If this is the first time you have published this website, you can create a new site, otherwise you may update the existing site you created last time. You can drag and drop the public/ folder from your file viewer to the indicated area on the </a:t>
            </a:r>
            <a:r>
              <a:rPr lang="en-US" sz="1100" b="0" i="0" kern="1200" dirty="0" err="1" smtClean="0">
                <a:solidFill>
                  <a:schemeClr val="tx1"/>
                </a:solidFill>
                <a:effectLst/>
                <a:latin typeface="+mn-lt"/>
                <a:ea typeface="+mn-ea"/>
                <a:cs typeface="+mn-cs"/>
              </a:rPr>
              <a:t>Netlify</a:t>
            </a:r>
            <a:r>
              <a:rPr lang="en-US" sz="1100" b="0" i="0" kern="1200" dirty="0" smtClean="0">
                <a:solidFill>
                  <a:schemeClr val="tx1"/>
                </a:solidFill>
                <a:effectLst/>
                <a:latin typeface="+mn-lt"/>
                <a:ea typeface="+mn-ea"/>
                <a:cs typeface="+mn-cs"/>
              </a:rPr>
              <a:t> web page, where it says “Drag a folder with a static site here.”</a:t>
            </a:r>
          </a:p>
          <a:p>
            <a:r>
              <a:rPr lang="en-US" sz="1100" b="0" i="0" kern="1200" dirty="0" smtClean="0">
                <a:solidFill>
                  <a:schemeClr val="tx1"/>
                </a:solidFill>
                <a:effectLst/>
                <a:latin typeface="+mn-lt"/>
                <a:ea typeface="+mn-ea"/>
                <a:cs typeface="+mn-cs"/>
              </a:rPr>
              <a:t>Wait for a few seconds for </a:t>
            </a:r>
            <a:r>
              <a:rPr lang="en-US" sz="1100" b="0" i="0" kern="1200" dirty="0" err="1" smtClean="0">
                <a:solidFill>
                  <a:schemeClr val="tx1"/>
                </a:solidFill>
                <a:effectLst/>
                <a:latin typeface="+mn-lt"/>
                <a:ea typeface="+mn-ea"/>
                <a:cs typeface="+mn-cs"/>
              </a:rPr>
              <a:t>Netlify</a:t>
            </a:r>
            <a:r>
              <a:rPr lang="en-US" sz="1100" b="0" i="0" kern="1200" dirty="0" smtClean="0">
                <a:solidFill>
                  <a:schemeClr val="tx1"/>
                </a:solidFill>
                <a:effectLst/>
                <a:latin typeface="+mn-lt"/>
                <a:ea typeface="+mn-ea"/>
                <a:cs typeface="+mn-cs"/>
              </a:rPr>
              <a:t> to deploy the files, and it will assign a random subdomain of the form random-word-12345.netlify.com to you. You can (and should) change this random subdomain to a more meaningful one if it is still available.</a:t>
            </a:r>
          </a:p>
          <a:p>
            <a:r>
              <a:rPr lang="en-US" sz="1100" b="0" i="0" kern="1200" dirty="0" smtClean="0">
                <a:solidFill>
                  <a:schemeClr val="tx1"/>
                </a:solidFill>
                <a:effectLst/>
                <a:latin typeface="+mn-lt"/>
                <a:ea typeface="+mn-ea"/>
                <a:cs typeface="+mn-cs"/>
              </a:rPr>
              <a:t>It can be much easier to publish a website if you are familiar with GIT and GitHub. We recommend that you create a new site on </a:t>
            </a:r>
            <a:r>
              <a:rPr lang="en-US" sz="1100" b="0" i="0" kern="1200" dirty="0" err="1" smtClean="0">
                <a:solidFill>
                  <a:schemeClr val="tx1"/>
                </a:solidFill>
                <a:effectLst/>
                <a:latin typeface="+mn-lt"/>
                <a:ea typeface="+mn-ea"/>
                <a:cs typeface="+mn-cs"/>
              </a:rPr>
              <a:t>Netlify</a:t>
            </a:r>
            <a:r>
              <a:rPr lang="en-US" sz="1100" b="0" i="0" kern="1200" dirty="0" smtClean="0">
                <a:solidFill>
                  <a:schemeClr val="tx1"/>
                </a:solidFill>
                <a:effectLst/>
                <a:latin typeface="+mn-lt"/>
                <a:ea typeface="+mn-ea"/>
                <a:cs typeface="+mn-cs"/>
              </a:rPr>
              <a:t> from your GitHub repository that contains the source files of your website, so that you can enjoy the benefits of continuous deployment instead of manually uploading the public/ folder every time. With this approach, you do not need to run </a:t>
            </a:r>
            <a:r>
              <a:rPr lang="en-US" sz="1100" b="0" i="0" kern="1200" dirty="0" err="1" smtClean="0">
                <a:solidFill>
                  <a:schemeClr val="tx1"/>
                </a:solidFill>
                <a:effectLst/>
                <a:latin typeface="+mn-lt"/>
                <a:ea typeface="+mn-ea"/>
                <a:cs typeface="+mn-cs"/>
              </a:rPr>
              <a:t>blogdown</a:t>
            </a:r>
            <a:r>
              <a:rPr lang="en-US" sz="1100" b="0" i="0" kern="1200" dirty="0" smtClean="0">
                <a:solidFill>
                  <a:schemeClr val="tx1"/>
                </a:solidFill>
                <a:effectLst/>
                <a:latin typeface="+mn-lt"/>
                <a:ea typeface="+mn-ea"/>
                <a:cs typeface="+mn-cs"/>
              </a:rPr>
              <a:t>::</a:t>
            </a:r>
            <a:r>
              <a:rPr lang="en-US" sz="1100" b="0" i="0" kern="1200" dirty="0" err="1" smtClean="0">
                <a:solidFill>
                  <a:schemeClr val="tx1"/>
                </a:solidFill>
                <a:effectLst/>
                <a:latin typeface="+mn-lt"/>
                <a:ea typeface="+mn-ea"/>
                <a:cs typeface="+mn-cs"/>
              </a:rPr>
              <a:t>hugo_build</a:t>
            </a:r>
            <a:r>
              <a:rPr lang="en-US" sz="1100" b="0" i="0" kern="1200" dirty="0" smtClean="0">
                <a:solidFill>
                  <a:schemeClr val="tx1"/>
                </a:solidFill>
                <a:effectLst/>
                <a:latin typeface="+mn-lt"/>
                <a:ea typeface="+mn-ea"/>
                <a:cs typeface="+mn-cs"/>
              </a:rPr>
              <a:t>()locally, because the website can be built on </a:t>
            </a:r>
            <a:r>
              <a:rPr lang="en-US" sz="1100" b="0" i="0" kern="1200" dirty="0" err="1" smtClean="0">
                <a:solidFill>
                  <a:schemeClr val="tx1"/>
                </a:solidFill>
                <a:effectLst/>
                <a:latin typeface="+mn-lt"/>
                <a:ea typeface="+mn-ea"/>
                <a:cs typeface="+mn-cs"/>
              </a:rPr>
              <a:t>Netlify</a:t>
            </a:r>
            <a:r>
              <a:rPr lang="en-US" sz="1100" b="0" i="0" kern="1200" dirty="0" smtClean="0">
                <a:solidFill>
                  <a:schemeClr val="tx1"/>
                </a:solidFill>
                <a:effectLst/>
                <a:latin typeface="+mn-lt"/>
                <a:ea typeface="+mn-ea"/>
                <a:cs typeface="+mn-cs"/>
              </a:rPr>
              <a:t> via Hugo. </a:t>
            </a:r>
          </a:p>
          <a:p>
            <a:endParaRPr lang="en-US" sz="1100" b="0" i="0" kern="1200" dirty="0" smtClean="0">
              <a:solidFill>
                <a:schemeClr val="tx1"/>
              </a:solidFill>
              <a:effectLst/>
              <a:latin typeface="+mn-lt"/>
              <a:ea typeface="+mn-ea"/>
              <a:cs typeface="+mn-cs"/>
            </a:endParaRPr>
          </a:p>
          <a:p>
            <a:endParaRPr lang="en-US" sz="1100" b="0" i="0" kern="1200" baseline="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35486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0585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655200" y="2856150"/>
            <a:ext cx="54300" cy="11919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1" name="Shape 11"/>
          <p:cNvSpPr txBox="1">
            <a:spLocks noGrp="1"/>
          </p:cNvSpPr>
          <p:nvPr>
            <p:ph type="ctrTitle"/>
          </p:nvPr>
        </p:nvSpPr>
        <p:spPr>
          <a:xfrm>
            <a:off x="762000" y="2851325"/>
            <a:ext cx="5412300" cy="1159800"/>
          </a:xfrm>
          <a:prstGeom prst="rect">
            <a:avLst/>
          </a:prstGeom>
        </p:spPr>
        <p:txBody>
          <a:bodyPr lIns="91425" tIns="91425" rIns="91425" bIns="91425" anchor="ctr" anchorCtr="0"/>
          <a:lstStyle>
            <a:lvl1pPr lvl="0">
              <a:spcBef>
                <a:spcPts val="0"/>
              </a:spcBef>
              <a:buClr>
                <a:srgbClr val="88398A"/>
              </a:buClr>
              <a:buSzPct val="100000"/>
              <a:buFont typeface="Helvetica Neue"/>
              <a:defRPr sz="4800">
                <a:solidFill>
                  <a:srgbClr val="88398A"/>
                </a:solidFill>
                <a:latin typeface="Helvetica Neue"/>
                <a:ea typeface="Helvetica Neue"/>
                <a:cs typeface="Helvetica Neue"/>
                <a:sym typeface="Helvetica Neue"/>
              </a:defRPr>
            </a:lvl1pPr>
            <a:lvl2pPr lvl="1">
              <a:spcBef>
                <a:spcPts val="0"/>
              </a:spcBef>
              <a:buClr>
                <a:srgbClr val="88398A"/>
              </a:buClr>
              <a:buSzPct val="100000"/>
              <a:defRPr sz="4800">
                <a:solidFill>
                  <a:srgbClr val="88398A"/>
                </a:solidFill>
              </a:defRPr>
            </a:lvl2pPr>
            <a:lvl3pPr lvl="2">
              <a:spcBef>
                <a:spcPts val="0"/>
              </a:spcBef>
              <a:buClr>
                <a:srgbClr val="88398A"/>
              </a:buClr>
              <a:buSzPct val="100000"/>
              <a:defRPr sz="4800">
                <a:solidFill>
                  <a:srgbClr val="88398A"/>
                </a:solidFill>
              </a:defRPr>
            </a:lvl3pPr>
            <a:lvl4pPr lvl="3">
              <a:spcBef>
                <a:spcPts val="0"/>
              </a:spcBef>
              <a:buClr>
                <a:srgbClr val="88398A"/>
              </a:buClr>
              <a:buSzPct val="100000"/>
              <a:defRPr sz="4800">
                <a:solidFill>
                  <a:srgbClr val="88398A"/>
                </a:solidFill>
              </a:defRPr>
            </a:lvl4pPr>
            <a:lvl5pPr lvl="4">
              <a:spcBef>
                <a:spcPts val="0"/>
              </a:spcBef>
              <a:buClr>
                <a:srgbClr val="88398A"/>
              </a:buClr>
              <a:buSzPct val="100000"/>
              <a:defRPr sz="4800">
                <a:solidFill>
                  <a:srgbClr val="88398A"/>
                </a:solidFill>
              </a:defRPr>
            </a:lvl5pPr>
            <a:lvl6pPr lvl="5">
              <a:spcBef>
                <a:spcPts val="0"/>
              </a:spcBef>
              <a:buClr>
                <a:srgbClr val="88398A"/>
              </a:buClr>
              <a:buSzPct val="100000"/>
              <a:defRPr sz="4800">
                <a:solidFill>
                  <a:srgbClr val="88398A"/>
                </a:solidFill>
              </a:defRPr>
            </a:lvl6pPr>
            <a:lvl7pPr lvl="6">
              <a:spcBef>
                <a:spcPts val="0"/>
              </a:spcBef>
              <a:buClr>
                <a:srgbClr val="88398A"/>
              </a:buClr>
              <a:buSzPct val="100000"/>
              <a:defRPr sz="4800">
                <a:solidFill>
                  <a:srgbClr val="88398A"/>
                </a:solidFill>
              </a:defRPr>
            </a:lvl7pPr>
            <a:lvl8pPr lvl="7">
              <a:spcBef>
                <a:spcPts val="0"/>
              </a:spcBef>
              <a:buClr>
                <a:srgbClr val="88398A"/>
              </a:buClr>
              <a:buSzPct val="100000"/>
              <a:defRPr sz="4800">
                <a:solidFill>
                  <a:srgbClr val="88398A"/>
                </a:solidFill>
              </a:defRPr>
            </a:lvl8pPr>
            <a:lvl9pPr lvl="8">
              <a:spcBef>
                <a:spcPts val="0"/>
              </a:spcBef>
              <a:buClr>
                <a:srgbClr val="88398A"/>
              </a:buClr>
              <a:buSzPct val="100000"/>
              <a:defRPr sz="4800">
                <a:solidFill>
                  <a:srgbClr val="88398A"/>
                </a:solidFill>
              </a:defRPr>
            </a:lvl9pPr>
          </a:lstStyle>
          <a:p>
            <a:endParaRPr/>
          </a:p>
        </p:txBody>
      </p:sp>
      <p:pic>
        <p:nvPicPr>
          <p:cNvPr id="12" name="Shape 12" descr="download.png"/>
          <p:cNvPicPr preferRelativeResize="0"/>
          <p:nvPr/>
        </p:nvPicPr>
        <p:blipFill>
          <a:blip r:embed="rId2">
            <a:alphaModFix/>
          </a:blip>
          <a:stretch>
            <a:fillRect/>
          </a:stretch>
        </p:blipFill>
        <p:spPr>
          <a:xfrm>
            <a:off x="6098100" y="357499"/>
            <a:ext cx="2858575" cy="951900"/>
          </a:xfrm>
          <a:prstGeom prst="rect">
            <a:avLst/>
          </a:prstGeom>
          <a:noFill/>
          <a:ln>
            <a:noFill/>
          </a:ln>
        </p:spPr>
      </p:pic>
      <p:sp>
        <p:nvSpPr>
          <p:cNvPr id="13" name="Shape 13"/>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655200" y="1417200"/>
            <a:ext cx="54300" cy="13632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6" name="Shape 16"/>
          <p:cNvSpPr txBox="1">
            <a:spLocks noGrp="1"/>
          </p:cNvSpPr>
          <p:nvPr>
            <p:ph type="ctrTitle"/>
          </p:nvPr>
        </p:nvSpPr>
        <p:spPr>
          <a:xfrm>
            <a:off x="902550" y="1214425"/>
            <a:ext cx="4638300" cy="1159800"/>
          </a:xfrm>
          <a:prstGeom prst="rect">
            <a:avLst/>
          </a:prstGeom>
        </p:spPr>
        <p:txBody>
          <a:bodyPr lIns="91425" tIns="91425" rIns="91425" bIns="91425" anchor="t" anchorCtr="0"/>
          <a:lstStyle>
            <a:lvl1pPr lvl="0" rtl="0">
              <a:spcBef>
                <a:spcPts val="0"/>
              </a:spcBef>
              <a:buClr>
                <a:srgbClr val="88398A"/>
              </a:buClr>
              <a:buSzPct val="100000"/>
              <a:buFont typeface="Helvetica Neue"/>
              <a:defRPr sz="3600">
                <a:solidFill>
                  <a:srgbClr val="88398A"/>
                </a:solidFill>
                <a:latin typeface="Helvetica Neue"/>
                <a:ea typeface="Helvetica Neue"/>
                <a:cs typeface="Helvetica Neue"/>
                <a:sym typeface="Helvetica Neue"/>
              </a:defRPr>
            </a:lvl1pPr>
            <a:lvl2pPr lvl="1" rtl="0">
              <a:spcBef>
                <a:spcPts val="0"/>
              </a:spcBef>
              <a:buClr>
                <a:srgbClr val="88398A"/>
              </a:buClr>
              <a:buSzPct val="100000"/>
              <a:defRPr sz="3600">
                <a:solidFill>
                  <a:srgbClr val="88398A"/>
                </a:solidFill>
              </a:defRPr>
            </a:lvl2pPr>
            <a:lvl3pPr lvl="2" rtl="0">
              <a:spcBef>
                <a:spcPts val="0"/>
              </a:spcBef>
              <a:buClr>
                <a:srgbClr val="88398A"/>
              </a:buClr>
              <a:buSzPct val="100000"/>
              <a:defRPr sz="3600">
                <a:solidFill>
                  <a:srgbClr val="88398A"/>
                </a:solidFill>
              </a:defRPr>
            </a:lvl3pPr>
            <a:lvl4pPr lvl="3" rtl="0">
              <a:spcBef>
                <a:spcPts val="0"/>
              </a:spcBef>
              <a:buClr>
                <a:srgbClr val="88398A"/>
              </a:buClr>
              <a:buSzPct val="100000"/>
              <a:defRPr sz="3600">
                <a:solidFill>
                  <a:srgbClr val="88398A"/>
                </a:solidFill>
              </a:defRPr>
            </a:lvl4pPr>
            <a:lvl5pPr lvl="4" rtl="0">
              <a:spcBef>
                <a:spcPts val="0"/>
              </a:spcBef>
              <a:buClr>
                <a:srgbClr val="88398A"/>
              </a:buClr>
              <a:buSzPct val="100000"/>
              <a:defRPr sz="3600">
                <a:solidFill>
                  <a:srgbClr val="88398A"/>
                </a:solidFill>
              </a:defRPr>
            </a:lvl5pPr>
            <a:lvl6pPr lvl="5" rtl="0">
              <a:spcBef>
                <a:spcPts val="0"/>
              </a:spcBef>
              <a:buClr>
                <a:srgbClr val="88398A"/>
              </a:buClr>
              <a:buSzPct val="100000"/>
              <a:defRPr sz="3600">
                <a:solidFill>
                  <a:srgbClr val="88398A"/>
                </a:solidFill>
              </a:defRPr>
            </a:lvl6pPr>
            <a:lvl7pPr lvl="6" rtl="0">
              <a:spcBef>
                <a:spcPts val="0"/>
              </a:spcBef>
              <a:buClr>
                <a:srgbClr val="88398A"/>
              </a:buClr>
              <a:buSzPct val="100000"/>
              <a:defRPr sz="3600">
                <a:solidFill>
                  <a:srgbClr val="88398A"/>
                </a:solidFill>
              </a:defRPr>
            </a:lvl7pPr>
            <a:lvl8pPr lvl="7" rtl="0">
              <a:spcBef>
                <a:spcPts val="0"/>
              </a:spcBef>
              <a:buClr>
                <a:srgbClr val="88398A"/>
              </a:buClr>
              <a:buSzPct val="100000"/>
              <a:defRPr sz="3600">
                <a:solidFill>
                  <a:srgbClr val="88398A"/>
                </a:solidFill>
              </a:defRPr>
            </a:lvl8pPr>
            <a:lvl9pPr lvl="8" rtl="0">
              <a:spcBef>
                <a:spcPts val="0"/>
              </a:spcBef>
              <a:buClr>
                <a:srgbClr val="88398A"/>
              </a:buClr>
              <a:buSzPct val="100000"/>
              <a:defRPr sz="3600">
                <a:solidFill>
                  <a:srgbClr val="88398A"/>
                </a:solidFill>
              </a:defRPr>
            </a:lvl9pPr>
          </a:lstStyle>
          <a:p>
            <a:endParaRPr/>
          </a:p>
        </p:txBody>
      </p:sp>
      <p:sp>
        <p:nvSpPr>
          <p:cNvPr id="17" name="Shape 17"/>
          <p:cNvSpPr txBox="1">
            <a:spLocks noGrp="1"/>
          </p:cNvSpPr>
          <p:nvPr>
            <p:ph type="subTitle" idx="1"/>
          </p:nvPr>
        </p:nvSpPr>
        <p:spPr>
          <a:xfrm>
            <a:off x="902550" y="2459050"/>
            <a:ext cx="7632000" cy="784800"/>
          </a:xfrm>
          <a:prstGeom prst="rect">
            <a:avLst/>
          </a:prstGeom>
        </p:spPr>
        <p:txBody>
          <a:bodyPr lIns="91425" tIns="91425" rIns="91425" bIns="91425" anchor="t" anchorCtr="0"/>
          <a:lstStyle>
            <a:lvl1pPr lvl="0" rtl="0">
              <a:spcBef>
                <a:spcPts val="0"/>
              </a:spcBef>
              <a:buClr>
                <a:srgbClr val="000000"/>
              </a:buClr>
              <a:buFont typeface="Helvetica Neue"/>
              <a:buNone/>
              <a:defRPr>
                <a:solidFill>
                  <a:srgbClr val="000000"/>
                </a:solidFill>
                <a:latin typeface="Helvetica Neue"/>
                <a:ea typeface="Helvetica Neue"/>
                <a:cs typeface="Helvetica Neue"/>
                <a:sym typeface="Helvetica Neue"/>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a:endParaRPr/>
          </a:p>
        </p:txBody>
      </p:sp>
      <p:pic>
        <p:nvPicPr>
          <p:cNvPr id="18" name="Shape 1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Shape 19"/>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a:spcBef>
                <a:spcPts val="0"/>
              </a:spcBef>
              <a:buClr>
                <a:srgbClr val="181818"/>
              </a:buClr>
              <a:buFont typeface="Helvetica Neue"/>
              <a:defRPr>
                <a:solidFill>
                  <a:srgbClr val="181818"/>
                </a:solidFill>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692025" y="1586325"/>
            <a:ext cx="5971500" cy="31485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28" name="Shape 28"/>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29" name="Shape 29"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6"/>
        <p:cNvGrpSpPr/>
        <p:nvPr/>
      </p:nvGrpSpPr>
      <p:grpSpPr>
        <a:xfrm>
          <a:off x="0" y="0"/>
          <a:ext cx="0" cy="0"/>
          <a:chOff x="0" y="0"/>
          <a:chExt cx="0" cy="0"/>
        </a:xfrm>
      </p:grpSpPr>
      <p:sp>
        <p:nvSpPr>
          <p:cNvPr id="57" name="Shape 57"/>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58" name="Shape 58"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633300" y="4285675"/>
            <a:ext cx="8053499" cy="519599"/>
          </a:xfrm>
          <a:prstGeom prst="rect">
            <a:avLst/>
          </a:prstGeom>
        </p:spPr>
        <p:txBody>
          <a:bodyPr lIns="91425" tIns="91425" rIns="91425" bIns="91425" anchor="t" anchorCtr="0"/>
          <a:lstStyle>
            <a:lvl1pPr lvl="0">
              <a:spcBef>
                <a:spcPts val="360"/>
              </a:spcBef>
              <a:buSzPct val="100000"/>
              <a:buNone/>
              <a:defRPr sz="1400"/>
            </a:lvl1pPr>
          </a:lstStyle>
          <a:p>
            <a:endParaRPr/>
          </a:p>
        </p:txBody>
      </p:sp>
      <p:sp>
        <p:nvSpPr>
          <p:cNvPr id="61" name="Shape 61"/>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2" name="Shape 6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422500"/>
            <a:ext cx="3226800" cy="857400"/>
          </a:xfrm>
          <a:prstGeom prst="rect">
            <a:avLst/>
          </a:prstGeom>
          <a:noFill/>
          <a:ln>
            <a:noFill/>
          </a:ln>
        </p:spPr>
        <p:txBody>
          <a:bodyPr lIns="91425" tIns="91425" rIns="91425" bIns="91425" anchor="t" anchorCtr="0"/>
          <a:lstStyle>
            <a:lvl1pPr lvl="0">
              <a:spcBef>
                <a:spcPts val="0"/>
              </a:spcBef>
              <a:buClr>
                <a:srgbClr val="181818"/>
              </a:buClr>
              <a:buSzPct val="100000"/>
              <a:buFont typeface="Helvetica Neue"/>
              <a:buNone/>
              <a:defRPr sz="2600" b="1">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endParaRPr/>
          </a:p>
        </p:txBody>
      </p:sp>
      <p:sp>
        <p:nvSpPr>
          <p:cNvPr id="7" name="Shape 7"/>
          <p:cNvSpPr txBox="1">
            <a:spLocks noGrp="1"/>
          </p:cNvSpPr>
          <p:nvPr>
            <p:ph type="body" idx="1"/>
          </p:nvPr>
        </p:nvSpPr>
        <p:spPr>
          <a:xfrm>
            <a:off x="723798" y="1586325"/>
            <a:ext cx="6092099" cy="3148499"/>
          </a:xfrm>
          <a:prstGeom prst="rect">
            <a:avLst/>
          </a:prstGeom>
          <a:noFill/>
          <a:ln>
            <a:noFill/>
          </a:ln>
        </p:spPr>
        <p:txBody>
          <a:bodyPr lIns="91425" tIns="91425" rIns="91425" bIns="91425" anchor="t" anchorCtr="0"/>
          <a:lstStyle>
            <a:lvl1pPr lvl="0">
              <a:spcBef>
                <a:spcPts val="60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1pPr>
            <a:lvl2pPr lvl="1">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2pPr>
            <a:lvl3pPr lvl="2">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3pPr>
            <a:lvl4pPr lvl="3">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4pPr>
            <a:lvl5pPr lvl="4">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5pPr>
            <a:lvl6pPr lvl="5">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6pPr>
            <a:lvl7pPr lvl="6">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7pPr>
            <a:lvl8pPr lvl="7">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8pPr>
            <a:lvl9pPr lvl="8">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9pPr>
          </a:lstStyle>
          <a:p>
            <a:endParaRPr/>
          </a:p>
        </p:txBody>
      </p:sp>
      <p:sp>
        <p:nvSpPr>
          <p:cNvPr id="8" name="Shape 8"/>
          <p:cNvSpPr/>
          <p:nvPr/>
        </p:nvSpPr>
        <p:spPr>
          <a:xfrm flipH="1">
            <a:off x="8575068" y="4574175"/>
            <a:ext cx="569400" cy="569400"/>
          </a:xfrm>
          <a:prstGeom prst="rtTriangle">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notes.peter-baumgartner.net/tutorial/blogdown-tutorial-part-1/" TargetMode="External"/><Relationship Id="rId4" Type="http://schemas.openxmlformats.org/officeDocument/2006/relationships/hyperlink" Target="https://www.youtube.com/watch?v=edyzTo3DF4U" TargetMode="External"/><Relationship Id="rId5" Type="http://schemas.openxmlformats.org/officeDocument/2006/relationships/hyperlink" Target="https://bookdown.org/yihui/blogdown/" TargetMode="External"/><Relationship Id="rId6" Type="http://schemas.openxmlformats.org/officeDocument/2006/relationships/hyperlink" Target="https://themes.gohugo.io/"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martcville.com/cid-project-fell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themes.gohugo.io/" TargetMode="External"/><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hardcore-joliot-3cd371.netlif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761999" y="2877830"/>
            <a:ext cx="6520543" cy="1159800"/>
          </a:xfrm>
          <a:prstGeom prst="rect">
            <a:avLst/>
          </a:prstGeom>
        </p:spPr>
        <p:txBody>
          <a:bodyPr lIns="91425" tIns="91425" rIns="91425" bIns="91425" anchor="ctr" anchorCtr="0">
            <a:noAutofit/>
          </a:bodyPr>
          <a:lstStyle/>
          <a:p>
            <a:pPr lvl="0">
              <a:spcBef>
                <a:spcPts val="0"/>
              </a:spcBef>
              <a:buNone/>
            </a:pPr>
            <a:r>
              <a:rPr lang="en-US" dirty="0" smtClean="0"/>
              <a:t>Creating </a:t>
            </a:r>
            <a:r>
              <a:rPr lang="en-US" dirty="0" smtClean="0"/>
              <a:t>Websites with R &amp; Hugo</a:t>
            </a:r>
            <a:endParaRPr lang="en" dirty="0"/>
          </a:p>
        </p:txBody>
      </p:sp>
      <p:sp>
        <p:nvSpPr>
          <p:cNvPr id="74" name="Shape 74"/>
          <p:cNvSpPr txBox="1"/>
          <p:nvPr/>
        </p:nvSpPr>
        <p:spPr>
          <a:xfrm>
            <a:off x="579000" y="368875"/>
            <a:ext cx="4367700" cy="9507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0000FF"/>
                </a:solidFill>
                <a:latin typeface="Courier"/>
                <a:ea typeface="Courier"/>
                <a:cs typeface="Courier"/>
                <a:sym typeface="Courier"/>
              </a:rPr>
              <a:t>library</a:t>
            </a:r>
            <a:r>
              <a:rPr lang="en" dirty="0">
                <a:solidFill>
                  <a:srgbClr val="687687"/>
                </a:solidFill>
                <a:latin typeface="Courier"/>
                <a:ea typeface="Courier"/>
                <a:cs typeface="Courier"/>
                <a:sym typeface="Courier"/>
              </a:rPr>
              <a:t>(</a:t>
            </a:r>
            <a:r>
              <a:rPr lang="en" dirty="0" err="1">
                <a:latin typeface="Courier"/>
                <a:ea typeface="Courier"/>
                <a:cs typeface="Courier"/>
                <a:sym typeface="Courier"/>
              </a:rPr>
              <a:t>dplyr</a:t>
            </a:r>
            <a:r>
              <a:rPr lang="en" dirty="0">
                <a:solidFill>
                  <a:srgbClr val="687687"/>
                </a:solidFill>
                <a:latin typeface="Courier"/>
                <a:ea typeface="Courier"/>
                <a:cs typeface="Courier"/>
                <a:sym typeface="Courier"/>
              </a:rPr>
              <a:t>)</a:t>
            </a:r>
          </a:p>
          <a:p>
            <a:pPr lvl="0" rtl="0">
              <a:spcBef>
                <a:spcPts val="0"/>
              </a:spcBef>
              <a:buNone/>
            </a:pPr>
            <a:endParaRPr dirty="0">
              <a:latin typeface="Courier"/>
              <a:ea typeface="Courier"/>
              <a:cs typeface="Courier"/>
              <a:sym typeface="Courier"/>
            </a:endParaRPr>
          </a:p>
          <a:p>
            <a:pPr lvl="0" rtl="0">
              <a:spcBef>
                <a:spcPts val="0"/>
              </a:spcBef>
              <a:buNone/>
            </a:pPr>
            <a:r>
              <a:rPr lang="en" dirty="0" err="1">
                <a:latin typeface="Courier"/>
                <a:ea typeface="Courier"/>
                <a:cs typeface="Courier"/>
                <a:sym typeface="Courier"/>
              </a:rPr>
              <a:t>rladies_global</a:t>
            </a:r>
            <a:r>
              <a:rPr lang="en" dirty="0">
                <a:latin typeface="Courier"/>
                <a:ea typeface="Courier"/>
                <a:cs typeface="Courier"/>
                <a:sym typeface="Courier"/>
              </a:rPr>
              <a:t> </a:t>
            </a:r>
            <a:r>
              <a:rPr lang="en" dirty="0">
                <a:solidFill>
                  <a:srgbClr val="687687"/>
                </a:solidFill>
                <a:latin typeface="Courier"/>
                <a:ea typeface="Courier"/>
                <a:cs typeface="Courier"/>
                <a:sym typeface="Courier"/>
              </a:rPr>
              <a:t>%&gt;%</a:t>
            </a:r>
          </a:p>
          <a:p>
            <a:pPr lvl="0" rtl="0">
              <a:spcBef>
                <a:spcPts val="0"/>
              </a:spcBef>
              <a:buNone/>
            </a:pPr>
            <a:r>
              <a:rPr lang="en" dirty="0">
                <a:latin typeface="Courier"/>
                <a:ea typeface="Courier"/>
                <a:cs typeface="Courier"/>
                <a:sym typeface="Courier"/>
              </a:rPr>
              <a:t>  filter</a:t>
            </a:r>
            <a:r>
              <a:rPr lang="en" dirty="0">
                <a:solidFill>
                  <a:srgbClr val="687687"/>
                </a:solidFill>
                <a:latin typeface="Courier"/>
                <a:ea typeface="Courier"/>
                <a:cs typeface="Courier"/>
                <a:sym typeface="Courier"/>
              </a:rPr>
              <a:t>(</a:t>
            </a:r>
            <a:r>
              <a:rPr lang="en" dirty="0">
                <a:latin typeface="Courier"/>
                <a:ea typeface="Courier"/>
                <a:cs typeface="Courier"/>
                <a:sym typeface="Courier"/>
              </a:rPr>
              <a:t>city == </a:t>
            </a:r>
            <a:r>
              <a:rPr lang="en" dirty="0" smtClean="0">
                <a:solidFill>
                  <a:srgbClr val="036A07"/>
                </a:solidFill>
                <a:latin typeface="Courier"/>
                <a:ea typeface="Courier"/>
                <a:cs typeface="Courier"/>
                <a:sym typeface="Courier"/>
              </a:rPr>
              <a:t>’</a:t>
            </a:r>
            <a:r>
              <a:rPr lang="en-US" dirty="0" smtClean="0">
                <a:solidFill>
                  <a:srgbClr val="036A07"/>
                </a:solidFill>
                <a:latin typeface="Courier"/>
                <a:ea typeface="Courier"/>
                <a:cs typeface="Courier"/>
                <a:sym typeface="Courier"/>
              </a:rPr>
              <a:t>Charlottesville</a:t>
            </a:r>
            <a:r>
              <a:rPr lang="en" dirty="0" smtClean="0">
                <a:solidFill>
                  <a:srgbClr val="036A07"/>
                </a:solidFill>
                <a:latin typeface="Courier"/>
                <a:ea typeface="Courier"/>
                <a:cs typeface="Courier"/>
                <a:sym typeface="Courier"/>
              </a:rPr>
              <a:t>'</a:t>
            </a:r>
            <a:r>
              <a:rPr lang="en" dirty="0" smtClean="0">
                <a:solidFill>
                  <a:srgbClr val="687687"/>
                </a:solidFill>
                <a:latin typeface="Courier"/>
                <a:ea typeface="Courier"/>
                <a:cs typeface="Courier"/>
                <a:sym typeface="Courier"/>
              </a:rPr>
              <a:t>)</a:t>
            </a:r>
            <a:endParaRPr lang="en" dirty="0">
              <a:solidFill>
                <a:srgbClr val="687687"/>
              </a:solidFill>
              <a:latin typeface="Courier"/>
              <a:ea typeface="Courier"/>
              <a:cs typeface="Courier"/>
              <a:sym typeface="Courier"/>
            </a:endParaRPr>
          </a:p>
        </p:txBody>
      </p:sp>
      <p:sp>
        <p:nvSpPr>
          <p:cNvPr id="2" name="TextBox 1"/>
          <p:cNvSpPr txBox="1"/>
          <p:nvPr/>
        </p:nvSpPr>
        <p:spPr>
          <a:xfrm>
            <a:off x="7282543" y="4446554"/>
            <a:ext cx="1645002" cy="307777"/>
          </a:xfrm>
          <a:prstGeom prst="rect">
            <a:avLst/>
          </a:prstGeom>
          <a:noFill/>
        </p:spPr>
        <p:txBody>
          <a:bodyPr wrap="none" rtlCol="0">
            <a:spAutoFit/>
          </a:bodyPr>
          <a:lstStyle/>
          <a:p>
            <a:r>
              <a:rPr lang="en-US" dirty="0" smtClean="0">
                <a:solidFill>
                  <a:schemeClr val="tx2">
                    <a:lumMod val="75000"/>
                  </a:schemeClr>
                </a:solidFill>
              </a:rPr>
              <a:t>February 22, 2018</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7795137" cy="1159800"/>
          </a:xfrm>
          <a:prstGeom prst="rect">
            <a:avLst/>
          </a:prstGeom>
        </p:spPr>
        <p:txBody>
          <a:bodyPr lIns="91425" tIns="91425" rIns="91425" bIns="91425" anchor="t" anchorCtr="0">
            <a:noAutofit/>
          </a:bodyPr>
          <a:lstStyle/>
          <a:p>
            <a:pPr lvl="0" rtl="0">
              <a:spcBef>
                <a:spcPts val="0"/>
              </a:spcBef>
              <a:buNone/>
            </a:pPr>
            <a:r>
              <a:rPr lang="en-US" dirty="0"/>
              <a:t>3</a:t>
            </a:r>
            <a:r>
              <a:rPr lang="en" dirty="0" smtClean="0"/>
              <a:t>.</a:t>
            </a:r>
            <a:endParaRPr lang="en" dirty="0"/>
          </a:p>
          <a:p>
            <a:pPr lvl="0" rtl="0">
              <a:spcBef>
                <a:spcPts val="0"/>
              </a:spcBef>
              <a:buNone/>
            </a:pPr>
            <a:r>
              <a:rPr lang="en-US" dirty="0" smtClean="0"/>
              <a:t>How can we make it better</a:t>
            </a:r>
            <a:endParaRPr lang="en" dirty="0"/>
          </a:p>
        </p:txBody>
      </p:sp>
      <p:sp>
        <p:nvSpPr>
          <p:cNvPr id="99" name="Shape 99"/>
          <p:cNvSpPr txBox="1">
            <a:spLocks noGrp="1"/>
          </p:cNvSpPr>
          <p:nvPr>
            <p:ph type="subTitle" idx="1"/>
          </p:nvPr>
        </p:nvSpPr>
        <p:spPr>
          <a:xfrm>
            <a:off x="902549" y="2374225"/>
            <a:ext cx="7632000" cy="784800"/>
          </a:xfrm>
          <a:prstGeom prst="rect">
            <a:avLst/>
          </a:prstGeom>
        </p:spPr>
        <p:txBody>
          <a:bodyPr lIns="91425" tIns="91425" rIns="91425" bIns="91425" anchor="t" anchorCtr="0">
            <a:noAutofit/>
          </a:bodyPr>
          <a:lstStyle/>
          <a:p>
            <a:pPr lvl="0" rtl="0">
              <a:spcBef>
                <a:spcPts val="0"/>
              </a:spcBef>
              <a:buNone/>
            </a:pPr>
            <a:r>
              <a:rPr lang="en-US" dirty="0" smtClean="0"/>
              <a:t>Let’s dive a little deeper</a:t>
            </a:r>
            <a:r>
              <a:rPr lang="mr-IN" dirty="0" smtClean="0"/>
              <a:t>…</a:t>
            </a:r>
            <a:endParaRPr lang="en" dirty="0"/>
          </a:p>
        </p:txBody>
      </p:sp>
    </p:spTree>
    <p:extLst>
      <p:ext uri="{BB962C8B-B14F-4D97-AF65-F5344CB8AC3E}">
        <p14:creationId xmlns:p14="http://schemas.microsoft.com/office/powerpoint/2010/main" val="1383651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Key takeaways</a:t>
            </a:r>
            <a:endParaRPr lang="en" dirty="0">
              <a:solidFill>
                <a:srgbClr val="7030A0"/>
              </a:solidFill>
            </a:endParaRPr>
          </a:p>
        </p:txBody>
      </p:sp>
      <p:sp>
        <p:nvSpPr>
          <p:cNvPr id="111" name="Shape 111"/>
          <p:cNvSpPr txBox="1">
            <a:spLocks noGrp="1"/>
          </p:cNvSpPr>
          <p:nvPr>
            <p:ph type="body" idx="1"/>
          </p:nvPr>
        </p:nvSpPr>
        <p:spPr>
          <a:xfrm>
            <a:off x="692025" y="1124598"/>
            <a:ext cx="7798832" cy="3148500"/>
          </a:xfrm>
          <a:prstGeom prst="rect">
            <a:avLst/>
          </a:prstGeom>
        </p:spPr>
        <p:txBody>
          <a:bodyPr lIns="91425" tIns="91425" rIns="91425" bIns="91425" anchor="t" anchorCtr="0">
            <a:noAutofit/>
          </a:bodyPr>
          <a:lstStyle/>
          <a:p>
            <a:pPr marL="514350" indent="-285750">
              <a:buClrTx/>
              <a:buSzTx/>
            </a:pPr>
            <a:r>
              <a:rPr lang="en-US" dirty="0" smtClean="0"/>
              <a:t>It </a:t>
            </a:r>
            <a:r>
              <a:rPr lang="en-US" dirty="0" err="1" smtClean="0"/>
              <a:t>ain’t</a:t>
            </a:r>
            <a:r>
              <a:rPr lang="en-US" dirty="0" smtClean="0"/>
              <a:t> easy </a:t>
            </a:r>
            <a:r>
              <a:rPr lang="mr-IN" dirty="0" smtClean="0"/>
              <a:t>–</a:t>
            </a:r>
            <a:r>
              <a:rPr lang="en-US" dirty="0" smtClean="0"/>
              <a:t> the best way to learn is to play around, crash some sites, and then build new ones</a:t>
            </a:r>
          </a:p>
          <a:p>
            <a:pPr marL="514350" indent="-285750">
              <a:buClrTx/>
              <a:buSzTx/>
            </a:pPr>
            <a:r>
              <a:rPr lang="en-US" dirty="0" smtClean="0"/>
              <a:t>Simplicity is key</a:t>
            </a:r>
          </a:p>
          <a:p>
            <a:pPr marL="514350" indent="-285750">
              <a:buClrTx/>
              <a:buSzTx/>
            </a:pPr>
            <a:r>
              <a:rPr lang="en-US" dirty="0" smtClean="0"/>
              <a:t>Directories &gt; databases </a:t>
            </a:r>
          </a:p>
          <a:p>
            <a:pPr marL="514350" indent="-285750">
              <a:buClrTx/>
              <a:buSzTx/>
            </a:pPr>
            <a:r>
              <a:rPr lang="en-US" dirty="0" smtClean="0"/>
              <a:t>Don’t try to reinvent the wheel with widgets and colors: pick your Hugo theme carefully!</a:t>
            </a:r>
          </a:p>
          <a:p>
            <a:pPr marL="514350" indent="-285750">
              <a:buClrTx/>
              <a:buSzTx/>
            </a:pPr>
            <a:endParaRPr lang="en" dirty="0"/>
          </a:p>
        </p:txBody>
      </p:sp>
    </p:spTree>
    <p:extLst>
      <p:ext uri="{BB962C8B-B14F-4D97-AF65-F5344CB8AC3E}">
        <p14:creationId xmlns:p14="http://schemas.microsoft.com/office/powerpoint/2010/main" val="664380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7613775" cy="4312786"/>
          </a:xfrm>
          <a:prstGeom prst="rect">
            <a:avLst/>
          </a:prstGeom>
        </p:spPr>
        <p:txBody>
          <a:bodyPr lIns="91425" tIns="91425" rIns="91425" bIns="91425" anchor="t" anchorCtr="0">
            <a:noAutofit/>
          </a:bodyPr>
          <a:lstStyle/>
          <a:p>
            <a:pPr lvl="0" rtl="0">
              <a:spcBef>
                <a:spcPts val="0"/>
              </a:spcBef>
              <a:buNone/>
            </a:pPr>
            <a:r>
              <a:rPr lang="en-US" sz="8800" dirty="0" smtClean="0">
                <a:solidFill>
                  <a:srgbClr val="7030A0"/>
                </a:solidFill>
              </a:rPr>
              <a:t>Pick your Hugo theme carefully</a:t>
            </a:r>
            <a:endParaRPr lang="en" sz="8800" dirty="0">
              <a:solidFill>
                <a:srgbClr val="7030A0"/>
              </a:solidFill>
            </a:endParaRPr>
          </a:p>
        </p:txBody>
      </p:sp>
    </p:spTree>
    <p:extLst>
      <p:ext uri="{BB962C8B-B14F-4D97-AF65-F5344CB8AC3E}">
        <p14:creationId xmlns:p14="http://schemas.microsoft.com/office/powerpoint/2010/main" val="67464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3956175" cy="857400"/>
          </a:xfrm>
          <a:prstGeom prst="rect">
            <a:avLst/>
          </a:prstGeom>
        </p:spPr>
        <p:txBody>
          <a:bodyPr lIns="91425" tIns="91425" rIns="91425" bIns="91425" anchor="t" anchorCtr="0">
            <a:noAutofit/>
          </a:bodyPr>
          <a:lstStyle/>
          <a:p>
            <a:pPr lvl="0" rtl="0">
              <a:spcBef>
                <a:spcPts val="0"/>
              </a:spcBef>
              <a:buNone/>
            </a:pPr>
            <a:r>
              <a:rPr lang="en-US" smtClean="0">
                <a:solidFill>
                  <a:srgbClr val="7030A0"/>
                </a:solidFill>
              </a:rPr>
              <a:t>Additional resources</a:t>
            </a:r>
            <a:endParaRPr lang="en" dirty="0">
              <a:solidFill>
                <a:srgbClr val="7030A0"/>
              </a:solidFill>
            </a:endParaRPr>
          </a:p>
        </p:txBody>
      </p:sp>
      <p:sp>
        <p:nvSpPr>
          <p:cNvPr id="111" name="Shape 111"/>
          <p:cNvSpPr txBox="1">
            <a:spLocks noGrp="1"/>
          </p:cNvSpPr>
          <p:nvPr>
            <p:ph type="body" idx="1"/>
          </p:nvPr>
        </p:nvSpPr>
        <p:spPr>
          <a:xfrm>
            <a:off x="692024" y="1124598"/>
            <a:ext cx="7091261" cy="2476530"/>
          </a:xfrm>
          <a:prstGeom prst="rect">
            <a:avLst/>
          </a:prstGeom>
        </p:spPr>
        <p:txBody>
          <a:bodyPr lIns="91425" tIns="91425" rIns="91425" bIns="91425" anchor="t" anchorCtr="0">
            <a:noAutofit/>
          </a:bodyPr>
          <a:lstStyle/>
          <a:p>
            <a:pPr marL="514350" indent="-285750">
              <a:buClrTx/>
              <a:buSzTx/>
            </a:pPr>
            <a:r>
              <a:rPr lang="en-US" dirty="0" smtClean="0"/>
              <a:t>Peter Baumgartner’s </a:t>
            </a:r>
            <a:r>
              <a:rPr lang="en-US" dirty="0" smtClean="0">
                <a:hlinkClick r:id="rId3"/>
              </a:rPr>
              <a:t>Blogdown Tutorial</a:t>
            </a:r>
            <a:endParaRPr lang="en-US" dirty="0" smtClean="0"/>
          </a:p>
          <a:p>
            <a:pPr marL="514350" indent="-285750">
              <a:buClrTx/>
              <a:buSzTx/>
            </a:pPr>
            <a:endParaRPr lang="en-US" dirty="0" smtClean="0"/>
          </a:p>
          <a:p>
            <a:pPr marL="514350" indent="-285750">
              <a:buClrTx/>
              <a:buSzTx/>
            </a:pPr>
            <a:r>
              <a:rPr lang="en-US" dirty="0" smtClean="0"/>
              <a:t>Alison Hill’s Portland R </a:t>
            </a:r>
            <a:r>
              <a:rPr lang="en-US" dirty="0" err="1" smtClean="0"/>
              <a:t>UseR’s</a:t>
            </a:r>
            <a:r>
              <a:rPr lang="en-US" dirty="0" smtClean="0"/>
              <a:t> Meetup </a:t>
            </a:r>
            <a:r>
              <a:rPr lang="en-US" dirty="0" smtClean="0">
                <a:hlinkClick r:id="rId4"/>
              </a:rPr>
              <a:t>presentation</a:t>
            </a:r>
            <a:endParaRPr lang="en-US" dirty="0" smtClean="0"/>
          </a:p>
          <a:p>
            <a:pPr marL="514350" indent="-285750">
              <a:buClrTx/>
              <a:buSzTx/>
            </a:pPr>
            <a:endParaRPr lang="en-US" dirty="0"/>
          </a:p>
          <a:p>
            <a:pPr marL="514350" indent="-285750">
              <a:buClrTx/>
              <a:buSzTx/>
            </a:pPr>
            <a:r>
              <a:rPr lang="en-US" dirty="0" err="1"/>
              <a:t>Yihui</a:t>
            </a:r>
            <a:r>
              <a:rPr lang="en-US" dirty="0"/>
              <a:t> </a:t>
            </a:r>
            <a:r>
              <a:rPr lang="en-US" dirty="0" err="1" smtClean="0"/>
              <a:t>Xie’s</a:t>
            </a:r>
            <a:r>
              <a:rPr lang="en-US" dirty="0" smtClean="0"/>
              <a:t> </a:t>
            </a:r>
            <a:r>
              <a:rPr lang="en-US" dirty="0" smtClean="0">
                <a:hlinkClick r:id="rId5"/>
              </a:rPr>
              <a:t>Bookdown on Blogdown</a:t>
            </a:r>
            <a:endParaRPr lang="en-US" dirty="0" smtClean="0"/>
          </a:p>
          <a:p>
            <a:pPr marL="514350" indent="-285750">
              <a:buClrTx/>
              <a:buSzTx/>
            </a:pPr>
            <a:endParaRPr lang="en-US" dirty="0"/>
          </a:p>
          <a:p>
            <a:pPr marL="514350" indent="-285750">
              <a:buClrTx/>
              <a:buSzTx/>
            </a:pPr>
            <a:r>
              <a:rPr lang="en-US" dirty="0"/>
              <a:t>Selection of Hugo themes: </a:t>
            </a:r>
            <a:r>
              <a:rPr lang="en-US" dirty="0">
                <a:hlinkClick r:id="rId6"/>
              </a:rPr>
              <a:t>https://themes.gohugo.io</a:t>
            </a:r>
            <a:r>
              <a:rPr lang="en-US" dirty="0" smtClean="0">
                <a:hlinkClick r:id="rId6"/>
              </a:rPr>
              <a:t>/</a:t>
            </a:r>
            <a:endParaRPr lang="en-US" dirty="0" smtClean="0"/>
          </a:p>
          <a:p>
            <a:pPr marL="514350" indent="-285750">
              <a:buClrTx/>
              <a:buSzTx/>
            </a:pPr>
            <a:endParaRPr lang="en-US" dirty="0"/>
          </a:p>
          <a:p>
            <a:pPr marL="514350" indent="-285750">
              <a:buClrTx/>
              <a:buSzTx/>
            </a:pPr>
            <a:endParaRPr lang="en-US" dirty="0" smtClean="0"/>
          </a:p>
        </p:txBody>
      </p:sp>
      <p:sp>
        <p:nvSpPr>
          <p:cNvPr id="4" name="Shape 110"/>
          <p:cNvSpPr txBox="1">
            <a:spLocks/>
          </p:cNvSpPr>
          <p:nvPr/>
        </p:nvSpPr>
        <p:spPr>
          <a:xfrm>
            <a:off x="3228397" y="3601128"/>
            <a:ext cx="3226800" cy="85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81818"/>
              </a:buClr>
              <a:buSzPct val="100000"/>
              <a:buFont typeface="Helvetica Neue"/>
              <a:buNone/>
              <a:defRPr sz="2600" b="1" i="0" u="none" strike="noStrike" cap="none">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r>
              <a:rPr lang="en-US" dirty="0" smtClean="0">
                <a:solidFill>
                  <a:srgbClr val="7030A0"/>
                </a:solidFill>
              </a:rPr>
              <a:t>Thank you!!</a:t>
            </a:r>
            <a:endParaRPr lang="en" dirty="0">
              <a:solidFill>
                <a:srgbClr val="7030A0"/>
              </a:solidFill>
            </a:endParaRPr>
          </a:p>
        </p:txBody>
      </p:sp>
    </p:spTree>
    <p:extLst>
      <p:ext uri="{BB962C8B-B14F-4D97-AF65-F5344CB8AC3E}">
        <p14:creationId xmlns:p14="http://schemas.microsoft.com/office/powerpoint/2010/main" val="1563898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Announcements</a:t>
            </a:r>
            <a:endParaRPr lang="en" dirty="0">
              <a:solidFill>
                <a:srgbClr val="7030A0"/>
              </a:solidFill>
            </a:endParaRPr>
          </a:p>
        </p:txBody>
      </p:sp>
      <p:sp>
        <p:nvSpPr>
          <p:cNvPr id="111" name="Shape 111"/>
          <p:cNvSpPr txBox="1">
            <a:spLocks noGrp="1"/>
          </p:cNvSpPr>
          <p:nvPr>
            <p:ph type="body" idx="1"/>
          </p:nvPr>
        </p:nvSpPr>
        <p:spPr>
          <a:xfrm>
            <a:off x="692024" y="1124598"/>
            <a:ext cx="7091261" cy="3686888"/>
          </a:xfrm>
          <a:prstGeom prst="rect">
            <a:avLst/>
          </a:prstGeom>
        </p:spPr>
        <p:txBody>
          <a:bodyPr lIns="91425" tIns="91425" rIns="91425" bIns="91425" anchor="t" anchorCtr="0">
            <a:noAutofit/>
          </a:bodyPr>
          <a:lstStyle/>
          <a:p>
            <a:pPr marL="514350" indent="-285750">
              <a:buClrTx/>
              <a:buSzTx/>
            </a:pPr>
            <a:r>
              <a:rPr lang="en-US" b="1" dirty="0" err="1" smtClean="0"/>
              <a:t>RLadies</a:t>
            </a:r>
            <a:r>
              <a:rPr lang="en-US" b="1" dirty="0" smtClean="0"/>
              <a:t> DC</a:t>
            </a:r>
            <a:r>
              <a:rPr lang="en-US" dirty="0" smtClean="0"/>
              <a:t> is </a:t>
            </a:r>
            <a:r>
              <a:rPr lang="en-US" dirty="0"/>
              <a:t>hosting Hadley Wickham </a:t>
            </a:r>
            <a:r>
              <a:rPr lang="en-US" dirty="0" smtClean="0"/>
              <a:t>tomorrow Feb 23</a:t>
            </a:r>
            <a:r>
              <a:rPr lang="en-US" baseline="30000" dirty="0" smtClean="0"/>
              <a:t>rd</a:t>
            </a:r>
          </a:p>
          <a:p>
            <a:pPr marL="514350" indent="-285750">
              <a:buClrTx/>
              <a:buSzTx/>
            </a:pPr>
            <a:endParaRPr lang="en-US" dirty="0" smtClean="0"/>
          </a:p>
          <a:p>
            <a:pPr marL="514350" indent="-285750">
              <a:buClrTx/>
              <a:buSzTx/>
            </a:pPr>
            <a:r>
              <a:rPr lang="en-US" dirty="0" smtClean="0"/>
              <a:t>New Meetup: </a:t>
            </a:r>
            <a:r>
              <a:rPr lang="en-US" b="1" dirty="0" smtClean="0"/>
              <a:t>Charlottesville Women in Machine Learning and Data Science</a:t>
            </a:r>
            <a:r>
              <a:rPr lang="en-US" dirty="0" smtClean="0"/>
              <a:t> </a:t>
            </a:r>
            <a:r>
              <a:rPr lang="mr-IN" dirty="0" smtClean="0"/>
              <a:t>–</a:t>
            </a:r>
            <a:r>
              <a:rPr lang="en-US" dirty="0" smtClean="0"/>
              <a:t> kickoff Tues March 6</a:t>
            </a:r>
            <a:r>
              <a:rPr lang="en-US" baseline="30000" dirty="0" smtClean="0"/>
              <a:t>th</a:t>
            </a:r>
            <a:r>
              <a:rPr lang="en-US" dirty="0" smtClean="0"/>
              <a:t> at Random Row </a:t>
            </a:r>
          </a:p>
          <a:p>
            <a:pPr marL="514350" indent="-285750">
              <a:buClrTx/>
              <a:buSzTx/>
            </a:pPr>
            <a:endParaRPr lang="en-US" dirty="0" smtClean="0"/>
          </a:p>
          <a:p>
            <a:pPr marL="514350" indent="-285750">
              <a:buClrTx/>
              <a:buSzTx/>
            </a:pPr>
            <a:r>
              <a:rPr lang="en-US" dirty="0" smtClean="0"/>
              <a:t>Apply to be a </a:t>
            </a:r>
            <a:r>
              <a:rPr lang="en-US" b="1" dirty="0" smtClean="0"/>
              <a:t>Civic Innovation Day Project Fellow </a:t>
            </a:r>
            <a:r>
              <a:rPr lang="en-US" dirty="0" smtClean="0"/>
              <a:t>with </a:t>
            </a:r>
            <a:r>
              <a:rPr lang="en-US" dirty="0"/>
              <a:t>Smart </a:t>
            </a:r>
            <a:r>
              <a:rPr lang="en-US" dirty="0" err="1"/>
              <a:t>Cville</a:t>
            </a:r>
            <a:r>
              <a:rPr lang="en-US" dirty="0"/>
              <a:t>: </a:t>
            </a:r>
            <a:r>
              <a:rPr lang="en-US" dirty="0">
                <a:hlinkClick r:id="rId3"/>
              </a:rPr>
              <a:t>https://www.smartcville.com/cid-project-fellows</a:t>
            </a:r>
            <a:r>
              <a:rPr lang="en-US" dirty="0" smtClean="0">
                <a:hlinkClick r:id="rId3"/>
              </a:rPr>
              <a:t>/</a:t>
            </a:r>
            <a:endParaRPr lang="en-US" dirty="0" smtClean="0"/>
          </a:p>
          <a:p>
            <a:pPr marL="514350" indent="-285750">
              <a:buClrTx/>
              <a:buSzTx/>
            </a:pPr>
            <a:endParaRPr lang="en-US" dirty="0"/>
          </a:p>
          <a:p>
            <a:pPr marL="514350" indent="-285750">
              <a:buClrTx/>
              <a:buSzTx/>
            </a:pPr>
            <a:r>
              <a:rPr lang="en-US" b="1" dirty="0" err="1" smtClean="0"/>
              <a:t>Cville</a:t>
            </a:r>
            <a:r>
              <a:rPr lang="en-US" b="1" dirty="0" smtClean="0"/>
              <a:t> Open Data Challenge</a:t>
            </a:r>
            <a:r>
              <a:rPr lang="en-US" dirty="0" smtClean="0"/>
              <a:t> launches Thurs March 1</a:t>
            </a:r>
            <a:r>
              <a:rPr lang="en-US" baseline="30000" dirty="0" smtClean="0"/>
              <a:t>st</a:t>
            </a:r>
            <a:r>
              <a:rPr lang="en-US" dirty="0" smtClean="0"/>
              <a:t> </a:t>
            </a:r>
          </a:p>
          <a:p>
            <a:pPr marL="514350" indent="-285750">
              <a:buClrTx/>
              <a:buSzTx/>
            </a:pPr>
            <a:endParaRPr lang="en-US" dirty="0"/>
          </a:p>
          <a:p>
            <a:pPr marL="514350" indent="-285750">
              <a:buClrTx/>
              <a:buSzTx/>
            </a:pPr>
            <a:r>
              <a:rPr lang="en-US" b="1" dirty="0" err="1" smtClean="0"/>
              <a:t>Cville</a:t>
            </a:r>
            <a:r>
              <a:rPr lang="en-US" b="1" dirty="0" smtClean="0"/>
              <a:t> Women in Data Science Conference </a:t>
            </a:r>
            <a:r>
              <a:rPr lang="en-US" dirty="0" smtClean="0"/>
              <a:t>Friday March 16</a:t>
            </a:r>
            <a:r>
              <a:rPr lang="en-US" baseline="30000" dirty="0" smtClean="0"/>
              <a:t>th</a:t>
            </a:r>
            <a:r>
              <a:rPr lang="en-US" dirty="0" smtClean="0"/>
              <a:t> </a:t>
            </a:r>
            <a:r>
              <a:rPr lang="mr-IN" dirty="0" smtClean="0"/>
              <a:t>–</a:t>
            </a:r>
            <a:r>
              <a:rPr lang="en-US" dirty="0" smtClean="0"/>
              <a:t> catch Marieke and Samantha </a:t>
            </a:r>
          </a:p>
          <a:p>
            <a:pPr marL="514350" indent="-285750">
              <a:buClrTx/>
              <a:buSzTx/>
            </a:pPr>
            <a:endParaRPr lang="en-US" dirty="0"/>
          </a:p>
          <a:p>
            <a:pPr marL="514350" indent="-285750">
              <a:buClrTx/>
              <a:buSzTx/>
            </a:pPr>
            <a:endParaRPr lang="en-US" dirty="0" smtClean="0"/>
          </a:p>
        </p:txBody>
      </p:sp>
    </p:spTree>
    <p:extLst>
      <p:ext uri="{BB962C8B-B14F-4D97-AF65-F5344CB8AC3E}">
        <p14:creationId xmlns:p14="http://schemas.microsoft.com/office/powerpoint/2010/main" val="1303950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5643105" cy="1159800"/>
          </a:xfrm>
          <a:prstGeom prst="rect">
            <a:avLst/>
          </a:prstGeom>
        </p:spPr>
        <p:txBody>
          <a:bodyPr lIns="91425" tIns="91425" rIns="91425" bIns="91425" anchor="t" anchorCtr="0">
            <a:noAutofit/>
          </a:bodyPr>
          <a:lstStyle/>
          <a:p>
            <a:pPr lvl="0" rtl="0">
              <a:spcBef>
                <a:spcPts val="0"/>
              </a:spcBef>
              <a:buNone/>
            </a:pPr>
            <a:r>
              <a:rPr lang="en" dirty="0"/>
              <a:t>1.</a:t>
            </a:r>
          </a:p>
          <a:p>
            <a:pPr lvl="0" rtl="0">
              <a:spcBef>
                <a:spcPts val="0"/>
              </a:spcBef>
              <a:buNone/>
            </a:pPr>
            <a:r>
              <a:rPr lang="en-US" dirty="0" smtClean="0"/>
              <a:t>Where to begin?</a:t>
            </a:r>
            <a:endParaRPr lang="en" dirty="0"/>
          </a:p>
        </p:txBody>
      </p:sp>
      <p:sp>
        <p:nvSpPr>
          <p:cNvPr id="99" name="Shape 99"/>
          <p:cNvSpPr txBox="1">
            <a:spLocks noGrp="1"/>
          </p:cNvSpPr>
          <p:nvPr>
            <p:ph type="subTitle" idx="1"/>
          </p:nvPr>
        </p:nvSpPr>
        <p:spPr>
          <a:xfrm>
            <a:off x="902550" y="2459050"/>
            <a:ext cx="7632000" cy="784800"/>
          </a:xfrm>
          <a:prstGeom prst="rect">
            <a:avLst/>
          </a:prstGeom>
        </p:spPr>
        <p:txBody>
          <a:bodyPr lIns="91425" tIns="91425" rIns="91425" bIns="91425" anchor="t" anchorCtr="0">
            <a:noAutofit/>
          </a:bodyPr>
          <a:lstStyle/>
          <a:p>
            <a:pPr lvl="0" rtl="0">
              <a:spcBef>
                <a:spcPts val="0"/>
              </a:spcBef>
              <a:buNone/>
            </a:pPr>
            <a:r>
              <a:rPr lang="en-US" dirty="0" smtClean="0"/>
              <a:t>Let’s start with the basics</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R Markdown</a:t>
            </a:r>
            <a:endParaRPr lang="en" dirty="0">
              <a:solidFill>
                <a:srgbClr val="7030A0"/>
              </a:solidFill>
            </a:endParaRPr>
          </a:p>
        </p:txBody>
      </p:sp>
      <p:sp>
        <p:nvSpPr>
          <p:cNvPr id="111" name="Shape 111"/>
          <p:cNvSpPr txBox="1">
            <a:spLocks noGrp="1"/>
          </p:cNvSpPr>
          <p:nvPr>
            <p:ph type="body" idx="1"/>
          </p:nvPr>
        </p:nvSpPr>
        <p:spPr>
          <a:xfrm>
            <a:off x="692025" y="1124598"/>
            <a:ext cx="7973004" cy="3148500"/>
          </a:xfrm>
          <a:prstGeom prst="rect">
            <a:avLst/>
          </a:prstGeom>
        </p:spPr>
        <p:txBody>
          <a:bodyPr lIns="91425" tIns="91425" rIns="91425" bIns="91425" anchor="t" anchorCtr="0">
            <a:noAutofit/>
          </a:bodyPr>
          <a:lstStyle/>
          <a:p>
            <a:pPr marL="514350" indent="-285750">
              <a:buClrTx/>
              <a:buSzTx/>
            </a:pPr>
            <a:r>
              <a:rPr lang="en-US" sz="1600" dirty="0" smtClean="0"/>
              <a:t>A file format for making </a:t>
            </a:r>
            <a:r>
              <a:rPr lang="en-US" sz="1600" b="1" dirty="0" smtClean="0"/>
              <a:t>dynamic</a:t>
            </a:r>
            <a:r>
              <a:rPr lang="en-US" sz="1600" dirty="0" smtClean="0"/>
              <a:t>, fully </a:t>
            </a:r>
            <a:r>
              <a:rPr lang="en-US" sz="1600" b="1" dirty="0" smtClean="0"/>
              <a:t>reproducible</a:t>
            </a:r>
            <a:r>
              <a:rPr lang="en-US" sz="1600" dirty="0" smtClean="0"/>
              <a:t> documents with R. </a:t>
            </a:r>
            <a:r>
              <a:rPr lang="en-US" sz="1600" dirty="0"/>
              <a:t>It combines the core syntax </a:t>
            </a:r>
            <a:r>
              <a:rPr lang="en-US" sz="1600" dirty="0" smtClean="0"/>
              <a:t>of markdown</a:t>
            </a:r>
            <a:r>
              <a:rPr lang="en-US" sz="1600" dirty="0"/>
              <a:t> </a:t>
            </a:r>
            <a:r>
              <a:rPr lang="en-US" sz="1600" dirty="0" smtClean="0"/>
              <a:t>with </a:t>
            </a:r>
            <a:r>
              <a:rPr lang="en-US" sz="1600" dirty="0"/>
              <a:t>embedded R code chunks that are run so their output can be included in the final document. </a:t>
            </a:r>
          </a:p>
          <a:p>
            <a:pPr marL="514350" indent="-285750">
              <a:buClrTx/>
              <a:buSzTx/>
            </a:pPr>
            <a:endParaRPr lang="en-US" sz="1600" dirty="0" smtClean="0"/>
          </a:p>
          <a:p>
            <a:pPr marL="514350" indent="-285750">
              <a:buClrTx/>
              <a:buSzTx/>
            </a:pPr>
            <a:endParaRPr lang="en-US" sz="1600" dirty="0" smtClean="0"/>
          </a:p>
          <a:p>
            <a:pPr marL="514350" indent="-285750">
              <a:buClrTx/>
              <a:buSzTx/>
            </a:pPr>
            <a:r>
              <a:rPr lang="en-US" sz="1600" dirty="0" smtClean="0"/>
              <a:t>An RMD document </a:t>
            </a:r>
            <a:r>
              <a:rPr lang="en-US" sz="1600" dirty="0"/>
              <a:t>is first compiled to Markdown through </a:t>
            </a:r>
            <a:r>
              <a:rPr lang="en-US" sz="1600" b="1" dirty="0" err="1"/>
              <a:t>knitr</a:t>
            </a:r>
            <a:r>
              <a:rPr lang="en-US" sz="1600" dirty="0"/>
              <a:t> </a:t>
            </a:r>
            <a:r>
              <a:rPr lang="en-US" sz="1600" dirty="0" smtClean="0"/>
              <a:t>which </a:t>
            </a:r>
            <a:r>
              <a:rPr lang="en-US" sz="1600" dirty="0"/>
              <a:t>executes all program code in the document. Then the Markdown output document is compiled to the final output document through </a:t>
            </a:r>
            <a:r>
              <a:rPr lang="en-US" sz="1600" dirty="0" err="1"/>
              <a:t>Pandoc</a:t>
            </a:r>
            <a:r>
              <a:rPr lang="en-US" sz="1600" dirty="0"/>
              <a:t>, such as an HTML page, a PDF document, a Word document, and so on</a:t>
            </a:r>
            <a:r>
              <a:rPr lang="en-US" sz="1600" dirty="0" smtClean="0"/>
              <a:t>.</a:t>
            </a:r>
          </a:p>
          <a:p>
            <a:pPr marL="514350" indent="-285750">
              <a:buClrTx/>
              <a:buSzTx/>
            </a:pPr>
            <a:endParaRPr lang="en"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017" y="3487481"/>
            <a:ext cx="1433020" cy="1487715"/>
          </a:xfrm>
          <a:prstGeom prst="rect">
            <a:avLst/>
          </a:prstGeom>
        </p:spPr>
      </p:pic>
    </p:spTree>
    <p:extLst>
      <p:ext uri="{BB962C8B-B14F-4D97-AF65-F5344CB8AC3E}">
        <p14:creationId xmlns:p14="http://schemas.microsoft.com/office/powerpoint/2010/main" val="2104749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40432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R Markdown Basics</a:t>
            </a:r>
            <a:endParaRPr lang="en" dirty="0">
              <a:solidFill>
                <a:srgbClr val="7030A0"/>
              </a:solidFill>
            </a:endParaRPr>
          </a:p>
        </p:txBody>
      </p:sp>
      <p:sp>
        <p:nvSpPr>
          <p:cNvPr id="111" name="Shape 111"/>
          <p:cNvSpPr txBox="1">
            <a:spLocks noGrp="1"/>
          </p:cNvSpPr>
          <p:nvPr>
            <p:ph type="body" idx="1"/>
          </p:nvPr>
        </p:nvSpPr>
        <p:spPr>
          <a:xfrm>
            <a:off x="303579" y="1155983"/>
            <a:ext cx="1953204" cy="562688"/>
          </a:xfrm>
          <a:prstGeom prst="rect">
            <a:avLst/>
          </a:prstGeom>
        </p:spPr>
        <p:txBody>
          <a:bodyPr lIns="91425" tIns="91425" rIns="91425" bIns="91425" anchor="t" anchorCtr="0">
            <a:noAutofit/>
          </a:bodyPr>
          <a:lstStyle/>
          <a:p>
            <a:pPr marL="514350" indent="-285750">
              <a:buClrTx/>
              <a:buSzTx/>
            </a:pPr>
            <a:r>
              <a:rPr lang="en-US" sz="1600" dirty="0" smtClean="0"/>
              <a:t>Emphasis:</a:t>
            </a:r>
            <a:endParaRPr lang="en" sz="1600" dirty="0"/>
          </a:p>
        </p:txBody>
      </p:sp>
      <p:sp>
        <p:nvSpPr>
          <p:cNvPr id="7" name="Shape 111"/>
          <p:cNvSpPr txBox="1">
            <a:spLocks/>
          </p:cNvSpPr>
          <p:nvPr/>
        </p:nvSpPr>
        <p:spPr>
          <a:xfrm>
            <a:off x="303579" y="2736890"/>
            <a:ext cx="1953204" cy="5626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marL="514350" indent="-285750">
              <a:buClrTx/>
              <a:buSzTx/>
            </a:pPr>
            <a:r>
              <a:rPr lang="en-US" sz="1600" dirty="0" smtClean="0"/>
              <a:t>Headings:</a:t>
            </a:r>
            <a:endParaRPr lang="en"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75" y="1584931"/>
            <a:ext cx="2118053" cy="8044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175" y="3219712"/>
            <a:ext cx="1745342" cy="1344385"/>
          </a:xfrm>
          <a:prstGeom prst="rect">
            <a:avLst/>
          </a:prstGeom>
        </p:spPr>
      </p:pic>
      <p:sp>
        <p:nvSpPr>
          <p:cNvPr id="11" name="Shape 111"/>
          <p:cNvSpPr txBox="1">
            <a:spLocks/>
          </p:cNvSpPr>
          <p:nvPr/>
        </p:nvSpPr>
        <p:spPr>
          <a:xfrm>
            <a:off x="2691367" y="1151072"/>
            <a:ext cx="2043918" cy="5626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marL="514350" indent="-285750">
              <a:buClrTx/>
              <a:buSzTx/>
            </a:pPr>
            <a:r>
              <a:rPr lang="en-US" sz="1600" dirty="0" smtClean="0"/>
              <a:t>Code Chunks:</a:t>
            </a:r>
            <a:endParaRPr lang="en" sz="16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4299" y="1584931"/>
            <a:ext cx="1956598" cy="906214"/>
          </a:xfrm>
          <a:prstGeom prst="rect">
            <a:avLst/>
          </a:prstGeom>
        </p:spPr>
      </p:pic>
      <p:sp>
        <p:nvSpPr>
          <p:cNvPr id="15" name="Shape 111"/>
          <p:cNvSpPr txBox="1">
            <a:spLocks/>
          </p:cNvSpPr>
          <p:nvPr/>
        </p:nvSpPr>
        <p:spPr>
          <a:xfrm>
            <a:off x="5273488" y="1151072"/>
            <a:ext cx="2043918" cy="5626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marL="514350" indent="-285750">
              <a:buClrTx/>
              <a:buSzTx/>
            </a:pPr>
            <a:r>
              <a:rPr lang="en-US" sz="1600" dirty="0" smtClean="0"/>
              <a:t>Links:</a:t>
            </a:r>
            <a:endParaRPr lang="en" sz="160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9100" y="1569117"/>
            <a:ext cx="3438072" cy="817548"/>
          </a:xfrm>
          <a:prstGeom prst="rect">
            <a:avLst/>
          </a:prstGeom>
        </p:spPr>
      </p:pic>
      <p:sp>
        <p:nvSpPr>
          <p:cNvPr id="17" name="Shape 111"/>
          <p:cNvSpPr txBox="1">
            <a:spLocks/>
          </p:cNvSpPr>
          <p:nvPr/>
        </p:nvSpPr>
        <p:spPr>
          <a:xfrm>
            <a:off x="2645228" y="2736890"/>
            <a:ext cx="2043918" cy="5626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marL="514350" indent="-285750">
              <a:buClrTx/>
              <a:buSzTx/>
            </a:pPr>
            <a:r>
              <a:rPr lang="en-US" sz="1600" smtClean="0"/>
              <a:t>Images:</a:t>
            </a:r>
            <a:endParaRPr lang="en" sz="1600"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4460" y="3232865"/>
            <a:ext cx="4495717" cy="838391"/>
          </a:xfrm>
          <a:prstGeom prst="rect">
            <a:avLst/>
          </a:prstGeom>
        </p:spPr>
      </p:pic>
      <p:sp>
        <p:nvSpPr>
          <p:cNvPr id="16" name="TextBox 15"/>
          <p:cNvSpPr txBox="1"/>
          <p:nvPr/>
        </p:nvSpPr>
        <p:spPr>
          <a:xfrm>
            <a:off x="5138057" y="4564097"/>
            <a:ext cx="3722913" cy="523220"/>
          </a:xfrm>
          <a:prstGeom prst="rect">
            <a:avLst/>
          </a:prstGeom>
          <a:noFill/>
        </p:spPr>
        <p:txBody>
          <a:bodyPr wrap="square" rtlCol="0">
            <a:spAutoFit/>
          </a:bodyPr>
          <a:lstStyle/>
          <a:p>
            <a:r>
              <a:rPr lang="en-US" dirty="0" smtClean="0">
                <a:solidFill>
                  <a:srgbClr val="7030A0"/>
                </a:solidFill>
              </a:rPr>
              <a:t>Shameless plug alert! Anyone want to lead an RMD workshop???</a:t>
            </a:r>
            <a:endParaRPr lang="en-US" dirty="0">
              <a:solidFill>
                <a:srgbClr val="7030A0"/>
              </a:solidFill>
            </a:endParaRPr>
          </a:p>
        </p:txBody>
      </p:sp>
    </p:spTree>
    <p:extLst>
      <p:ext uri="{BB962C8B-B14F-4D97-AF65-F5344CB8AC3E}">
        <p14:creationId xmlns:p14="http://schemas.microsoft.com/office/powerpoint/2010/main" val="106650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Hugo</a:t>
            </a:r>
            <a:endParaRPr lang="en" dirty="0">
              <a:solidFill>
                <a:srgbClr val="7030A0"/>
              </a:solidFill>
            </a:endParaRPr>
          </a:p>
        </p:txBody>
      </p:sp>
      <p:sp>
        <p:nvSpPr>
          <p:cNvPr id="111" name="Shape 111"/>
          <p:cNvSpPr txBox="1">
            <a:spLocks noGrp="1"/>
          </p:cNvSpPr>
          <p:nvPr>
            <p:ph type="body" idx="1"/>
          </p:nvPr>
        </p:nvSpPr>
        <p:spPr>
          <a:xfrm>
            <a:off x="692025" y="1124598"/>
            <a:ext cx="7798832" cy="3148500"/>
          </a:xfrm>
          <a:prstGeom prst="rect">
            <a:avLst/>
          </a:prstGeom>
        </p:spPr>
        <p:txBody>
          <a:bodyPr lIns="91425" tIns="91425" rIns="91425" bIns="91425" anchor="t" anchorCtr="0">
            <a:noAutofit/>
          </a:bodyPr>
          <a:lstStyle/>
          <a:p>
            <a:pPr marL="514350" indent="-285750">
              <a:buClrTx/>
              <a:buSzTx/>
            </a:pPr>
            <a:r>
              <a:rPr lang="en-US" dirty="0" smtClean="0"/>
              <a:t>Hugo is a </a:t>
            </a:r>
            <a:r>
              <a:rPr lang="en-US" b="1" dirty="0" smtClean="0"/>
              <a:t>static site generator</a:t>
            </a:r>
            <a:r>
              <a:rPr lang="en-US" dirty="0" smtClean="0"/>
              <a:t> - </a:t>
            </a:r>
            <a:r>
              <a:rPr lang="en-US" dirty="0"/>
              <a:t>u</a:t>
            </a:r>
            <a:r>
              <a:rPr lang="en-US" dirty="0" smtClean="0"/>
              <a:t>nlike </a:t>
            </a:r>
            <a:r>
              <a:rPr lang="en-US" dirty="0"/>
              <a:t>systems that dynamically build a page with each visitor request, Hugo builds pages when you create or update your content. </a:t>
            </a:r>
            <a:endParaRPr lang="en-US" dirty="0" smtClean="0"/>
          </a:p>
          <a:p>
            <a:pPr marL="514350" indent="-285750">
              <a:buClrTx/>
              <a:buSzTx/>
            </a:pPr>
            <a:r>
              <a:rPr lang="en-US" dirty="0" smtClean="0"/>
              <a:t>Can be hosted nearly anywhere (GitHub, </a:t>
            </a:r>
            <a:r>
              <a:rPr lang="en-US" dirty="0" err="1" smtClean="0"/>
              <a:t>Netlify</a:t>
            </a:r>
            <a:r>
              <a:rPr lang="en-US" dirty="0" smtClean="0"/>
              <a:t>, Amazon S3, etc.)</a:t>
            </a:r>
          </a:p>
          <a:p>
            <a:pPr marL="514350" indent="-285750">
              <a:buClrTx/>
              <a:buSzTx/>
            </a:pPr>
            <a:r>
              <a:rPr lang="en-US" dirty="0" smtClean="0"/>
              <a:t>File directory &gt; databases (less code!)</a:t>
            </a:r>
          </a:p>
          <a:p>
            <a:pPr marL="514350" indent="-285750">
              <a:buClrTx/>
              <a:buSzTx/>
            </a:pPr>
            <a:r>
              <a:rPr lang="en-US" dirty="0" smtClean="0"/>
              <a:t>Creates a template for you to build off of</a:t>
            </a:r>
          </a:p>
          <a:p>
            <a:pPr marL="514350" indent="-285750">
              <a:buClrTx/>
              <a:buSzTx/>
            </a:pPr>
            <a:r>
              <a:rPr lang="en-US" dirty="0"/>
              <a:t>See all themes at: </a:t>
            </a:r>
            <a:r>
              <a:rPr lang="en-US" dirty="0">
                <a:hlinkClick r:id="rId3"/>
              </a:rPr>
              <a:t>https://themes.gohugo.io</a:t>
            </a:r>
            <a:r>
              <a:rPr lang="en-US" dirty="0" smtClean="0">
                <a:hlinkClick r:id="rId3"/>
              </a:rPr>
              <a:t>/</a:t>
            </a:r>
            <a:endParaRPr lang="en-US" dirty="0" smtClean="0"/>
          </a:p>
          <a:p>
            <a:pPr marL="514350" indent="-285750">
              <a:buClrTx/>
              <a:buSzTx/>
            </a:pPr>
            <a:r>
              <a:rPr lang="en-US" dirty="0" smtClean="0"/>
              <a:t>Installed using </a:t>
            </a:r>
            <a:r>
              <a:rPr lang="en-US" b="1" dirty="0" err="1" smtClean="0"/>
              <a:t>blogdown</a:t>
            </a:r>
            <a:endParaRPr lang="en-US" b="1" dirty="0" smtClean="0"/>
          </a:p>
          <a:p>
            <a:pPr marL="514350" indent="-285750">
              <a:buClrTx/>
              <a:buSzTx/>
            </a:pPr>
            <a:endParaRPr lang="e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825" y="3493930"/>
            <a:ext cx="1389325" cy="1481266"/>
          </a:xfrm>
          <a:prstGeom prst="rect">
            <a:avLst/>
          </a:prstGeom>
        </p:spPr>
      </p:pic>
    </p:spTree>
    <p:extLst>
      <p:ext uri="{BB962C8B-B14F-4D97-AF65-F5344CB8AC3E}">
        <p14:creationId xmlns:p14="http://schemas.microsoft.com/office/powerpoint/2010/main" val="1692423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err="1" smtClean="0">
                <a:solidFill>
                  <a:srgbClr val="7030A0"/>
                </a:solidFill>
              </a:rPr>
              <a:t>Blogdown</a:t>
            </a:r>
            <a:endParaRPr lang="en" dirty="0">
              <a:solidFill>
                <a:srgbClr val="7030A0"/>
              </a:solidFill>
            </a:endParaRPr>
          </a:p>
        </p:txBody>
      </p:sp>
      <p:sp>
        <p:nvSpPr>
          <p:cNvPr id="111" name="Shape 111"/>
          <p:cNvSpPr txBox="1">
            <a:spLocks noGrp="1"/>
          </p:cNvSpPr>
          <p:nvPr>
            <p:ph type="body" idx="1"/>
          </p:nvPr>
        </p:nvSpPr>
        <p:spPr>
          <a:xfrm>
            <a:off x="692024" y="1124598"/>
            <a:ext cx="7461375" cy="3148500"/>
          </a:xfrm>
          <a:prstGeom prst="rect">
            <a:avLst/>
          </a:prstGeom>
        </p:spPr>
        <p:txBody>
          <a:bodyPr lIns="91425" tIns="91425" rIns="91425" bIns="91425" anchor="t" anchorCtr="0">
            <a:noAutofit/>
          </a:bodyPr>
          <a:lstStyle/>
          <a:p>
            <a:pPr marL="514350" indent="-285750">
              <a:buClrTx/>
              <a:buSzTx/>
            </a:pPr>
            <a:r>
              <a:rPr lang="en-US" dirty="0" smtClean="0"/>
              <a:t>An R package for creating websites using </a:t>
            </a:r>
            <a:r>
              <a:rPr lang="en-US" dirty="0" err="1" smtClean="0"/>
              <a:t>Rmarkdown</a:t>
            </a:r>
            <a:r>
              <a:rPr lang="en-US" dirty="0" smtClean="0"/>
              <a:t> and Hugo</a:t>
            </a:r>
            <a:endParaRPr lang="e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143" y="1743529"/>
            <a:ext cx="3780971" cy="232989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err="1" smtClean="0">
                <a:solidFill>
                  <a:srgbClr val="7030A0"/>
                </a:solidFill>
              </a:rPr>
              <a:t>Blogdown</a:t>
            </a:r>
            <a:endParaRPr lang="en" dirty="0">
              <a:solidFill>
                <a:srgbClr val="7030A0"/>
              </a:solidFill>
            </a:endParaRPr>
          </a:p>
        </p:txBody>
      </p:sp>
      <p:sp>
        <p:nvSpPr>
          <p:cNvPr id="111" name="Shape 111"/>
          <p:cNvSpPr txBox="1">
            <a:spLocks noGrp="1"/>
          </p:cNvSpPr>
          <p:nvPr>
            <p:ph type="body" idx="1"/>
          </p:nvPr>
        </p:nvSpPr>
        <p:spPr>
          <a:xfrm>
            <a:off x="692024" y="1124598"/>
            <a:ext cx="7461375" cy="660659"/>
          </a:xfrm>
          <a:prstGeom prst="rect">
            <a:avLst/>
          </a:prstGeom>
        </p:spPr>
        <p:txBody>
          <a:bodyPr lIns="91425" tIns="91425" rIns="91425" bIns="91425" anchor="t" anchorCtr="0">
            <a:noAutofit/>
          </a:bodyPr>
          <a:lstStyle/>
          <a:p>
            <a:pPr marL="514350" indent="-285750">
              <a:buClrTx/>
              <a:buSzTx/>
            </a:pPr>
            <a:r>
              <a:rPr lang="en-US" sz="1600" dirty="0" smtClean="0"/>
              <a:t>Since the help docs for </a:t>
            </a:r>
            <a:r>
              <a:rPr lang="en-US" sz="1600" dirty="0" err="1" smtClean="0"/>
              <a:t>blogdown</a:t>
            </a:r>
            <a:r>
              <a:rPr lang="en-US" sz="1600" dirty="0" smtClean="0"/>
              <a:t> can be a little daunting, let’s take a step back and look at an overview of the workflow:</a:t>
            </a:r>
          </a:p>
          <a:p>
            <a:pPr marL="514350" indent="-285750">
              <a:buClrTx/>
              <a:buSzTx/>
            </a:pPr>
            <a:endParaRPr lang="en-US" dirty="0"/>
          </a:p>
        </p:txBody>
      </p:sp>
      <p:sp>
        <p:nvSpPr>
          <p:cNvPr id="5" name="Shape 134"/>
          <p:cNvSpPr txBox="1">
            <a:spLocks/>
          </p:cNvSpPr>
          <p:nvPr/>
        </p:nvSpPr>
        <p:spPr>
          <a:xfrm>
            <a:off x="435429" y="1785258"/>
            <a:ext cx="2513795" cy="251603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a:buFont typeface="Helvetica Neue"/>
              <a:buNone/>
            </a:pPr>
            <a:r>
              <a:rPr lang="en-US" sz="1600" b="1" dirty="0" smtClean="0">
                <a:solidFill>
                  <a:srgbClr val="88398A"/>
                </a:solidFill>
              </a:rPr>
              <a:t>Start:</a:t>
            </a:r>
          </a:p>
          <a:p>
            <a:pPr marL="342900" indent="-342900">
              <a:buFont typeface="+mj-lt"/>
              <a:buAutoNum type="arabicPeriod"/>
            </a:pPr>
            <a:r>
              <a:rPr lang="en-US" sz="1600" dirty="0" smtClean="0">
                <a:solidFill>
                  <a:schemeClr val="tx1"/>
                </a:solidFill>
              </a:rPr>
              <a:t>Pick a </a:t>
            </a:r>
            <a:r>
              <a:rPr lang="en-US" sz="1600" b="1" dirty="0" smtClean="0">
                <a:solidFill>
                  <a:schemeClr val="tx1"/>
                </a:solidFill>
              </a:rPr>
              <a:t>Hugo</a:t>
            </a:r>
            <a:r>
              <a:rPr lang="en-US" sz="1600" dirty="0" smtClean="0">
                <a:solidFill>
                  <a:schemeClr val="tx1"/>
                </a:solidFill>
              </a:rPr>
              <a:t> theme</a:t>
            </a:r>
          </a:p>
          <a:p>
            <a:pPr marL="342900" indent="-342900">
              <a:buFont typeface="+mj-lt"/>
              <a:buAutoNum type="arabicPeriod"/>
            </a:pPr>
            <a:r>
              <a:rPr lang="en-US" sz="1600" dirty="0" smtClean="0">
                <a:solidFill>
                  <a:schemeClr val="tx1"/>
                </a:solidFill>
              </a:rPr>
              <a:t>Create a new project in </a:t>
            </a:r>
            <a:r>
              <a:rPr lang="en-US" sz="1600" dirty="0" err="1" smtClean="0">
                <a:solidFill>
                  <a:schemeClr val="tx1"/>
                </a:solidFill>
              </a:rPr>
              <a:t>Rstudio</a:t>
            </a:r>
            <a:r>
              <a:rPr lang="en-US" sz="1600" dirty="0" smtClean="0">
                <a:solidFill>
                  <a:schemeClr val="tx1"/>
                </a:solidFill>
              </a:rPr>
              <a:t> and implement the theme</a:t>
            </a:r>
          </a:p>
          <a:p>
            <a:pPr marL="342900" indent="-342900">
              <a:buFont typeface="+mj-lt"/>
              <a:buAutoNum type="arabicPeriod"/>
            </a:pPr>
            <a:r>
              <a:rPr lang="en-US" sz="1600" dirty="0" smtClean="0">
                <a:solidFill>
                  <a:schemeClr val="tx1"/>
                </a:solidFill>
              </a:rPr>
              <a:t>Play around with your content </a:t>
            </a:r>
            <a:r>
              <a:rPr lang="mr-IN" sz="1600" dirty="0" smtClean="0">
                <a:solidFill>
                  <a:schemeClr val="tx1"/>
                </a:solidFill>
              </a:rPr>
              <a:t>–</a:t>
            </a:r>
            <a:r>
              <a:rPr lang="en-US" sz="1600" dirty="0" smtClean="0">
                <a:solidFill>
                  <a:schemeClr val="tx1"/>
                </a:solidFill>
              </a:rPr>
              <a:t> the </a:t>
            </a:r>
            <a:r>
              <a:rPr lang="en-US" sz="1600" dirty="0" err="1" smtClean="0">
                <a:solidFill>
                  <a:schemeClr val="tx1"/>
                </a:solidFill>
              </a:rPr>
              <a:t>config.toml</a:t>
            </a:r>
            <a:r>
              <a:rPr lang="en-US" sz="1600" dirty="0" smtClean="0">
                <a:solidFill>
                  <a:schemeClr val="tx1"/>
                </a:solidFill>
              </a:rPr>
              <a:t> file is a good starting point</a:t>
            </a:r>
          </a:p>
          <a:p>
            <a:pPr marL="342900" indent="-342900">
              <a:buFont typeface="+mj-lt"/>
              <a:buAutoNum type="arabicPeriod"/>
            </a:pPr>
            <a:endParaRPr lang="en" sz="1600" dirty="0" smtClean="0">
              <a:solidFill>
                <a:schemeClr val="tx1"/>
              </a:solidFill>
            </a:endParaRPr>
          </a:p>
        </p:txBody>
      </p:sp>
      <p:sp>
        <p:nvSpPr>
          <p:cNvPr id="6" name="Shape 134"/>
          <p:cNvSpPr txBox="1">
            <a:spLocks/>
          </p:cNvSpPr>
          <p:nvPr/>
        </p:nvSpPr>
        <p:spPr>
          <a:xfrm>
            <a:off x="2949224" y="1785258"/>
            <a:ext cx="2722233" cy="251603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a:buFont typeface="Helvetica Neue"/>
              <a:buNone/>
            </a:pPr>
            <a:r>
              <a:rPr lang="en-US" sz="1600" b="1" dirty="0" smtClean="0">
                <a:solidFill>
                  <a:srgbClr val="88398A"/>
                </a:solidFill>
              </a:rPr>
              <a:t>Edit:</a:t>
            </a:r>
          </a:p>
          <a:p>
            <a:pPr marL="342900" indent="-342900">
              <a:buFont typeface="+mj-lt"/>
              <a:buAutoNum type="arabicPeriod"/>
            </a:pPr>
            <a:r>
              <a:rPr lang="en-US" sz="1600" dirty="0" smtClean="0">
                <a:solidFill>
                  <a:schemeClr val="tx1"/>
                </a:solidFill>
              </a:rPr>
              <a:t>Use ”Serve Site” </a:t>
            </a:r>
            <a:r>
              <a:rPr lang="en-US" sz="1600" dirty="0" err="1" smtClean="0">
                <a:solidFill>
                  <a:schemeClr val="tx1"/>
                </a:solidFill>
              </a:rPr>
              <a:t>addin</a:t>
            </a:r>
            <a:r>
              <a:rPr lang="en-US" sz="1600" dirty="0" smtClean="0">
                <a:solidFill>
                  <a:schemeClr val="tx1"/>
                </a:solidFill>
              </a:rPr>
              <a:t> to preview</a:t>
            </a:r>
          </a:p>
          <a:p>
            <a:pPr marL="342900" indent="-342900">
              <a:buFont typeface="+mj-lt"/>
              <a:buAutoNum type="arabicPeriod"/>
            </a:pPr>
            <a:r>
              <a:rPr lang="en-US" sz="1600" dirty="0" smtClean="0">
                <a:solidFill>
                  <a:schemeClr val="tx1"/>
                </a:solidFill>
              </a:rPr>
              <a:t>Use “New Post” </a:t>
            </a:r>
            <a:r>
              <a:rPr lang="en-US" sz="1600" dirty="0" err="1" smtClean="0">
                <a:solidFill>
                  <a:schemeClr val="tx1"/>
                </a:solidFill>
              </a:rPr>
              <a:t>addin</a:t>
            </a:r>
            <a:r>
              <a:rPr lang="en-US" sz="1600" dirty="0" smtClean="0">
                <a:solidFill>
                  <a:schemeClr val="tx1"/>
                </a:solidFill>
              </a:rPr>
              <a:t> to create a new page, then start writing content</a:t>
            </a:r>
          </a:p>
          <a:p>
            <a:pPr marL="342900" indent="-342900">
              <a:buFont typeface="+mj-lt"/>
              <a:buAutoNum type="arabicPeriod"/>
            </a:pPr>
            <a:r>
              <a:rPr lang="en-US" sz="1600" dirty="0" smtClean="0">
                <a:solidFill>
                  <a:schemeClr val="tx1"/>
                </a:solidFill>
              </a:rPr>
              <a:t>Use “Update Metadata” </a:t>
            </a:r>
            <a:r>
              <a:rPr lang="en-US" sz="1600" dirty="0" err="1" smtClean="0">
                <a:solidFill>
                  <a:schemeClr val="tx1"/>
                </a:solidFill>
              </a:rPr>
              <a:t>addin</a:t>
            </a:r>
            <a:r>
              <a:rPr lang="en-US" sz="1600" dirty="0" smtClean="0">
                <a:solidFill>
                  <a:schemeClr val="tx1"/>
                </a:solidFill>
              </a:rPr>
              <a:t> to modify YAML</a:t>
            </a:r>
          </a:p>
          <a:p>
            <a:pPr marL="342900" indent="-342900">
              <a:buFont typeface="+mj-lt"/>
              <a:buAutoNum type="arabicPeriod"/>
            </a:pPr>
            <a:endParaRPr lang="en-US" sz="1600" dirty="0" smtClean="0">
              <a:solidFill>
                <a:schemeClr val="tx1"/>
              </a:solidFill>
            </a:endParaRPr>
          </a:p>
        </p:txBody>
      </p:sp>
      <p:sp>
        <p:nvSpPr>
          <p:cNvPr id="10" name="Shape 134"/>
          <p:cNvSpPr txBox="1">
            <a:spLocks/>
          </p:cNvSpPr>
          <p:nvPr/>
        </p:nvSpPr>
        <p:spPr>
          <a:xfrm>
            <a:off x="5809114" y="1785258"/>
            <a:ext cx="2725287" cy="251603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Font typeface="Helvetica Neue"/>
              <a:buNone/>
            </a:pPr>
            <a:r>
              <a:rPr lang="en-US" sz="1600" b="1" dirty="0" smtClean="0">
                <a:solidFill>
                  <a:srgbClr val="88398A"/>
                </a:solidFill>
              </a:rPr>
              <a:t>Publish:</a:t>
            </a:r>
          </a:p>
          <a:p>
            <a:pPr marL="342900" indent="-342900">
              <a:buFont typeface="+mj-lt"/>
              <a:buAutoNum type="arabicPeriod"/>
            </a:pPr>
            <a:r>
              <a:rPr lang="en-US" sz="1600" dirty="0" smtClean="0">
                <a:solidFill>
                  <a:schemeClr val="tx1"/>
                </a:solidFill>
              </a:rPr>
              <a:t>Create a separate repo on GitHub with all the files for your website</a:t>
            </a:r>
          </a:p>
          <a:p>
            <a:pPr marL="342900" indent="-342900">
              <a:buFont typeface="+mj-lt"/>
              <a:buAutoNum type="arabicPeriod"/>
            </a:pPr>
            <a:r>
              <a:rPr lang="en-US" sz="1600" dirty="0" smtClean="0">
                <a:solidFill>
                  <a:schemeClr val="tx1"/>
                </a:solidFill>
              </a:rPr>
              <a:t>Log onto </a:t>
            </a:r>
            <a:r>
              <a:rPr lang="en-US" sz="1600" b="1" dirty="0" err="1" smtClean="0">
                <a:solidFill>
                  <a:schemeClr val="tx1"/>
                </a:solidFill>
              </a:rPr>
              <a:t>Netlify</a:t>
            </a:r>
            <a:r>
              <a:rPr lang="en-US" sz="1600" dirty="0" smtClean="0">
                <a:solidFill>
                  <a:schemeClr val="tx1"/>
                </a:solidFill>
              </a:rPr>
              <a:t> with your GitHub account</a:t>
            </a:r>
          </a:p>
          <a:p>
            <a:pPr marL="342900" indent="-342900">
              <a:buFont typeface="+mj-lt"/>
              <a:buAutoNum type="arabicPeriod"/>
            </a:pPr>
            <a:r>
              <a:rPr lang="en-US" sz="1600" dirty="0" smtClean="0">
                <a:solidFill>
                  <a:schemeClr val="tx1"/>
                </a:solidFill>
              </a:rPr>
              <a:t>Push the repo to </a:t>
            </a:r>
            <a:r>
              <a:rPr lang="en-US" sz="1600" dirty="0" err="1" smtClean="0">
                <a:solidFill>
                  <a:schemeClr val="tx1"/>
                </a:solidFill>
              </a:rPr>
              <a:t>Netlify</a:t>
            </a:r>
            <a:r>
              <a:rPr lang="en-US" sz="1600" dirty="0" smtClean="0">
                <a:solidFill>
                  <a:schemeClr val="tx1"/>
                </a:solidFill>
              </a:rPr>
              <a:t> for continuous deployment </a:t>
            </a:r>
            <a:endParaRPr lang="en" sz="1600" dirty="0" smtClean="0">
              <a:solidFill>
                <a:schemeClr val="tx1"/>
              </a:solidFill>
            </a:endParaRPr>
          </a:p>
        </p:txBody>
      </p:sp>
    </p:spTree>
    <p:extLst>
      <p:ext uri="{BB962C8B-B14F-4D97-AF65-F5344CB8AC3E}">
        <p14:creationId xmlns:p14="http://schemas.microsoft.com/office/powerpoint/2010/main" val="1933229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6488851" cy="1159800"/>
          </a:xfrm>
          <a:prstGeom prst="rect">
            <a:avLst/>
          </a:prstGeom>
        </p:spPr>
        <p:txBody>
          <a:bodyPr lIns="91425" tIns="91425" rIns="91425" bIns="91425" anchor="t" anchorCtr="0">
            <a:noAutofit/>
          </a:bodyPr>
          <a:lstStyle/>
          <a:p>
            <a:pPr lvl="0" rtl="0">
              <a:spcBef>
                <a:spcPts val="0"/>
              </a:spcBef>
              <a:buNone/>
            </a:pPr>
            <a:r>
              <a:rPr lang="en-US" dirty="0"/>
              <a:t>2</a:t>
            </a:r>
            <a:r>
              <a:rPr lang="en" dirty="0" smtClean="0"/>
              <a:t>.</a:t>
            </a:r>
            <a:endParaRPr lang="en" dirty="0"/>
          </a:p>
          <a:p>
            <a:pPr lvl="0" rtl="0">
              <a:spcBef>
                <a:spcPts val="0"/>
              </a:spcBef>
              <a:buNone/>
            </a:pPr>
            <a:r>
              <a:rPr lang="en-US" dirty="0" smtClean="0"/>
              <a:t>Launching the </a:t>
            </a:r>
            <a:r>
              <a:rPr lang="en-US" dirty="0" err="1" smtClean="0"/>
              <a:t>Rladies</a:t>
            </a:r>
            <a:r>
              <a:rPr lang="en-US" dirty="0" smtClean="0"/>
              <a:t> </a:t>
            </a:r>
            <a:r>
              <a:rPr lang="en-US" dirty="0" err="1" smtClean="0"/>
              <a:t>Cville</a:t>
            </a:r>
            <a:r>
              <a:rPr lang="en-US" dirty="0" smtClean="0"/>
              <a:t> Website</a:t>
            </a:r>
            <a:endParaRPr lang="en" dirty="0"/>
          </a:p>
        </p:txBody>
      </p:sp>
      <p:sp>
        <p:nvSpPr>
          <p:cNvPr id="99" name="Shape 99"/>
          <p:cNvSpPr txBox="1">
            <a:spLocks noGrp="1"/>
          </p:cNvSpPr>
          <p:nvPr>
            <p:ph type="subTitle" idx="1"/>
          </p:nvPr>
        </p:nvSpPr>
        <p:spPr>
          <a:xfrm>
            <a:off x="902549" y="3275479"/>
            <a:ext cx="7632000" cy="784800"/>
          </a:xfrm>
          <a:prstGeom prst="rect">
            <a:avLst/>
          </a:prstGeom>
        </p:spPr>
        <p:txBody>
          <a:bodyPr lIns="91425" tIns="91425" rIns="91425" bIns="91425" anchor="t" anchorCtr="0">
            <a:noAutofit/>
          </a:bodyPr>
          <a:lstStyle/>
          <a:p>
            <a:pPr lvl="0" rtl="0">
              <a:spcBef>
                <a:spcPts val="0"/>
              </a:spcBef>
              <a:buNone/>
            </a:pPr>
            <a:r>
              <a:rPr lang="en-US" dirty="0" smtClean="0"/>
              <a:t>Click </a:t>
            </a:r>
            <a:r>
              <a:rPr lang="en-US" dirty="0" smtClean="0">
                <a:hlinkClick r:id="rId3"/>
              </a:rPr>
              <a:t>here</a:t>
            </a:r>
            <a:r>
              <a:rPr lang="en-US" dirty="0" smtClean="0"/>
              <a:t> to view! </a:t>
            </a:r>
            <a:endParaRPr lang="en" dirty="0"/>
          </a:p>
        </p:txBody>
      </p:sp>
    </p:spTree>
    <p:extLst>
      <p:ext uri="{BB962C8B-B14F-4D97-AF65-F5344CB8AC3E}">
        <p14:creationId xmlns:p14="http://schemas.microsoft.com/office/powerpoint/2010/main" val="251199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27219</TotalTime>
  <Words>684</Words>
  <Application>Microsoft Macintosh PowerPoint</Application>
  <PresentationFormat>On-screen Show (16:9)</PresentationFormat>
  <Paragraphs>129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vt:lpstr>
      <vt:lpstr>Helvetica Neue</vt:lpstr>
      <vt:lpstr>Mangal</vt:lpstr>
      <vt:lpstr>Titillium Web</vt:lpstr>
      <vt:lpstr>R-Ladies Template</vt:lpstr>
      <vt:lpstr>Creating Websites with R &amp; Hugo</vt:lpstr>
      <vt:lpstr>Announcements</vt:lpstr>
      <vt:lpstr>1. Where to begin?</vt:lpstr>
      <vt:lpstr>R Markdown</vt:lpstr>
      <vt:lpstr>R Markdown Basics</vt:lpstr>
      <vt:lpstr>Hugo</vt:lpstr>
      <vt:lpstr>Blogdown</vt:lpstr>
      <vt:lpstr>Blogdown</vt:lpstr>
      <vt:lpstr>2. Launching the Rladies Cville Website</vt:lpstr>
      <vt:lpstr>3. How can we make it better</vt:lpstr>
      <vt:lpstr>Key takeaways</vt:lpstr>
      <vt:lpstr>Pick your Hugo theme carefully</vt:lpstr>
      <vt:lpstr>Additional resources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Talk Writing Workshop</dc:title>
  <cp:lastModifiedBy>Samantha Toet</cp:lastModifiedBy>
  <cp:revision>48</cp:revision>
  <cp:lastPrinted>2018-02-22T22:01:18Z</cp:lastPrinted>
  <dcterms:modified xsi:type="dcterms:W3CDTF">2018-08-07T14:25:15Z</dcterms:modified>
</cp:coreProperties>
</file>